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256" r:id="rId2"/>
    <p:sldId id="301" r:id="rId3"/>
    <p:sldId id="303" r:id="rId4"/>
    <p:sldId id="304" r:id="rId5"/>
    <p:sldId id="305" r:id="rId6"/>
    <p:sldId id="299" r:id="rId7"/>
    <p:sldId id="280" r:id="rId8"/>
    <p:sldId id="257" r:id="rId9"/>
    <p:sldId id="286" r:id="rId10"/>
    <p:sldId id="287" r:id="rId11"/>
    <p:sldId id="263" r:id="rId12"/>
    <p:sldId id="270" r:id="rId13"/>
    <p:sldId id="281" r:id="rId14"/>
    <p:sldId id="282" r:id="rId15"/>
    <p:sldId id="271" r:id="rId16"/>
    <p:sldId id="272" r:id="rId17"/>
    <p:sldId id="283" r:id="rId18"/>
    <p:sldId id="302" r:id="rId19"/>
    <p:sldId id="273" r:id="rId20"/>
    <p:sldId id="274" r:id="rId21"/>
    <p:sldId id="258" r:id="rId22"/>
    <p:sldId id="266" r:id="rId23"/>
    <p:sldId id="268" r:id="rId24"/>
    <p:sldId id="300" r:id="rId25"/>
    <p:sldId id="259" r:id="rId26"/>
    <p:sldId id="265" r:id="rId27"/>
    <p:sldId id="264" r:id="rId28"/>
    <p:sldId id="267" r:id="rId29"/>
    <p:sldId id="262" r:id="rId30"/>
    <p:sldId id="275" r:id="rId31"/>
    <p:sldId id="276" r:id="rId32"/>
    <p:sldId id="277" r:id="rId33"/>
    <p:sldId id="278" r:id="rId34"/>
    <p:sldId id="288" r:id="rId35"/>
    <p:sldId id="289" r:id="rId36"/>
    <p:sldId id="290" r:id="rId37"/>
    <p:sldId id="291" r:id="rId38"/>
    <p:sldId id="292" r:id="rId39"/>
    <p:sldId id="293" r:id="rId40"/>
    <p:sldId id="294" r:id="rId41"/>
    <p:sldId id="295" r:id="rId42"/>
    <p:sldId id="296" r:id="rId43"/>
    <p:sldId id="306" r:id="rId44"/>
    <p:sldId id="260" r:id="rId45"/>
    <p:sldId id="261" r:id="rId46"/>
    <p:sldId id="284" r:id="rId47"/>
    <p:sldId id="285" r:id="rId48"/>
    <p:sldId id="297" r:id="rId49"/>
    <p:sldId id="298"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rgbClr val="0000FF"/>
        </a:solidFill>
        <a:latin typeface="Arial" charset="0"/>
        <a:ea typeface="+mn-ea"/>
        <a:cs typeface="+mn-cs"/>
      </a:defRPr>
    </a:lvl1pPr>
    <a:lvl2pPr marL="457200" algn="l" rtl="0" eaLnBrk="0" fontAlgn="base" hangingPunct="0">
      <a:spcBef>
        <a:spcPct val="0"/>
      </a:spcBef>
      <a:spcAft>
        <a:spcPct val="0"/>
      </a:spcAft>
      <a:defRPr sz="2400" kern="1200">
        <a:solidFill>
          <a:srgbClr val="0000FF"/>
        </a:solidFill>
        <a:latin typeface="Arial" charset="0"/>
        <a:ea typeface="+mn-ea"/>
        <a:cs typeface="+mn-cs"/>
      </a:defRPr>
    </a:lvl2pPr>
    <a:lvl3pPr marL="914400" algn="l" rtl="0" eaLnBrk="0" fontAlgn="base" hangingPunct="0">
      <a:spcBef>
        <a:spcPct val="0"/>
      </a:spcBef>
      <a:spcAft>
        <a:spcPct val="0"/>
      </a:spcAft>
      <a:defRPr sz="2400" kern="1200">
        <a:solidFill>
          <a:srgbClr val="0000FF"/>
        </a:solidFill>
        <a:latin typeface="Arial" charset="0"/>
        <a:ea typeface="+mn-ea"/>
        <a:cs typeface="+mn-cs"/>
      </a:defRPr>
    </a:lvl3pPr>
    <a:lvl4pPr marL="1371600" algn="l" rtl="0" eaLnBrk="0" fontAlgn="base" hangingPunct="0">
      <a:spcBef>
        <a:spcPct val="0"/>
      </a:spcBef>
      <a:spcAft>
        <a:spcPct val="0"/>
      </a:spcAft>
      <a:defRPr sz="2400" kern="1200">
        <a:solidFill>
          <a:srgbClr val="0000FF"/>
        </a:solidFill>
        <a:latin typeface="Arial" charset="0"/>
        <a:ea typeface="+mn-ea"/>
        <a:cs typeface="+mn-cs"/>
      </a:defRPr>
    </a:lvl4pPr>
    <a:lvl5pPr marL="1828800" algn="l" rtl="0" eaLnBrk="0" fontAlgn="base" hangingPunct="0">
      <a:spcBef>
        <a:spcPct val="0"/>
      </a:spcBef>
      <a:spcAft>
        <a:spcPct val="0"/>
      </a:spcAft>
      <a:defRPr sz="2400" kern="1200">
        <a:solidFill>
          <a:srgbClr val="0000FF"/>
        </a:solidFill>
        <a:latin typeface="Arial" charset="0"/>
        <a:ea typeface="+mn-ea"/>
        <a:cs typeface="+mn-cs"/>
      </a:defRPr>
    </a:lvl5pPr>
    <a:lvl6pPr marL="2286000" algn="l" defTabSz="914400" rtl="0" eaLnBrk="1" latinLnBrk="0" hangingPunct="1">
      <a:defRPr sz="2400" kern="1200">
        <a:solidFill>
          <a:srgbClr val="0000FF"/>
        </a:solidFill>
        <a:latin typeface="Arial" charset="0"/>
        <a:ea typeface="+mn-ea"/>
        <a:cs typeface="+mn-cs"/>
      </a:defRPr>
    </a:lvl6pPr>
    <a:lvl7pPr marL="2743200" algn="l" defTabSz="914400" rtl="0" eaLnBrk="1" latinLnBrk="0" hangingPunct="1">
      <a:defRPr sz="2400" kern="1200">
        <a:solidFill>
          <a:srgbClr val="0000FF"/>
        </a:solidFill>
        <a:latin typeface="Arial" charset="0"/>
        <a:ea typeface="+mn-ea"/>
        <a:cs typeface="+mn-cs"/>
      </a:defRPr>
    </a:lvl7pPr>
    <a:lvl8pPr marL="3200400" algn="l" defTabSz="914400" rtl="0" eaLnBrk="1" latinLnBrk="0" hangingPunct="1">
      <a:defRPr sz="2400" kern="1200">
        <a:solidFill>
          <a:srgbClr val="0000FF"/>
        </a:solidFill>
        <a:latin typeface="Arial" charset="0"/>
        <a:ea typeface="+mn-ea"/>
        <a:cs typeface="+mn-cs"/>
      </a:defRPr>
    </a:lvl8pPr>
    <a:lvl9pPr marL="3657600" algn="l" defTabSz="914400" rtl="0" eaLnBrk="1" latinLnBrk="0" hangingPunct="1">
      <a:defRPr sz="2400" kern="1200">
        <a:solidFill>
          <a:srgbClr val="0000FF"/>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FFF"/>
    <a:srgbClr val="FFFFCC"/>
    <a:srgbClr val="EFF9FF"/>
    <a:srgbClr val="EBFFEB"/>
    <a:srgbClr val="FFFFFF"/>
    <a:srgbClr val="FFFF99"/>
    <a:srgbClr val="99CCFF"/>
    <a:srgbClr val="99FF99"/>
    <a:srgbClr val="FF99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9" autoAdjust="0"/>
    <p:restoredTop sz="94747" autoAdjust="0"/>
  </p:normalViewPr>
  <p:slideViewPr>
    <p:cSldViewPr snapToGrid="0">
      <p:cViewPr varScale="1">
        <p:scale>
          <a:sx n="70" d="100"/>
          <a:sy n="70" d="100"/>
        </p:scale>
        <p:origin x="72"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6174"/>
    </p:cViewPr>
  </p:sorterViewPr>
  <p:notesViewPr>
    <p:cSldViewPr snapToGrid="0">
      <p:cViewPr varScale="1">
        <p:scale>
          <a:sx n="51" d="100"/>
          <a:sy n="51" d="100"/>
        </p:scale>
        <p:origin x="-67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602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smtClean="0">
                <a:solidFill>
                  <a:schemeClr val="tx1"/>
                </a:solidFill>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smtClean="0">
                <a:solidFill>
                  <a:schemeClr val="tx1"/>
                </a:solidFill>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smtClean="0">
                <a:solidFill>
                  <a:schemeClr val="tx1"/>
                </a:solidFill>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smtClean="0">
                <a:solidFill>
                  <a:schemeClr val="tx1"/>
                </a:solidFill>
              </a:defRPr>
            </a:lvl1pPr>
          </a:lstStyle>
          <a:p>
            <a:pPr>
              <a:defRPr/>
            </a:pPr>
            <a:fld id="{203EF741-0734-4E51-844D-AC7F8C6FE55B}" type="slidenum">
              <a:rPr lang="en-US"/>
              <a:pPr>
                <a:defRPr/>
              </a:pPr>
              <a:t>‹#›</a:t>
            </a:fld>
            <a:endParaRPr lang="en-US"/>
          </a:p>
        </p:txBody>
      </p:sp>
    </p:spTree>
    <p:extLst>
      <p:ext uri="{BB962C8B-B14F-4D97-AF65-F5344CB8AC3E}">
        <p14:creationId xmlns:p14="http://schemas.microsoft.com/office/powerpoint/2010/main" val="1517507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7F9757F-ABFE-4CA0-9CAB-8C53290E05AF}" type="slidenum">
              <a:rPr lang="en-US"/>
              <a:pPr/>
              <a:t>6</a:t>
            </a:fld>
            <a:endParaRPr lang="en-US"/>
          </a:p>
        </p:txBody>
      </p:sp>
      <p:sp>
        <p:nvSpPr>
          <p:cNvPr id="49155" name="Rectangle 2"/>
          <p:cNvSpPr>
            <a:spLocks noGrp="1" noRot="1" noChangeAspect="1" noChangeArrowheads="1" noTextEdit="1"/>
          </p:cNvSpPr>
          <p:nvPr>
            <p:ph type="sldImg"/>
          </p:nvPr>
        </p:nvSpPr>
        <p:spPr>
          <a:xfrm>
            <a:off x="1150938" y="692150"/>
            <a:ext cx="4556125" cy="3416300"/>
          </a:xfrm>
          <a:ln/>
        </p:spPr>
      </p:sp>
      <p:sp>
        <p:nvSpPr>
          <p:cNvPr id="49156" name="Rectangle 3"/>
          <p:cNvSpPr>
            <a:spLocks noGrp="1" noChangeArrowheads="1"/>
          </p:cNvSpPr>
          <p:nvPr>
            <p:ph type="body" idx="1"/>
          </p:nvPr>
        </p:nvSpPr>
        <p:spPr>
          <a:noFill/>
          <a:ln/>
        </p:spPr>
        <p:txBody>
          <a:bodyPr/>
          <a:lstStyle/>
          <a:p>
            <a:r>
              <a:rPr lang="en-US" smtClean="0"/>
              <a:t>Application development with a DBMS. Developers and administrators define the database in the form of tables. They then create forms and reports on the application server. Users run the application and enter data or make choices.</a:t>
            </a:r>
          </a:p>
        </p:txBody>
      </p:sp>
    </p:spTree>
    <p:extLst>
      <p:ext uri="{BB962C8B-B14F-4D97-AF65-F5344CB8AC3E}">
        <p14:creationId xmlns:p14="http://schemas.microsoft.com/office/powerpoint/2010/main" val="981045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DF11E2F-D3BC-4024-8C27-640FDA67E851}" type="slidenum">
              <a:rPr lang="en-US"/>
              <a:pPr/>
              <a:t>15</a:t>
            </a:fld>
            <a:endParaRPr lang="en-US"/>
          </a:p>
        </p:txBody>
      </p:sp>
      <p:sp>
        <p:nvSpPr>
          <p:cNvPr id="58371" name="Rectangle 2"/>
          <p:cNvSpPr>
            <a:spLocks noGrp="1" noRot="1" noChangeAspect="1" noChangeArrowheads="1" noTextEdit="1"/>
          </p:cNvSpPr>
          <p:nvPr>
            <p:ph type="sldImg"/>
          </p:nvPr>
        </p:nvSpPr>
        <p:spPr>
          <a:xfrm>
            <a:off x="1150938" y="692150"/>
            <a:ext cx="4556125" cy="3416300"/>
          </a:xfrm>
          <a:ln/>
        </p:spPr>
      </p:sp>
      <p:sp>
        <p:nvSpPr>
          <p:cNvPr id="58372" name="Rectangle 3"/>
          <p:cNvSpPr>
            <a:spLocks noGrp="1" noChangeArrowheads="1"/>
          </p:cNvSpPr>
          <p:nvPr>
            <p:ph type="body" idx="1"/>
          </p:nvPr>
        </p:nvSpPr>
        <p:spPr>
          <a:noFill/>
          <a:ln/>
        </p:spPr>
        <p:txBody>
          <a:bodyPr/>
          <a:lstStyle/>
          <a:p>
            <a:r>
              <a:rPr lang="en-US" smtClean="0"/>
              <a:t>Database query processor. The data dictionary determines which tables and columns should be used. When the query is run, the query processor communicates with the database engine to retrieve the requested data.</a:t>
            </a:r>
          </a:p>
        </p:txBody>
      </p:sp>
    </p:spTree>
    <p:extLst>
      <p:ext uri="{BB962C8B-B14F-4D97-AF65-F5344CB8AC3E}">
        <p14:creationId xmlns:p14="http://schemas.microsoft.com/office/powerpoint/2010/main" val="4115412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FCF9768-F723-4BA6-9B33-93E5D74A213E}" type="slidenum">
              <a:rPr lang="en-US"/>
              <a:pPr/>
              <a:t>16</a:t>
            </a:fld>
            <a:endParaRPr lang="en-US"/>
          </a:p>
        </p:txBody>
      </p:sp>
      <p:sp>
        <p:nvSpPr>
          <p:cNvPr id="59395" name="Rectangle 2"/>
          <p:cNvSpPr>
            <a:spLocks noGrp="1" noRot="1" noChangeAspect="1" noChangeArrowheads="1" noTextEdit="1"/>
          </p:cNvSpPr>
          <p:nvPr>
            <p:ph type="sldImg"/>
          </p:nvPr>
        </p:nvSpPr>
        <p:spPr>
          <a:xfrm>
            <a:off x="1150938" y="692150"/>
            <a:ext cx="4556125" cy="3416300"/>
          </a:xfrm>
          <a:ln/>
        </p:spPr>
      </p:sp>
      <p:sp>
        <p:nvSpPr>
          <p:cNvPr id="59396" name="Rectangle 3"/>
          <p:cNvSpPr>
            <a:spLocks noGrp="1" noChangeArrowheads="1"/>
          </p:cNvSpPr>
          <p:nvPr>
            <p:ph type="body" idx="1"/>
          </p:nvPr>
        </p:nvSpPr>
        <p:spPr>
          <a:noFill/>
          <a:ln/>
        </p:spPr>
        <p:txBody>
          <a:bodyPr/>
          <a:lstStyle/>
          <a:p>
            <a:r>
              <a:rPr lang="en-US" smtClean="0"/>
              <a:t>Database report writer. The design template sets the content and layout of the report. The report writer uses the query processor to obtain the desired data. Then it formats and prints the report.</a:t>
            </a:r>
          </a:p>
        </p:txBody>
      </p:sp>
    </p:spTree>
    <p:extLst>
      <p:ext uri="{BB962C8B-B14F-4D97-AF65-F5344CB8AC3E}">
        <p14:creationId xmlns:p14="http://schemas.microsoft.com/office/powerpoint/2010/main" val="703208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DCA667A-3D10-43E9-819A-9859A814B5C7}" type="slidenum">
              <a:rPr lang="en-US"/>
              <a:pPr/>
              <a:t>17</a:t>
            </a:fld>
            <a:endParaRPr lang="en-US"/>
          </a:p>
        </p:txBody>
      </p:sp>
      <p:sp>
        <p:nvSpPr>
          <p:cNvPr id="60419" name="Rectangle 2"/>
          <p:cNvSpPr>
            <a:spLocks noGrp="1" noRot="1" noChangeAspect="1" noChangeArrowheads="1" noTextEdit="1"/>
          </p:cNvSpPr>
          <p:nvPr>
            <p:ph type="sldImg"/>
          </p:nvPr>
        </p:nvSpPr>
        <p:spPr>
          <a:xfrm>
            <a:off x="1150938" y="692150"/>
            <a:ext cx="4556125" cy="3416300"/>
          </a:xfrm>
          <a:ln/>
        </p:spPr>
      </p:sp>
      <p:sp>
        <p:nvSpPr>
          <p:cNvPr id="60420" name="Rectangle 3"/>
          <p:cNvSpPr>
            <a:spLocks noGrp="1" noChangeArrowheads="1"/>
          </p:cNvSpPr>
          <p:nvPr>
            <p:ph type="body" idx="1"/>
          </p:nvPr>
        </p:nvSpPr>
        <p:spPr>
          <a:noFill/>
          <a:ln/>
        </p:spPr>
        <p:txBody>
          <a:bodyPr/>
          <a:lstStyle/>
          <a:p>
            <a:r>
              <a:rPr lang="en-US" smtClean="0"/>
              <a:t>Oracle Reports report writer. The Data Model is used to create a query and select the data to be displayed. Then Reports creates the basic report layout. You can modify the layout and add features to improve the design or highlight certain sections.</a:t>
            </a:r>
          </a:p>
        </p:txBody>
      </p:sp>
    </p:spTree>
    <p:extLst>
      <p:ext uri="{BB962C8B-B14F-4D97-AF65-F5344CB8AC3E}">
        <p14:creationId xmlns:p14="http://schemas.microsoft.com/office/powerpoint/2010/main" val="2304973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4B6D976-9049-4891-800F-0BC88F4D8B1D}" type="slidenum">
              <a:rPr lang="en-US"/>
              <a:pPr/>
              <a:t>19</a:t>
            </a:fld>
            <a:endParaRPr lang="en-US"/>
          </a:p>
        </p:txBody>
      </p:sp>
      <p:sp>
        <p:nvSpPr>
          <p:cNvPr id="61443" name="Rectangle 2"/>
          <p:cNvSpPr>
            <a:spLocks noGrp="1" noRot="1" noChangeAspect="1" noChangeArrowheads="1" noTextEdit="1"/>
          </p:cNvSpPr>
          <p:nvPr>
            <p:ph type="sldImg"/>
          </p:nvPr>
        </p:nvSpPr>
        <p:spPr>
          <a:xfrm>
            <a:off x="1150938" y="692150"/>
            <a:ext cx="4556125" cy="3416300"/>
          </a:xfrm>
          <a:ln/>
        </p:spPr>
      </p:sp>
      <p:sp>
        <p:nvSpPr>
          <p:cNvPr id="61444" name="Rectangle 3"/>
          <p:cNvSpPr>
            <a:spLocks noGrp="1" noChangeArrowheads="1"/>
          </p:cNvSpPr>
          <p:nvPr>
            <p:ph type="body" idx="1"/>
          </p:nvPr>
        </p:nvSpPr>
        <p:spPr>
          <a:noFill/>
          <a:ln/>
        </p:spPr>
        <p:txBody>
          <a:bodyPr/>
          <a:lstStyle/>
          <a:p>
            <a:r>
              <a:rPr lang="en-US" smtClean="0"/>
              <a:t>Database form. A form is used to collect data. It is designed to match the tasks of the user, making it easy to enter data and look up information. The query processor is used to obtain related data and fill in look-up data in combo boxes. </a:t>
            </a:r>
          </a:p>
        </p:txBody>
      </p:sp>
    </p:spTree>
    <p:extLst>
      <p:ext uri="{BB962C8B-B14F-4D97-AF65-F5344CB8AC3E}">
        <p14:creationId xmlns:p14="http://schemas.microsoft.com/office/powerpoint/2010/main" val="1724217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4B91F92-2043-49F4-97A5-2592834AB382}" type="slidenum">
              <a:rPr lang="en-US"/>
              <a:pPr/>
              <a:t>20</a:t>
            </a:fld>
            <a:endParaRPr lang="en-US"/>
          </a:p>
        </p:txBody>
      </p:sp>
      <p:sp>
        <p:nvSpPr>
          <p:cNvPr id="62467" name="Rectangle 2"/>
          <p:cNvSpPr>
            <a:spLocks noGrp="1" noRot="1" noChangeAspect="1" noChangeArrowheads="1" noTextEdit="1"/>
          </p:cNvSpPr>
          <p:nvPr>
            <p:ph type="sldImg"/>
          </p:nvPr>
        </p:nvSpPr>
        <p:spPr>
          <a:xfrm>
            <a:off x="1150938" y="692150"/>
            <a:ext cx="4556125" cy="3416300"/>
          </a:xfrm>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883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2DC8A3B-E9D1-45A8-AA64-CFDFB221A49A}" type="slidenum">
              <a:rPr lang="en-US"/>
              <a:pPr/>
              <a:t>21</a:t>
            </a:fld>
            <a:endParaRPr lang="en-US"/>
          </a:p>
        </p:txBody>
      </p:sp>
      <p:sp>
        <p:nvSpPr>
          <p:cNvPr id="63491" name="Rectangle 2"/>
          <p:cNvSpPr>
            <a:spLocks noGrp="1" noRot="1" noChangeAspect="1" noChangeArrowheads="1" noTextEdit="1"/>
          </p:cNvSpPr>
          <p:nvPr>
            <p:ph type="sldImg"/>
          </p:nvPr>
        </p:nvSpPr>
        <p:spPr>
          <a:xfrm>
            <a:off x="1150938" y="692150"/>
            <a:ext cx="4556125" cy="3416300"/>
          </a:xfrm>
          <a:ln/>
        </p:spPr>
      </p:sp>
      <p:sp>
        <p:nvSpPr>
          <p:cNvPr id="63492" name="Rectangle 3"/>
          <p:cNvSpPr>
            <a:spLocks noGrp="1" noChangeArrowheads="1"/>
          </p:cNvSpPr>
          <p:nvPr>
            <p:ph type="body" idx="1"/>
          </p:nvPr>
        </p:nvSpPr>
        <p:spPr>
          <a:noFill/>
          <a:ln/>
        </p:spPr>
        <p:txBody>
          <a:bodyPr/>
          <a:lstStyle/>
          <a:p>
            <a:r>
              <a:rPr lang="en-US" smtClean="0"/>
              <a:t>Advantages of a DBMS. The DBMS provides a solution to basic data storage and retrieval problems.  By using a DBMS to handle data storage problems, programmers can concentrate on building applications—saving time and money in developing new systems and simplifying maintenance of existing applications.</a:t>
            </a:r>
          </a:p>
        </p:txBody>
      </p:sp>
    </p:spTree>
    <p:extLst>
      <p:ext uri="{BB962C8B-B14F-4D97-AF65-F5344CB8AC3E}">
        <p14:creationId xmlns:p14="http://schemas.microsoft.com/office/powerpoint/2010/main" val="201903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CCBE286-A12F-429D-933D-6390C78E3E4F}" type="slidenum">
              <a:rPr lang="en-US"/>
              <a:pPr/>
              <a:t>22</a:t>
            </a:fld>
            <a:endParaRPr lang="en-US"/>
          </a:p>
        </p:txBody>
      </p:sp>
      <p:sp>
        <p:nvSpPr>
          <p:cNvPr id="64515" name="Rectangle 2"/>
          <p:cNvSpPr>
            <a:spLocks noGrp="1" noRot="1" noChangeAspect="1" noChangeArrowheads="1" noTextEdit="1"/>
          </p:cNvSpPr>
          <p:nvPr>
            <p:ph type="sldImg"/>
          </p:nvPr>
        </p:nvSpPr>
        <p:spPr>
          <a:xfrm>
            <a:off x="1150938" y="692150"/>
            <a:ext cx="4556125" cy="3416300"/>
          </a:xfrm>
          <a:ln/>
        </p:spPr>
      </p:sp>
      <p:sp>
        <p:nvSpPr>
          <p:cNvPr id="64516" name="Rectangle 3"/>
          <p:cNvSpPr>
            <a:spLocks noGrp="1" noChangeArrowheads="1"/>
          </p:cNvSpPr>
          <p:nvPr>
            <p:ph type="body" idx="1"/>
          </p:nvPr>
        </p:nvSpPr>
        <p:spPr>
          <a:noFill/>
          <a:ln/>
        </p:spPr>
        <p:txBody>
          <a:bodyPr/>
          <a:lstStyle/>
          <a:p>
            <a:r>
              <a:rPr lang="en-US" smtClean="0"/>
              <a:t>DBMS focus on data. First, define the data. Then all queries, reports, and programs access the data through the DBMS. The DBMS always handles common problems such as concurrency and security.</a:t>
            </a:r>
          </a:p>
        </p:txBody>
      </p:sp>
    </p:spTree>
    <p:extLst>
      <p:ext uri="{BB962C8B-B14F-4D97-AF65-F5344CB8AC3E}">
        <p14:creationId xmlns:p14="http://schemas.microsoft.com/office/powerpoint/2010/main" val="1809567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BF90880-4BD6-4F0C-A4FF-234CF8869BFF}" type="slidenum">
              <a:rPr lang="en-US"/>
              <a:pPr/>
              <a:t>23</a:t>
            </a:fld>
            <a:endParaRPr lang="en-US"/>
          </a:p>
        </p:txBody>
      </p:sp>
      <p:sp>
        <p:nvSpPr>
          <p:cNvPr id="65539" name="Rectangle 2"/>
          <p:cNvSpPr>
            <a:spLocks noGrp="1" noRot="1" noChangeAspect="1" noChangeArrowheads="1" noTextEdit="1"/>
          </p:cNvSpPr>
          <p:nvPr>
            <p:ph type="sldImg"/>
          </p:nvPr>
        </p:nvSpPr>
        <p:spPr>
          <a:xfrm>
            <a:off x="1150938" y="692150"/>
            <a:ext cx="4556125" cy="3416300"/>
          </a:xfrm>
          <a:ln/>
        </p:spPr>
      </p:sp>
      <p:sp>
        <p:nvSpPr>
          <p:cNvPr id="65540" name="Rectangle 3"/>
          <p:cNvSpPr>
            <a:spLocks noGrp="1" noChangeArrowheads="1"/>
          </p:cNvSpPr>
          <p:nvPr>
            <p:ph type="body" idx="1"/>
          </p:nvPr>
        </p:nvSpPr>
        <p:spPr>
          <a:noFill/>
          <a:ln/>
        </p:spPr>
        <p:txBody>
          <a:bodyPr/>
          <a:lstStyle/>
          <a:p>
            <a:r>
              <a:rPr lang="en-US" smtClean="0"/>
              <a:t>Adding cellular phone numbers to the Employee table. Adding a new element to a table does not affect the existing queries, reports, forms or programs.</a:t>
            </a:r>
          </a:p>
        </p:txBody>
      </p:sp>
    </p:spTree>
    <p:extLst>
      <p:ext uri="{BB962C8B-B14F-4D97-AF65-F5344CB8AC3E}">
        <p14:creationId xmlns:p14="http://schemas.microsoft.com/office/powerpoint/2010/main" val="2890067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26CD103-3561-4D07-9670-10B20FE453AB}" type="slidenum">
              <a:rPr lang="en-US"/>
              <a:pPr/>
              <a:t>24</a:t>
            </a:fld>
            <a:endParaRPr lang="en-US"/>
          </a:p>
        </p:txBody>
      </p:sp>
      <p:sp>
        <p:nvSpPr>
          <p:cNvPr id="66563" name="Rectangle 2"/>
          <p:cNvSpPr>
            <a:spLocks noGrp="1" noRot="1" noChangeAspect="1" noChangeArrowheads="1" noTextEdit="1"/>
          </p:cNvSpPr>
          <p:nvPr>
            <p:ph type="sldImg"/>
          </p:nvPr>
        </p:nvSpPr>
        <p:spPr>
          <a:xfrm>
            <a:off x="1150938" y="692150"/>
            <a:ext cx="4556125" cy="3416300"/>
          </a:xfrm>
          <a:ln/>
        </p:spPr>
      </p:sp>
      <p:sp>
        <p:nvSpPr>
          <p:cNvPr id="66564" name="Rectangle 3"/>
          <p:cNvSpPr>
            <a:spLocks noGrp="1" noChangeArrowheads="1"/>
          </p:cNvSpPr>
          <p:nvPr>
            <p:ph type="body" idx="1"/>
          </p:nvPr>
        </p:nvSpPr>
        <p:spPr>
          <a:noFill/>
          <a:ln/>
        </p:spPr>
        <p:txBody>
          <a:bodyPr/>
          <a:lstStyle/>
          <a:p>
            <a:r>
              <a:rPr lang="en-US" smtClean="0"/>
              <a:t>Web databases. Developers build forms and reports that are stored on a central server. Users access the data and display reports using a standard Web browser. </a:t>
            </a:r>
          </a:p>
        </p:txBody>
      </p:sp>
    </p:spTree>
    <p:extLst>
      <p:ext uri="{BB962C8B-B14F-4D97-AF65-F5344CB8AC3E}">
        <p14:creationId xmlns:p14="http://schemas.microsoft.com/office/powerpoint/2010/main" val="267694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94ED6E1-A668-4C7A-AF61-3A952774666C}" type="slidenum">
              <a:rPr lang="en-US"/>
              <a:pPr/>
              <a:t>25</a:t>
            </a:fld>
            <a:endParaRPr lang="en-US"/>
          </a:p>
        </p:txBody>
      </p:sp>
      <p:sp>
        <p:nvSpPr>
          <p:cNvPr id="67587" name="Rectangle 2"/>
          <p:cNvSpPr>
            <a:spLocks noGrp="1" noRot="1" noChangeAspect="1" noChangeArrowheads="1" noTextEdit="1"/>
          </p:cNvSpPr>
          <p:nvPr>
            <p:ph type="sldImg"/>
          </p:nvPr>
        </p:nvSpPr>
        <p:spPr>
          <a:xfrm>
            <a:off x="1150938" y="692150"/>
            <a:ext cx="4556125" cy="3416300"/>
          </a:xfrm>
          <a:ln/>
        </p:spPr>
      </p:sp>
      <p:sp>
        <p:nvSpPr>
          <p:cNvPr id="67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4176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7E1A33D-2DC9-42C1-80CB-ABBCB8D9580A}" type="slidenum">
              <a:rPr lang="en-US"/>
              <a:pPr/>
              <a:t>7</a:t>
            </a:fld>
            <a:endParaRPr lang="en-US"/>
          </a:p>
        </p:txBody>
      </p:sp>
      <p:sp>
        <p:nvSpPr>
          <p:cNvPr id="50179" name="Rectangle 2"/>
          <p:cNvSpPr>
            <a:spLocks noGrp="1" noRot="1" noChangeAspect="1" noChangeArrowheads="1" noTextEdit="1"/>
          </p:cNvSpPr>
          <p:nvPr>
            <p:ph type="sldImg"/>
          </p:nvPr>
        </p:nvSpPr>
        <p:spPr>
          <a:xfrm>
            <a:off x="1150938" y="692150"/>
            <a:ext cx="4556125" cy="3416300"/>
          </a:xfrm>
          <a:ln/>
        </p:spPr>
      </p:sp>
      <p:sp>
        <p:nvSpPr>
          <p:cNvPr id="50180" name="Rectangle 3"/>
          <p:cNvSpPr>
            <a:spLocks noGrp="1" noChangeArrowheads="1"/>
          </p:cNvSpPr>
          <p:nvPr>
            <p:ph type="body" idx="1"/>
          </p:nvPr>
        </p:nvSpPr>
        <p:spPr>
          <a:noFill/>
          <a:ln/>
        </p:spPr>
        <p:txBody>
          <a:bodyPr/>
          <a:lstStyle/>
          <a:p>
            <a:r>
              <a:rPr lang="en-US" smtClean="0"/>
              <a:t>Creating business applications. A DBMS can save you hundreds of hours of work in building applications. However, you must design your database correctly and use SQL to do the heavy work. </a:t>
            </a:r>
          </a:p>
        </p:txBody>
      </p:sp>
    </p:spTree>
    <p:extLst>
      <p:ext uri="{BB962C8B-B14F-4D97-AF65-F5344CB8AC3E}">
        <p14:creationId xmlns:p14="http://schemas.microsoft.com/office/powerpoint/2010/main" val="1987436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3778CEB-C27F-450D-9FFD-07381835EB60}" type="slidenum">
              <a:rPr lang="en-US"/>
              <a:pPr/>
              <a:t>26</a:t>
            </a:fld>
            <a:endParaRPr lang="en-US"/>
          </a:p>
        </p:txBody>
      </p:sp>
      <p:sp>
        <p:nvSpPr>
          <p:cNvPr id="68611" name="Rectangle 2"/>
          <p:cNvSpPr>
            <a:spLocks noGrp="1" noRot="1" noChangeAspect="1" noChangeArrowheads="1" noTextEdit="1"/>
          </p:cNvSpPr>
          <p:nvPr>
            <p:ph type="sldImg"/>
          </p:nvPr>
        </p:nvSpPr>
        <p:spPr>
          <a:xfrm>
            <a:off x="1150938" y="692150"/>
            <a:ext cx="4556125" cy="3416300"/>
          </a:xfrm>
          <a:ln/>
        </p:spPr>
      </p:sp>
      <p:sp>
        <p:nvSpPr>
          <p:cNvPr id="68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68359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E8430C7-9B22-482E-88AE-7E1CD8E0E336}" type="slidenum">
              <a:rPr lang="en-US"/>
              <a:pPr/>
              <a:t>27</a:t>
            </a:fld>
            <a:endParaRPr lang="en-US"/>
          </a:p>
        </p:txBody>
      </p:sp>
      <p:sp>
        <p:nvSpPr>
          <p:cNvPr id="69635" name="Rectangle 2"/>
          <p:cNvSpPr>
            <a:spLocks noGrp="1" noRot="1" noChangeAspect="1" noChangeArrowheads="1" noTextEdit="1"/>
          </p:cNvSpPr>
          <p:nvPr>
            <p:ph type="sldImg"/>
          </p:nvPr>
        </p:nvSpPr>
        <p:spPr>
          <a:xfrm>
            <a:off x="1150938" y="692150"/>
            <a:ext cx="4556125" cy="3416300"/>
          </a:xfrm>
          <a:ln/>
        </p:spPr>
      </p:sp>
      <p:sp>
        <p:nvSpPr>
          <p:cNvPr id="696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2076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42784F7-90C4-4CEF-BD27-0748A1605325}" type="slidenum">
              <a:rPr lang="en-US"/>
              <a:pPr/>
              <a:t>28</a:t>
            </a:fld>
            <a:endParaRPr lang="en-US"/>
          </a:p>
        </p:txBody>
      </p:sp>
      <p:sp>
        <p:nvSpPr>
          <p:cNvPr id="70659" name="Rectangle 2"/>
          <p:cNvSpPr>
            <a:spLocks noGrp="1" noRot="1" noChangeAspect="1" noChangeArrowheads="1" noTextEdit="1"/>
          </p:cNvSpPr>
          <p:nvPr>
            <p:ph type="sldImg"/>
          </p:nvPr>
        </p:nvSpPr>
        <p:spPr>
          <a:xfrm>
            <a:off x="1150938" y="692150"/>
            <a:ext cx="4556125" cy="3416300"/>
          </a:xfrm>
          <a:ln/>
        </p:spPr>
      </p:sp>
      <p:sp>
        <p:nvSpPr>
          <p:cNvPr id="706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40407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149E31C-A1FD-4B15-BB32-C8A9C136954B}" type="slidenum">
              <a:rPr lang="en-US"/>
              <a:pPr/>
              <a:t>29</a:t>
            </a:fld>
            <a:endParaRPr lang="en-US"/>
          </a:p>
        </p:txBody>
      </p:sp>
      <p:sp>
        <p:nvSpPr>
          <p:cNvPr id="71683" name="Rectangle 2"/>
          <p:cNvSpPr>
            <a:spLocks noGrp="1" noRot="1" noChangeAspect="1" noChangeArrowheads="1" noTextEdit="1"/>
          </p:cNvSpPr>
          <p:nvPr>
            <p:ph type="sldImg"/>
          </p:nvPr>
        </p:nvSpPr>
        <p:spPr>
          <a:xfrm>
            <a:off x="1150938" y="692150"/>
            <a:ext cx="4556125" cy="3416300"/>
          </a:xfrm>
          <a:ln/>
        </p:spPr>
      </p:sp>
      <p:sp>
        <p:nvSpPr>
          <p:cNvPr id="71684" name="Rectangle 3"/>
          <p:cNvSpPr>
            <a:spLocks noGrp="1" noChangeArrowheads="1"/>
          </p:cNvSpPr>
          <p:nvPr>
            <p:ph type="body" idx="1"/>
          </p:nvPr>
        </p:nvSpPr>
        <p:spPr>
          <a:noFill/>
          <a:ln/>
        </p:spPr>
        <p:txBody>
          <a:bodyPr/>
          <a:lstStyle/>
          <a:p>
            <a:r>
              <a:rPr lang="en-US" smtClean="0"/>
              <a:t>Commercial DBMS vendors. These are the leading DBMS products that you are likely to encounter. Many older systems exist, and dozens of smaller vendors provide complete systems and other tools.</a:t>
            </a:r>
          </a:p>
        </p:txBody>
      </p:sp>
    </p:spTree>
    <p:extLst>
      <p:ext uri="{BB962C8B-B14F-4D97-AF65-F5344CB8AC3E}">
        <p14:creationId xmlns:p14="http://schemas.microsoft.com/office/powerpoint/2010/main" val="133221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6EDC6EE-A6DC-4076-B925-75111ED9501A}" type="slidenum">
              <a:rPr lang="en-US"/>
              <a:pPr/>
              <a:t>30</a:t>
            </a:fld>
            <a:endParaRPr lang="en-US"/>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r>
              <a:rPr lang="en-US" smtClean="0"/>
              <a:t>Hierarchical database. To retrieve data, the DBMS starts at the top (customer). When it retrieves a customer, it retrieves all nested data (order, then items ordered).</a:t>
            </a:r>
          </a:p>
        </p:txBody>
      </p:sp>
    </p:spTree>
    <p:extLst>
      <p:ext uri="{BB962C8B-B14F-4D97-AF65-F5344CB8AC3E}">
        <p14:creationId xmlns:p14="http://schemas.microsoft.com/office/powerpoint/2010/main" val="3570198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6EFC319-CAE7-4EAB-BEFC-879DBB9D83D2}" type="slidenum">
              <a:rPr lang="en-US"/>
              <a:pPr/>
              <a:t>31</a:t>
            </a:fld>
            <a:endParaRPr lang="en-US"/>
          </a:p>
        </p:txBody>
      </p:sp>
      <p:sp>
        <p:nvSpPr>
          <p:cNvPr id="73731" name="Rectangle 2"/>
          <p:cNvSpPr>
            <a:spLocks noGrp="1" noRot="1" noChangeAspect="1" noChangeArrowheads="1" noTextEdit="1"/>
          </p:cNvSpPr>
          <p:nvPr>
            <p:ph type="sldImg"/>
          </p:nvPr>
        </p:nvSpPr>
        <p:spPr>
          <a:xfrm>
            <a:off x="1150938" y="692150"/>
            <a:ext cx="4556125" cy="3416300"/>
          </a:xfrm>
          <a:ln/>
        </p:spPr>
      </p:sp>
      <p:sp>
        <p:nvSpPr>
          <p:cNvPr id="73732" name="Rectangle 3"/>
          <p:cNvSpPr>
            <a:spLocks noGrp="1" noChangeArrowheads="1"/>
          </p:cNvSpPr>
          <p:nvPr>
            <p:ph type="body" idx="1"/>
          </p:nvPr>
        </p:nvSpPr>
        <p:spPr>
          <a:noFill/>
          <a:ln/>
        </p:spPr>
        <p:txBody>
          <a:bodyPr/>
          <a:lstStyle/>
          <a:p>
            <a:r>
              <a:rPr lang="en-US" smtClean="0"/>
              <a:t>Network database. All data sets must be connected with indexes as indicated by the arrows. Likewise, all entry points (starting point for a query) must be defined and created before the question can be answered.</a:t>
            </a:r>
          </a:p>
        </p:txBody>
      </p:sp>
    </p:spTree>
    <p:extLst>
      <p:ext uri="{BB962C8B-B14F-4D97-AF65-F5344CB8AC3E}">
        <p14:creationId xmlns:p14="http://schemas.microsoft.com/office/powerpoint/2010/main" val="4127736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86B030A-DA45-48AE-AFDE-839B3628DA47}" type="slidenum">
              <a:rPr lang="en-US"/>
              <a:pPr/>
              <a:t>32</a:t>
            </a:fld>
            <a:endParaRPr lang="en-US"/>
          </a:p>
        </p:txBody>
      </p:sp>
      <p:sp>
        <p:nvSpPr>
          <p:cNvPr id="74755" name="Rectangle 2"/>
          <p:cNvSpPr>
            <a:spLocks noGrp="1" noRot="1" noChangeAspect="1" noChangeArrowheads="1" noTextEdit="1"/>
          </p:cNvSpPr>
          <p:nvPr>
            <p:ph type="sldImg"/>
          </p:nvPr>
        </p:nvSpPr>
        <p:spPr>
          <a:xfrm>
            <a:off x="1150938" y="692150"/>
            <a:ext cx="4556125" cy="3416300"/>
          </a:xfrm>
          <a:ln/>
        </p:spPr>
      </p:sp>
      <p:sp>
        <p:nvSpPr>
          <p:cNvPr id="74756" name="Rectangle 3"/>
          <p:cNvSpPr>
            <a:spLocks noGrp="1" noChangeArrowheads="1"/>
          </p:cNvSpPr>
          <p:nvPr>
            <p:ph type="body" idx="1"/>
          </p:nvPr>
        </p:nvSpPr>
        <p:spPr>
          <a:noFill/>
          <a:ln/>
        </p:spPr>
        <p:txBody>
          <a:bodyPr/>
          <a:lstStyle/>
          <a:p>
            <a:r>
              <a:rPr lang="en-US" smtClean="0"/>
              <a:t>Relational database. Data is stored in separate sets of data. The tables are not physically connected; instead, data is linked between columns. For example, when retrieving an order, the database can match and retrieve the corresponding customer data based on CustomerID. </a:t>
            </a:r>
          </a:p>
        </p:txBody>
      </p:sp>
    </p:spTree>
    <p:extLst>
      <p:ext uri="{BB962C8B-B14F-4D97-AF65-F5344CB8AC3E}">
        <p14:creationId xmlns:p14="http://schemas.microsoft.com/office/powerpoint/2010/main" val="3996740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9E936DF-7B89-4493-9BC3-DCEF7AC65C43}" type="slidenum">
              <a:rPr lang="en-US"/>
              <a:pPr/>
              <a:t>33</a:t>
            </a:fld>
            <a:endParaRPr lang="en-US"/>
          </a:p>
        </p:txBody>
      </p:sp>
      <p:sp>
        <p:nvSpPr>
          <p:cNvPr id="75779" name="Rectangle 2"/>
          <p:cNvSpPr>
            <a:spLocks noGrp="1" noRot="1" noChangeAspect="1" noChangeArrowheads="1" noTextEdit="1"/>
          </p:cNvSpPr>
          <p:nvPr>
            <p:ph type="sldImg"/>
          </p:nvPr>
        </p:nvSpPr>
        <p:spPr>
          <a:xfrm>
            <a:off x="1150938" y="692150"/>
            <a:ext cx="4556125" cy="3416300"/>
          </a:xfrm>
          <a:ln/>
        </p:spPr>
      </p:sp>
      <p:sp>
        <p:nvSpPr>
          <p:cNvPr id="75780" name="Rectangle 3"/>
          <p:cNvSpPr>
            <a:spLocks noGrp="1" noChangeArrowheads="1"/>
          </p:cNvSpPr>
          <p:nvPr>
            <p:ph type="body" idx="1"/>
          </p:nvPr>
        </p:nvSpPr>
        <p:spPr>
          <a:noFill/>
          <a:ln/>
        </p:spPr>
        <p:txBody>
          <a:bodyPr/>
          <a:lstStyle/>
          <a:p>
            <a:r>
              <a:rPr lang="en-US" smtClean="0"/>
              <a:t>Object-oriented database. Objects have properties—just as relational entities have attributes— that hold data to describe the object. Objects have methods that are functions the objects can perform.  Objects can be derived from other objects.</a:t>
            </a:r>
          </a:p>
        </p:txBody>
      </p:sp>
    </p:spTree>
    <p:extLst>
      <p:ext uri="{BB962C8B-B14F-4D97-AF65-F5344CB8AC3E}">
        <p14:creationId xmlns:p14="http://schemas.microsoft.com/office/powerpoint/2010/main" val="1448769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A19386E-C170-4E55-8F62-550B3208016E}" type="slidenum">
              <a:rPr lang="en-US"/>
              <a:pPr/>
              <a:t>34</a:t>
            </a:fld>
            <a:endParaRPr lang="en-US"/>
          </a:p>
        </p:txBody>
      </p:sp>
      <p:sp>
        <p:nvSpPr>
          <p:cNvPr id="76803" name="Rectangle 2"/>
          <p:cNvSpPr>
            <a:spLocks noGrp="1" noRot="1" noChangeAspect="1" noChangeArrowheads="1" noTextEdit="1"/>
          </p:cNvSpPr>
          <p:nvPr>
            <p:ph type="sldImg"/>
          </p:nvPr>
        </p:nvSpPr>
        <p:spPr>
          <a:xfrm>
            <a:off x="1150938" y="692150"/>
            <a:ext cx="4556125" cy="3416300"/>
          </a:xfrm>
          <a:ln/>
        </p:spPr>
      </p:sp>
      <p:sp>
        <p:nvSpPr>
          <p:cNvPr id="768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27431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49A96DD-DA99-4DF5-8F9F-876FAE630C01}" type="slidenum">
              <a:rPr lang="en-US"/>
              <a:pPr/>
              <a:t>35</a:t>
            </a:fld>
            <a:endParaRPr lang="en-US"/>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3903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9E3CBD5-BA60-4BF8-8FD6-56BC91C18E57}" type="slidenum">
              <a:rPr lang="en-US"/>
              <a:pPr/>
              <a:t>8</a:t>
            </a:fld>
            <a:endParaRPr lang="en-US"/>
          </a:p>
        </p:txBody>
      </p:sp>
      <p:sp>
        <p:nvSpPr>
          <p:cNvPr id="51203" name="Rectangle 2"/>
          <p:cNvSpPr>
            <a:spLocks noGrp="1" noRot="1" noChangeAspect="1" noChangeArrowheads="1" noTextEdit="1"/>
          </p:cNvSpPr>
          <p:nvPr>
            <p:ph type="sldImg"/>
          </p:nvPr>
        </p:nvSpPr>
        <p:spPr>
          <a:xfrm>
            <a:off x="1150938" y="692150"/>
            <a:ext cx="4556125" cy="3416300"/>
          </a:xfrm>
          <a:ln/>
        </p:spPr>
      </p:sp>
      <p:sp>
        <p:nvSpPr>
          <p:cNvPr id="512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1576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B2B1662-4ABE-402A-A58F-B265E92B0DC3}" type="slidenum">
              <a:rPr lang="en-US"/>
              <a:pPr/>
              <a:t>36</a:t>
            </a:fld>
            <a:endParaRPr lang="en-US"/>
          </a:p>
        </p:txBody>
      </p:sp>
      <p:sp>
        <p:nvSpPr>
          <p:cNvPr id="78851" name="Rectangle 2"/>
          <p:cNvSpPr>
            <a:spLocks noGrp="1" noRot="1" noChangeAspect="1" noChangeArrowheads="1" noTextEdit="1"/>
          </p:cNvSpPr>
          <p:nvPr>
            <p:ph type="sldImg"/>
          </p:nvPr>
        </p:nvSpPr>
        <p:spPr>
          <a:xfrm>
            <a:off x="1150938" y="692150"/>
            <a:ext cx="4556125" cy="3416300"/>
          </a:xfrm>
          <a:ln/>
        </p:spPr>
      </p:sp>
      <p:sp>
        <p:nvSpPr>
          <p:cNvPr id="788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4913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C792CA0-EAD3-44E4-9C7E-ED5AB741BE8A}" type="slidenum">
              <a:rPr lang="en-US"/>
              <a:pPr/>
              <a:t>37</a:t>
            </a:fld>
            <a:endParaRPr lang="en-US"/>
          </a:p>
        </p:txBody>
      </p:sp>
      <p:sp>
        <p:nvSpPr>
          <p:cNvPr id="79875" name="Rectangle 2"/>
          <p:cNvSpPr>
            <a:spLocks noGrp="1" noRot="1" noChangeAspect="1" noChangeArrowheads="1" noTextEdit="1"/>
          </p:cNvSpPr>
          <p:nvPr>
            <p:ph type="sldImg"/>
          </p:nvPr>
        </p:nvSpPr>
        <p:spPr>
          <a:xfrm>
            <a:off x="1150938" y="692150"/>
            <a:ext cx="4556125" cy="3416300"/>
          </a:xfrm>
          <a:ln/>
        </p:spPr>
      </p:sp>
      <p:sp>
        <p:nvSpPr>
          <p:cNvPr id="798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30768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13D444B-654F-42CA-A72F-E93AC32F4059}" type="slidenum">
              <a:rPr lang="en-US"/>
              <a:pPr/>
              <a:t>38</a:t>
            </a:fld>
            <a:endParaRPr lang="en-US"/>
          </a:p>
        </p:txBody>
      </p:sp>
      <p:sp>
        <p:nvSpPr>
          <p:cNvPr id="80899" name="Rectangle 2"/>
          <p:cNvSpPr>
            <a:spLocks noGrp="1" noRot="1" noChangeAspect="1" noChangeArrowheads="1" noTextEdit="1"/>
          </p:cNvSpPr>
          <p:nvPr>
            <p:ph type="sldImg"/>
          </p:nvPr>
        </p:nvSpPr>
        <p:spPr>
          <a:xfrm>
            <a:off x="1150938" y="692150"/>
            <a:ext cx="4556125" cy="3416300"/>
          </a:xfrm>
          <a:ln/>
        </p:spPr>
      </p:sp>
      <p:sp>
        <p:nvSpPr>
          <p:cNvPr id="809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63934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544F1B6-A926-43C0-9E83-EB3E300C5396}" type="slidenum">
              <a:rPr lang="en-US"/>
              <a:pPr/>
              <a:t>39</a:t>
            </a:fld>
            <a:endParaRPr lang="en-US"/>
          </a:p>
        </p:txBody>
      </p:sp>
      <p:sp>
        <p:nvSpPr>
          <p:cNvPr id="81923" name="Rectangle 2"/>
          <p:cNvSpPr>
            <a:spLocks noGrp="1" noRot="1" noChangeAspect="1" noChangeArrowheads="1" noTextEdit="1"/>
          </p:cNvSpPr>
          <p:nvPr>
            <p:ph type="sldImg"/>
          </p:nvPr>
        </p:nvSpPr>
        <p:spPr>
          <a:xfrm>
            <a:off x="1150938" y="692150"/>
            <a:ext cx="4556125" cy="3416300"/>
          </a:xfrm>
          <a:ln/>
        </p:spPr>
      </p:sp>
      <p:sp>
        <p:nvSpPr>
          <p:cNvPr id="81924" name="Rectangle 3"/>
          <p:cNvSpPr>
            <a:spLocks noGrp="1" noChangeArrowheads="1"/>
          </p:cNvSpPr>
          <p:nvPr>
            <p:ph type="body" idx="1"/>
          </p:nvPr>
        </p:nvSpPr>
        <p:spPr>
          <a:noFill/>
          <a:ln/>
        </p:spPr>
        <p:txBody>
          <a:bodyPr/>
          <a:lstStyle/>
          <a:p>
            <a:r>
              <a:rPr lang="en-US" smtClean="0"/>
              <a:t>Abstract data types or objects. A geographic information system needs to store and share complex data types. For example, regions are defined by geographic line segments. Each segment is a collection of points, which are defined by latitude, longitude, and altitude. Using a database makes it easier to find and share data.</a:t>
            </a:r>
          </a:p>
        </p:txBody>
      </p:sp>
    </p:spTree>
    <p:extLst>
      <p:ext uri="{BB962C8B-B14F-4D97-AF65-F5344CB8AC3E}">
        <p14:creationId xmlns:p14="http://schemas.microsoft.com/office/powerpoint/2010/main" val="2440176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1BEA55A-115E-4217-AB20-8A83C17F4503}" type="slidenum">
              <a:rPr lang="en-US"/>
              <a:pPr/>
              <a:t>40</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r>
              <a:rPr lang="en-US" smtClean="0"/>
              <a:t>SQL subtables. A subtable inherits the columns from the selected supertable. Queries to the CommercialCustomer table will also retrieve data for the CustomerID, Address, and Phone columns inherited from the Customer table.</a:t>
            </a:r>
          </a:p>
        </p:txBody>
      </p:sp>
    </p:spTree>
    <p:extLst>
      <p:ext uri="{BB962C8B-B14F-4D97-AF65-F5344CB8AC3E}">
        <p14:creationId xmlns:p14="http://schemas.microsoft.com/office/powerpoint/2010/main" val="3919593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19C2AD8-CC2D-4148-B5A3-04B7374B99F0}" type="slidenum">
              <a:rPr lang="en-US"/>
              <a:pPr/>
              <a:t>41</a:t>
            </a:fld>
            <a:endParaRPr lang="en-US"/>
          </a:p>
        </p:txBody>
      </p:sp>
      <p:sp>
        <p:nvSpPr>
          <p:cNvPr id="83971" name="Rectangle 2"/>
          <p:cNvSpPr>
            <a:spLocks noGrp="1" noRot="1" noChangeAspect="1" noChangeArrowheads="1" noTextEdit="1"/>
          </p:cNvSpPr>
          <p:nvPr>
            <p:ph type="sldImg"/>
          </p:nvPr>
        </p:nvSpPr>
        <p:spPr>
          <a:xfrm>
            <a:off x="1150938" y="692150"/>
            <a:ext cx="4556125" cy="3416300"/>
          </a:xfrm>
          <a:ln/>
        </p:spPr>
      </p:sp>
      <p:sp>
        <p:nvSpPr>
          <p:cNvPr id="839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959377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A19AA04-B59B-496E-9B9F-028FFA059523}" type="slidenum">
              <a:rPr lang="en-US"/>
              <a:pPr/>
              <a:t>42</a:t>
            </a:fld>
            <a:endParaRPr lang="en-US"/>
          </a:p>
        </p:txBody>
      </p:sp>
      <p:sp>
        <p:nvSpPr>
          <p:cNvPr id="84995" name="Rectangle 2"/>
          <p:cNvSpPr>
            <a:spLocks noGrp="1" noRot="1" noChangeAspect="1" noChangeArrowheads="1" noTextEdit="1"/>
          </p:cNvSpPr>
          <p:nvPr>
            <p:ph type="sldImg"/>
          </p:nvPr>
        </p:nvSpPr>
        <p:spPr>
          <a:xfrm>
            <a:off x="1150938" y="692150"/>
            <a:ext cx="4556125" cy="3416300"/>
          </a:xfrm>
          <a:ln/>
        </p:spPr>
      </p:sp>
      <p:sp>
        <p:nvSpPr>
          <p:cNvPr id="84996" name="Rectangle 3"/>
          <p:cNvSpPr>
            <a:spLocks noGrp="1" noChangeArrowheads="1"/>
          </p:cNvSpPr>
          <p:nvPr>
            <p:ph type="body" idx="1"/>
          </p:nvPr>
        </p:nvSpPr>
        <p:spPr>
          <a:noFill/>
          <a:ln/>
        </p:spPr>
        <p:txBody>
          <a:bodyPr/>
          <a:lstStyle/>
          <a:p>
            <a:r>
              <a:rPr lang="en-US" smtClean="0"/>
              <a:t>OODBMS vendors and products. Each tool has different features and goals. Contact the vendors for details or search the Web for user comments. </a:t>
            </a:r>
          </a:p>
        </p:txBody>
      </p:sp>
    </p:spTree>
    <p:extLst>
      <p:ext uri="{BB962C8B-B14F-4D97-AF65-F5344CB8AC3E}">
        <p14:creationId xmlns:p14="http://schemas.microsoft.com/office/powerpoint/2010/main" val="3118391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354048B-328C-4820-9807-CF49B2179516}" type="slidenum">
              <a:rPr lang="en-US"/>
              <a:pPr/>
              <a:t>44</a:t>
            </a:fld>
            <a:endParaRPr lang="en-US"/>
          </a:p>
        </p:txBody>
      </p:sp>
      <p:sp>
        <p:nvSpPr>
          <p:cNvPr id="86019" name="Rectangle 2"/>
          <p:cNvSpPr>
            <a:spLocks noGrp="1" noRot="1" noChangeAspect="1" noChangeArrowheads="1" noTextEdit="1"/>
          </p:cNvSpPr>
          <p:nvPr>
            <p:ph type="sldImg"/>
          </p:nvPr>
        </p:nvSpPr>
        <p:spPr>
          <a:xfrm>
            <a:off x="1150938" y="692150"/>
            <a:ext cx="4556125" cy="3416300"/>
          </a:xfrm>
          <a:ln/>
        </p:spPr>
      </p:sp>
      <p:sp>
        <p:nvSpPr>
          <p:cNvPr id="86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59299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C743BC46-AB3E-4C9A-897C-F1416BDD274A}" type="slidenum">
              <a:rPr lang="en-US"/>
              <a:pPr/>
              <a:t>45</a:t>
            </a:fld>
            <a:endParaRPr lang="en-US"/>
          </a:p>
        </p:txBody>
      </p:sp>
      <p:sp>
        <p:nvSpPr>
          <p:cNvPr id="87043" name="Rectangle 2"/>
          <p:cNvSpPr>
            <a:spLocks noGrp="1" noRot="1" noChangeAspect="1" noChangeArrowheads="1" noTextEdit="1"/>
          </p:cNvSpPr>
          <p:nvPr>
            <p:ph type="sldImg"/>
          </p:nvPr>
        </p:nvSpPr>
        <p:spPr>
          <a:xfrm>
            <a:off x="1150938" y="692150"/>
            <a:ext cx="4556125" cy="3416300"/>
          </a:xfrm>
          <a:ln/>
        </p:spPr>
      </p:sp>
      <p:sp>
        <p:nvSpPr>
          <p:cNvPr id="87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40607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C4A7AFE-CF40-48D3-9492-56008E9EEB97}" type="slidenum">
              <a:rPr lang="en-US"/>
              <a:pPr/>
              <a:t>46</a:t>
            </a:fld>
            <a:endParaRPr lang="en-US"/>
          </a:p>
        </p:txBody>
      </p:sp>
      <p:sp>
        <p:nvSpPr>
          <p:cNvPr id="88067" name="Rectangle 2"/>
          <p:cNvSpPr>
            <a:spLocks noGrp="1" noRot="1" noChangeAspect="1" noChangeArrowheads="1" noTextEdit="1"/>
          </p:cNvSpPr>
          <p:nvPr>
            <p:ph type="sldImg"/>
          </p:nvPr>
        </p:nvSpPr>
        <p:spPr>
          <a:xfrm>
            <a:off x="1150938" y="692150"/>
            <a:ext cx="4556125" cy="3416300"/>
          </a:xfrm>
          <a:ln/>
        </p:spPr>
      </p:sp>
      <p:sp>
        <p:nvSpPr>
          <p:cNvPr id="88068" name="Rectangle 3"/>
          <p:cNvSpPr>
            <a:spLocks noGrp="1" noChangeArrowheads="1"/>
          </p:cNvSpPr>
          <p:nvPr>
            <p:ph type="body" idx="1"/>
          </p:nvPr>
        </p:nvSpPr>
        <p:spPr>
          <a:noFill/>
          <a:ln/>
        </p:spPr>
        <p:txBody>
          <a:bodyPr/>
          <a:lstStyle/>
          <a:p>
            <a:r>
              <a:rPr lang="en-US" smtClean="0"/>
              <a:t>Common costs and benefits from introducing a database management system. Note that benefits can be hard to measure, especially for tactical and strategic decisions. But it is still important to list potential benefits. Even if you cannot assign a specific value, managers need to see the complete list.</a:t>
            </a:r>
          </a:p>
        </p:txBody>
      </p:sp>
    </p:spTree>
    <p:extLst>
      <p:ext uri="{BB962C8B-B14F-4D97-AF65-F5344CB8AC3E}">
        <p14:creationId xmlns:p14="http://schemas.microsoft.com/office/powerpoint/2010/main" val="394894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FFBE57C-9EF3-4766-BCB3-AB0719FCEC38}" type="slidenum">
              <a:rPr lang="en-US"/>
              <a:pPr/>
              <a:t>9</a:t>
            </a:fld>
            <a:endParaRPr lang="en-US"/>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r>
              <a:rPr lang="en-US" smtClean="0"/>
              <a:t>Systems development. Particularly for large projects, it is useful to divide application development into separate steps. They can be used to track the progress of the development team and highlight the steps remaining. For some projects, it is possible to overlap or even iterate the tasks, but steps should not be skipped. </a:t>
            </a:r>
          </a:p>
        </p:txBody>
      </p:sp>
    </p:spTree>
    <p:extLst>
      <p:ext uri="{BB962C8B-B14F-4D97-AF65-F5344CB8AC3E}">
        <p14:creationId xmlns:p14="http://schemas.microsoft.com/office/powerpoint/2010/main" val="3687954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EDA93F4-1D33-4E8E-94C2-8EBE13F91F84}" type="slidenum">
              <a:rPr lang="en-US"/>
              <a:pPr/>
              <a:t>47</a:t>
            </a:fld>
            <a:endParaRPr lang="en-US"/>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2526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583C189-A0B2-48F2-83D9-175FAD426323}" type="slidenum">
              <a:rPr lang="en-US"/>
              <a:pPr/>
              <a:t>10</a:t>
            </a:fld>
            <a:endParaRPr lang="en-US"/>
          </a:p>
        </p:txBody>
      </p:sp>
      <p:sp>
        <p:nvSpPr>
          <p:cNvPr id="53251" name="Rectangle 2"/>
          <p:cNvSpPr>
            <a:spLocks noGrp="1" noRot="1" noChangeAspect="1" noChangeArrowheads="1" noTextEdit="1"/>
          </p:cNvSpPr>
          <p:nvPr>
            <p:ph type="sldImg"/>
          </p:nvPr>
        </p:nvSpPr>
        <p:spPr>
          <a:xfrm>
            <a:off x="1150938" y="692150"/>
            <a:ext cx="4556125" cy="3416300"/>
          </a:xfrm>
          <a:ln/>
        </p:spPr>
      </p:sp>
      <p:sp>
        <p:nvSpPr>
          <p:cNvPr id="53252" name="Rectangle 3"/>
          <p:cNvSpPr>
            <a:spLocks noGrp="1" noChangeArrowheads="1"/>
          </p:cNvSpPr>
          <p:nvPr>
            <p:ph type="body" idx="1"/>
          </p:nvPr>
        </p:nvSpPr>
        <p:spPr>
          <a:noFill/>
          <a:ln/>
        </p:spPr>
        <p:txBody>
          <a:bodyPr/>
          <a:lstStyle/>
          <a:p>
            <a:r>
              <a:rPr lang="en-US" smtClean="0"/>
              <a:t>Steps in database design. The business rules and data are used to define database tables. Forms are used to enter new data. The database system retrieves data to answer queries and produce reports. Users see only the application in terms of forms and reports.</a:t>
            </a:r>
          </a:p>
        </p:txBody>
      </p:sp>
    </p:spTree>
    <p:extLst>
      <p:ext uri="{BB962C8B-B14F-4D97-AF65-F5344CB8AC3E}">
        <p14:creationId xmlns:p14="http://schemas.microsoft.com/office/powerpoint/2010/main" val="117062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7F8487D-3472-480F-9F6D-D8592A00E3BE}" type="slidenum">
              <a:rPr lang="en-US"/>
              <a:pPr/>
              <a:t>11</a:t>
            </a:fld>
            <a:endParaRPr lang="en-US"/>
          </a:p>
        </p:txBody>
      </p:sp>
      <p:sp>
        <p:nvSpPr>
          <p:cNvPr id="54275" name="Rectangle 2"/>
          <p:cNvSpPr>
            <a:spLocks noGrp="1" noRot="1" noChangeAspect="1" noChangeArrowheads="1" noTextEdit="1"/>
          </p:cNvSpPr>
          <p:nvPr>
            <p:ph type="sldImg"/>
          </p:nvPr>
        </p:nvSpPr>
        <p:spPr>
          <a:xfrm>
            <a:off x="1150938" y="692150"/>
            <a:ext cx="4556125" cy="3416300"/>
          </a:xfrm>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1718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1BE298C-2481-4488-BC6C-0C258523E6EE}" type="slidenum">
              <a:rPr lang="en-US"/>
              <a:pPr/>
              <a:t>12</a:t>
            </a:fld>
            <a:endParaRPr lang="en-US"/>
          </a:p>
        </p:txBody>
      </p:sp>
      <p:sp>
        <p:nvSpPr>
          <p:cNvPr id="55299" name="Rectangle 2"/>
          <p:cNvSpPr>
            <a:spLocks noGrp="1" noRot="1" noChangeAspect="1" noChangeArrowheads="1" noTextEdit="1"/>
          </p:cNvSpPr>
          <p:nvPr>
            <p:ph type="sldImg"/>
          </p:nvPr>
        </p:nvSpPr>
        <p:spPr>
          <a:xfrm>
            <a:off x="1150938" y="692150"/>
            <a:ext cx="4556125" cy="3416300"/>
          </a:xfrm>
          <a:ln/>
        </p:spPr>
      </p:sp>
      <p:sp>
        <p:nvSpPr>
          <p:cNvPr id="55300" name="Rectangle 3"/>
          <p:cNvSpPr>
            <a:spLocks noGrp="1" noChangeArrowheads="1"/>
          </p:cNvSpPr>
          <p:nvPr>
            <p:ph type="body" idx="1"/>
          </p:nvPr>
        </p:nvSpPr>
        <p:spPr>
          <a:noFill/>
          <a:ln/>
        </p:spPr>
        <p:txBody>
          <a:bodyPr/>
          <a:lstStyle/>
          <a:p>
            <a:r>
              <a:rPr lang="en-US" smtClean="0"/>
              <a:t>Database engine. The engine is responsible for defining, storing, and retrieving the data. The security subsystem of the engine identifies users and controls access to data.</a:t>
            </a:r>
          </a:p>
        </p:txBody>
      </p:sp>
    </p:spTree>
    <p:extLst>
      <p:ext uri="{BB962C8B-B14F-4D97-AF65-F5344CB8AC3E}">
        <p14:creationId xmlns:p14="http://schemas.microsoft.com/office/powerpoint/2010/main" val="198745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ED4F736-ABB4-4E94-8E01-2B5B5BE2D8C4}" type="slidenum">
              <a:rPr lang="en-US"/>
              <a:pPr/>
              <a:t>13</a:t>
            </a:fld>
            <a:endParaRPr lang="en-US"/>
          </a:p>
        </p:txBody>
      </p:sp>
      <p:sp>
        <p:nvSpPr>
          <p:cNvPr id="56323" name="Rectangle 2"/>
          <p:cNvSpPr>
            <a:spLocks noGrp="1" noRot="1" noChangeAspect="1" noChangeArrowheads="1" noTextEdit="1"/>
          </p:cNvSpPr>
          <p:nvPr>
            <p:ph type="sldImg"/>
          </p:nvPr>
        </p:nvSpPr>
        <p:spPr>
          <a:xfrm>
            <a:off x="1150938" y="692150"/>
            <a:ext cx="4556125" cy="3416300"/>
          </a:xfrm>
          <a:ln/>
        </p:spPr>
      </p:sp>
      <p:sp>
        <p:nvSpPr>
          <p:cNvPr id="56324" name="Rectangle 3"/>
          <p:cNvSpPr>
            <a:spLocks noGrp="1" noChangeArrowheads="1"/>
          </p:cNvSpPr>
          <p:nvPr>
            <p:ph type="body" idx="1"/>
          </p:nvPr>
        </p:nvSpPr>
        <p:spPr>
          <a:noFill/>
          <a:ln/>
        </p:spPr>
        <p:txBody>
          <a:bodyPr/>
          <a:lstStyle/>
          <a:p>
            <a:r>
              <a:rPr lang="en-US" smtClean="0"/>
              <a:t>Database tables in Access. Tables hold data about one business entity. For example, each row in the Animal table holds data about a specific animal.</a:t>
            </a:r>
          </a:p>
        </p:txBody>
      </p:sp>
    </p:spTree>
    <p:extLst>
      <p:ext uri="{BB962C8B-B14F-4D97-AF65-F5344CB8AC3E}">
        <p14:creationId xmlns:p14="http://schemas.microsoft.com/office/powerpoint/2010/main" val="1294853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ABE3502-8A46-43CB-B6D9-698C61B63D11}" type="slidenum">
              <a:rPr lang="en-US"/>
              <a:pPr/>
              <a:t>14</a:t>
            </a:fld>
            <a:endParaRPr lang="en-US"/>
          </a:p>
        </p:txBody>
      </p:sp>
      <p:sp>
        <p:nvSpPr>
          <p:cNvPr id="57347" name="Rectangle 2"/>
          <p:cNvSpPr>
            <a:spLocks noGrp="1" noRot="1" noChangeAspect="1" noChangeArrowheads="1" noTextEdit="1"/>
          </p:cNvSpPr>
          <p:nvPr>
            <p:ph type="sldImg"/>
          </p:nvPr>
        </p:nvSpPr>
        <p:spPr>
          <a:xfrm>
            <a:off x="1150938" y="692150"/>
            <a:ext cx="4556125" cy="3416300"/>
          </a:xfrm>
          <a:ln/>
        </p:spPr>
      </p:sp>
      <p:sp>
        <p:nvSpPr>
          <p:cNvPr id="57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83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
          <p:cNvSpPr>
            <a:spLocks noChangeArrowheads="1"/>
          </p:cNvSpPr>
          <p:nvPr/>
        </p:nvSpPr>
        <p:spPr bwMode="auto">
          <a:xfrm>
            <a:off x="5927725" y="5394325"/>
            <a:ext cx="1555750" cy="457200"/>
          </a:xfrm>
          <a:prstGeom prst="rect">
            <a:avLst/>
          </a:prstGeom>
          <a:noFill/>
          <a:ln w="9525">
            <a:noFill/>
            <a:miter lim="800000"/>
            <a:headEnd/>
            <a:tailEnd/>
          </a:ln>
          <a:effectLst/>
        </p:spPr>
        <p:txBody>
          <a:bodyPr wrap="none" lIns="92075" tIns="46038" rIns="92075" bIns="46038">
            <a:spAutoFit/>
          </a:bodyPr>
          <a:lstStyle/>
          <a:p>
            <a:pPr>
              <a:defRPr/>
            </a:pPr>
            <a:r>
              <a:rPr lang="en-US">
                <a:solidFill>
                  <a:schemeClr val="folHlink"/>
                </a:solidFill>
              </a:rPr>
              <a:t>Jerry Post</a:t>
            </a:r>
          </a:p>
        </p:txBody>
      </p:sp>
      <p:sp>
        <p:nvSpPr>
          <p:cNvPr id="6" name="Rectangle 9"/>
          <p:cNvSpPr>
            <a:spLocks noChangeArrowheads="1"/>
          </p:cNvSpPr>
          <p:nvPr/>
        </p:nvSpPr>
        <p:spPr bwMode="auto">
          <a:xfrm>
            <a:off x="5622925" y="5821363"/>
            <a:ext cx="2184893" cy="400752"/>
          </a:xfrm>
          <a:prstGeom prst="rect">
            <a:avLst/>
          </a:prstGeom>
          <a:noFill/>
          <a:ln w="9525">
            <a:noFill/>
            <a:miter lim="800000"/>
            <a:headEnd/>
            <a:tailEnd/>
          </a:ln>
          <a:effectLst/>
        </p:spPr>
        <p:txBody>
          <a:bodyPr wrap="none" lIns="92075" tIns="46038" rIns="92075" bIns="46038">
            <a:spAutoFit/>
          </a:bodyPr>
          <a:lstStyle/>
          <a:p>
            <a:pPr>
              <a:defRPr/>
            </a:pPr>
            <a:r>
              <a:rPr lang="en-US" sz="2000" dirty="0">
                <a:solidFill>
                  <a:schemeClr val="folHlink"/>
                </a:solidFill>
              </a:rPr>
              <a:t>Copyright © </a:t>
            </a:r>
            <a:r>
              <a:rPr lang="en-US" sz="2000" dirty="0" smtClean="0">
                <a:solidFill>
                  <a:schemeClr val="folHlink"/>
                </a:solidFill>
              </a:rPr>
              <a:t>2013</a:t>
            </a:r>
            <a:endParaRPr lang="en-US" sz="2000" dirty="0">
              <a:solidFill>
                <a:schemeClr val="folHlink"/>
              </a:solidFill>
            </a:endParaRPr>
          </a:p>
        </p:txBody>
      </p:sp>
      <p:sp>
        <p:nvSpPr>
          <p:cNvPr id="3075" name="Rectangle 3"/>
          <p:cNvSpPr>
            <a:spLocks noGrp="1" noChangeArrowheads="1"/>
          </p:cNvSpPr>
          <p:nvPr>
            <p:ph type="ctrTitle" sz="quarter"/>
          </p:nvPr>
        </p:nvSpPr>
        <p:spPr>
          <a:xfrm>
            <a:off x="1204165" y="1219200"/>
            <a:ext cx="7926387" cy="1143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4648200" y="3657600"/>
            <a:ext cx="4267200" cy="1447800"/>
          </a:xfrm>
        </p:spPr>
        <p:txBody>
          <a:bodyPr/>
          <a:lstStyle>
            <a:lvl1pPr marL="0" indent="0" algn="ctr">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152400" y="6248400"/>
            <a:ext cx="1905000" cy="457200"/>
          </a:xfrm>
        </p:spPr>
        <p:txBody>
          <a:bodyPr/>
          <a:lstStyle>
            <a:lvl1pPr>
              <a:defRPr i="1" smtClean="0">
                <a:solidFill>
                  <a:srgbClr val="0000FF"/>
                </a:solidFill>
                <a:latin typeface="+mn-lt"/>
              </a:defRPr>
            </a:lvl1pPr>
          </a:lstStyle>
          <a:p>
            <a:pPr>
              <a:defRPr/>
            </a:pPr>
            <a:endParaRPr lang="en-US"/>
          </a:p>
        </p:txBody>
      </p:sp>
      <p:sp>
        <p:nvSpPr>
          <p:cNvPr id="8" name="Rectangle 6"/>
          <p:cNvSpPr>
            <a:spLocks noGrp="1" noChangeArrowheads="1"/>
          </p:cNvSpPr>
          <p:nvPr>
            <p:ph type="ftr" sz="quarter" idx="11"/>
          </p:nvPr>
        </p:nvSpPr>
        <p:spPr>
          <a:xfrm>
            <a:off x="3124200" y="6248400"/>
            <a:ext cx="2895600" cy="457200"/>
          </a:xfrm>
        </p:spPr>
        <p:txBody>
          <a:bodyPr/>
          <a:lstStyle>
            <a:lvl1pPr>
              <a:defRPr i="1" smtClean="0">
                <a:solidFill>
                  <a:srgbClr val="0000FF"/>
                </a:solidFill>
                <a:latin typeface="+mn-lt"/>
              </a:defRPr>
            </a:lvl1pPr>
          </a:lstStyle>
          <a:p>
            <a:pPr>
              <a:defRPr/>
            </a:pPr>
            <a:endParaRPr lang="en-US"/>
          </a:p>
        </p:txBody>
      </p:sp>
      <p:sp>
        <p:nvSpPr>
          <p:cNvPr id="9" name="Rectangle 7"/>
          <p:cNvSpPr>
            <a:spLocks noGrp="1" noChangeArrowheads="1"/>
          </p:cNvSpPr>
          <p:nvPr>
            <p:ph type="sldNum" sz="quarter" idx="12"/>
          </p:nvPr>
        </p:nvSpPr>
        <p:spPr/>
        <p:txBody>
          <a:bodyPr/>
          <a:lstStyle>
            <a:lvl1pPr>
              <a:defRPr i="1" smtClean="0">
                <a:solidFill>
                  <a:srgbClr val="0000FF"/>
                </a:solidFill>
                <a:latin typeface="+mn-lt"/>
              </a:defRPr>
            </a:lvl1pPr>
          </a:lstStyle>
          <a:p>
            <a:pPr>
              <a:defRPr/>
            </a:pPr>
            <a:fld id="{FB7FF918-E7E7-4210-BD78-03020B118D2D}" type="slidenum">
              <a:rPr lang="en-US"/>
              <a:pPr>
                <a:defRPr/>
              </a:pPr>
              <a:t>‹#›</a:t>
            </a:fld>
            <a:endParaRPr lang="en-US"/>
          </a:p>
        </p:txBody>
      </p:sp>
      <p:sp>
        <p:nvSpPr>
          <p:cNvPr id="10" name="Rectangle 8"/>
          <p:cNvSpPr>
            <a:spLocks noChangeArrowheads="1"/>
          </p:cNvSpPr>
          <p:nvPr userDrawn="1"/>
        </p:nvSpPr>
        <p:spPr bwMode="auto">
          <a:xfrm>
            <a:off x="304800" y="76200"/>
            <a:ext cx="1066800" cy="5946775"/>
          </a:xfrm>
          <a:prstGeom prst="rect">
            <a:avLst/>
          </a:prstGeom>
          <a:noFill/>
          <a:ln w="9525">
            <a:noFill/>
            <a:miter lim="800000"/>
            <a:headEnd/>
            <a:tailEnd/>
          </a:ln>
          <a:effectLst/>
        </p:spPr>
        <p:txBody>
          <a:bodyPr lIns="92075" tIns="46038" rIns="92075" bIns="46038">
            <a:spAutoFit/>
          </a:bodyPr>
          <a:lstStyle/>
          <a:p>
            <a:pPr>
              <a:defRPr/>
            </a:pPr>
            <a:r>
              <a:rPr lang="en-US" sz="4800" b="1" dirty="0">
                <a:solidFill>
                  <a:srgbClr val="E0CB1B"/>
                </a:solidFill>
                <a:effectLst>
                  <a:outerShdw blurRad="38100" dist="38100" dir="2700000" algn="tl">
                    <a:srgbClr val="000000"/>
                  </a:outerShdw>
                </a:effectLst>
                <a:latin typeface="Garamond" pitchFamily="18" charset="0"/>
              </a:rPr>
              <a:t>D</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T</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B</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S</a:t>
            </a:r>
          </a:p>
          <a:p>
            <a:pPr>
              <a:defRPr/>
            </a:pPr>
            <a:r>
              <a:rPr lang="en-US" sz="4800" b="1" dirty="0">
                <a:solidFill>
                  <a:srgbClr val="E0CB1B"/>
                </a:solidFill>
                <a:effectLst>
                  <a:outerShdw blurRad="38100" dist="38100" dir="2700000" algn="tl">
                    <a:srgbClr val="000000"/>
                  </a:outerShdw>
                </a:effectLst>
                <a:latin typeface="Garamond" pitchFamily="18" charset="0"/>
              </a:rPr>
              <a:t>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B83D25-73AF-46C2-8610-BCADF9CA478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524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152400"/>
            <a:ext cx="67437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E5245C-B10E-4EA1-9EB5-2B8C9C3AFE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15153" y="1259540"/>
            <a:ext cx="4258236" cy="22904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59540"/>
            <a:ext cx="4401671" cy="22904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33082" y="3684494"/>
            <a:ext cx="4258236" cy="23353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66129" y="3684494"/>
            <a:ext cx="4401671" cy="23353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7CD598-67B1-47B6-BD4A-9F87E5C3B35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277471"/>
            <a:ext cx="8839200" cy="4742329"/>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DED391-75A6-4918-AC5B-1407C807EB8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a:gsLst>
              <a:gs pos="0">
                <a:srgbClr val="FFFF00"/>
              </a:gs>
              <a:gs pos="100000">
                <a:srgbClr val="FFFFCC"/>
              </a:gs>
            </a:gsLst>
            <a:path path="rect">
              <a:fillToRect l="100000" t="100000"/>
            </a:path>
          </a:gradFill>
        </p:spPr>
        <p:txBody>
          <a:bodyPr/>
          <a:lstStyle/>
          <a:p>
            <a:r>
              <a:rPr lang="en-US" smtClean="0"/>
              <a:t>Click to edit Master title style</a:t>
            </a:r>
            <a:endParaRPr lang="en-US"/>
          </a:p>
        </p:txBody>
      </p:sp>
      <p:sp>
        <p:nvSpPr>
          <p:cNvPr id="3" name="Content Placeholder 2"/>
          <p:cNvSpPr>
            <a:spLocks noGrp="1"/>
          </p:cNvSpPr>
          <p:nvPr>
            <p:ph idx="1"/>
          </p:nvPr>
        </p:nvSpPr>
        <p:spPr>
          <a:xfrm>
            <a:off x="94130" y="1237129"/>
            <a:ext cx="8852647" cy="47826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F52A1-028B-4591-8BCA-BD4AC116D9B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p:spPr>
        <p:txBody>
          <a:bodyPr anchor="t"/>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10217-F95A-43C2-8898-EA5472F48E2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576" y="1196788"/>
            <a:ext cx="4477871" cy="4823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1641" y="1196788"/>
            <a:ext cx="4376159" cy="4823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5CB6A-FE24-4171-8AE7-318415F6B23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2047" y="1172042"/>
            <a:ext cx="4255341"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2047" y="1811804"/>
            <a:ext cx="4255341" cy="415869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12175" y="1172042"/>
            <a:ext cx="4257013"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2175" y="1811804"/>
            <a:ext cx="4257013" cy="415869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2E83B9-508D-4837-AC8D-3E125FC7F5A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6D401C-B8DD-4FAA-8516-ACD0E6D2639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EC2AD2-29FB-4A25-B1A0-2E5AF10AD24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42E819-EF00-42FA-87ED-C93CB23B8F8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3753" y="4800600"/>
            <a:ext cx="8162365"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30305" y="612775"/>
            <a:ext cx="81892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57201" y="5367338"/>
            <a:ext cx="8135470" cy="6972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141DAD-4466-4B81-B432-F314EE2F6266}"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0" y="0"/>
            <a:ext cx="9144000" cy="1143000"/>
          </a:xfrm>
          <a:prstGeom prst="rect">
            <a:avLst/>
          </a:prstGeom>
          <a:gradFill>
            <a:gsLst>
              <a:gs pos="0">
                <a:srgbClr val="FFFF00"/>
              </a:gs>
              <a:gs pos="100000">
                <a:srgbClr val="FFFFCC"/>
              </a:gs>
            </a:gsLst>
            <a:path path="rect">
              <a:fillToRect l="100000" t="100000"/>
            </a:path>
          </a:grad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8195" name="Rectangle 3"/>
          <p:cNvSpPr>
            <a:spLocks noGrp="1" noChangeArrowheads="1"/>
          </p:cNvSpPr>
          <p:nvPr>
            <p:ph type="body" idx="1"/>
          </p:nvPr>
        </p:nvSpPr>
        <p:spPr bwMode="auto">
          <a:xfrm>
            <a:off x="215153" y="1237129"/>
            <a:ext cx="8852647" cy="478267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295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solidFill>
                  <a:schemeClr val="tx1"/>
                </a:solidFill>
                <a:latin typeface="Garamond"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7338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solidFill>
                  <a:schemeClr val="tx1"/>
                </a:solidFill>
                <a:latin typeface="Garamond"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solidFill>
                  <a:schemeClr val="tx1"/>
                </a:solidFill>
                <a:latin typeface="Garamond" pitchFamily="18" charset="0"/>
              </a:defRPr>
            </a:lvl1pPr>
          </a:lstStyle>
          <a:p>
            <a:pPr>
              <a:defRPr/>
            </a:pPr>
            <a:fld id="{E0249824-C2E5-4A0D-9D7F-74B309DE7F37}" type="slidenum">
              <a:rPr lang="en-US"/>
              <a:pPr>
                <a:defRPr/>
              </a:pPr>
              <a:t>‹#›</a:t>
            </a:fld>
            <a:endParaRPr lang="en-US"/>
          </a:p>
        </p:txBody>
      </p:sp>
      <p:sp>
        <p:nvSpPr>
          <p:cNvPr id="1033" name="Rectangle 9"/>
          <p:cNvSpPr>
            <a:spLocks noChangeArrowheads="1"/>
          </p:cNvSpPr>
          <p:nvPr/>
        </p:nvSpPr>
        <p:spPr bwMode="auto">
          <a:xfrm>
            <a:off x="0" y="6081318"/>
            <a:ext cx="9142413" cy="90882"/>
          </a:xfrm>
          <a:prstGeom prst="rect">
            <a:avLst/>
          </a:prstGeom>
          <a:gradFill rotWithShape="0">
            <a:gsLst>
              <a:gs pos="0">
                <a:srgbClr val="E0CB1B"/>
              </a:gs>
              <a:gs pos="100000">
                <a:srgbClr val="868686"/>
              </a:gs>
            </a:gsLst>
            <a:lin ang="0" scaled="1"/>
          </a:gra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2800">
          <a:solidFill>
            <a:srgbClr val="FF0033"/>
          </a:solidFill>
          <a:latin typeface="+mj-lt"/>
          <a:ea typeface="+mj-ea"/>
          <a:cs typeface="+mj-cs"/>
        </a:defRPr>
      </a:lvl1pPr>
      <a:lvl2pPr algn="ctr" rtl="0" eaLnBrk="0" fontAlgn="base" hangingPunct="0">
        <a:spcBef>
          <a:spcPct val="0"/>
        </a:spcBef>
        <a:spcAft>
          <a:spcPct val="0"/>
        </a:spcAft>
        <a:defRPr sz="2800">
          <a:solidFill>
            <a:srgbClr val="FF0033"/>
          </a:solidFill>
          <a:latin typeface="Arial Rounded MT Bold" pitchFamily="34" charset="0"/>
        </a:defRPr>
      </a:lvl2pPr>
      <a:lvl3pPr algn="ctr" rtl="0" eaLnBrk="0" fontAlgn="base" hangingPunct="0">
        <a:spcBef>
          <a:spcPct val="0"/>
        </a:spcBef>
        <a:spcAft>
          <a:spcPct val="0"/>
        </a:spcAft>
        <a:defRPr sz="2800">
          <a:solidFill>
            <a:srgbClr val="FF0033"/>
          </a:solidFill>
          <a:latin typeface="Arial Rounded MT Bold" pitchFamily="34" charset="0"/>
        </a:defRPr>
      </a:lvl3pPr>
      <a:lvl4pPr algn="ctr" rtl="0" eaLnBrk="0" fontAlgn="base" hangingPunct="0">
        <a:spcBef>
          <a:spcPct val="0"/>
        </a:spcBef>
        <a:spcAft>
          <a:spcPct val="0"/>
        </a:spcAft>
        <a:defRPr sz="2800">
          <a:solidFill>
            <a:srgbClr val="FF0033"/>
          </a:solidFill>
          <a:latin typeface="Arial Rounded MT Bold" pitchFamily="34" charset="0"/>
        </a:defRPr>
      </a:lvl4pPr>
      <a:lvl5pPr algn="ctr" rtl="0" eaLnBrk="0" fontAlgn="base" hangingPunct="0">
        <a:spcBef>
          <a:spcPct val="0"/>
        </a:spcBef>
        <a:spcAft>
          <a:spcPct val="0"/>
        </a:spcAft>
        <a:defRPr sz="2800">
          <a:solidFill>
            <a:srgbClr val="FF0033"/>
          </a:solidFill>
          <a:latin typeface="Arial Rounded MT Bold" pitchFamily="34" charset="0"/>
        </a:defRPr>
      </a:lvl5pPr>
      <a:lvl6pPr marL="457200" algn="ctr" rtl="0" eaLnBrk="0" fontAlgn="base" hangingPunct="0">
        <a:spcBef>
          <a:spcPct val="0"/>
        </a:spcBef>
        <a:spcAft>
          <a:spcPct val="0"/>
        </a:spcAft>
        <a:defRPr sz="2800">
          <a:solidFill>
            <a:srgbClr val="FF0033"/>
          </a:solidFill>
          <a:latin typeface="Arial Rounded MT Bold" pitchFamily="34" charset="0"/>
        </a:defRPr>
      </a:lvl6pPr>
      <a:lvl7pPr marL="914400" algn="ctr" rtl="0" eaLnBrk="0" fontAlgn="base" hangingPunct="0">
        <a:spcBef>
          <a:spcPct val="0"/>
        </a:spcBef>
        <a:spcAft>
          <a:spcPct val="0"/>
        </a:spcAft>
        <a:defRPr sz="2800">
          <a:solidFill>
            <a:srgbClr val="FF0033"/>
          </a:solidFill>
          <a:latin typeface="Arial Rounded MT Bold" pitchFamily="34" charset="0"/>
        </a:defRPr>
      </a:lvl7pPr>
      <a:lvl8pPr marL="1371600" algn="ctr" rtl="0" eaLnBrk="0" fontAlgn="base" hangingPunct="0">
        <a:spcBef>
          <a:spcPct val="0"/>
        </a:spcBef>
        <a:spcAft>
          <a:spcPct val="0"/>
        </a:spcAft>
        <a:defRPr sz="2800">
          <a:solidFill>
            <a:srgbClr val="FF0033"/>
          </a:solidFill>
          <a:latin typeface="Arial Rounded MT Bold" pitchFamily="34" charset="0"/>
        </a:defRPr>
      </a:lvl8pPr>
      <a:lvl9pPr marL="1828800" algn="ctr" rtl="0" eaLnBrk="0" fontAlgn="base" hangingPunct="0">
        <a:spcBef>
          <a:spcPct val="0"/>
        </a:spcBef>
        <a:spcAft>
          <a:spcPct val="0"/>
        </a:spcAft>
        <a:defRPr sz="2800">
          <a:solidFill>
            <a:srgbClr val="FF0033"/>
          </a:solidFill>
          <a:latin typeface="Arial Rounded MT Bold"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²"/>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ª"/>
        <a:defRPr sz="1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Ÿ"/>
        <a:defRPr sz="16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1600">
          <a:solidFill>
            <a:schemeClr val="tx1"/>
          </a:solidFill>
          <a:latin typeface="+mn-lt"/>
        </a:defRPr>
      </a:lvl5pPr>
      <a:lvl6pPr marL="2514600" indent="-228600" algn="l" rtl="0" eaLnBrk="0" fontAlgn="base" hangingPunct="0">
        <a:spcBef>
          <a:spcPct val="20000"/>
        </a:spcBef>
        <a:spcAft>
          <a:spcPct val="0"/>
        </a:spcAft>
        <a:buFont typeface="Wingdings" pitchFamily="2" charset="2"/>
        <a:buChar char=""/>
        <a:defRPr>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
        <a:defRPr>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
        <a:defRPr>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10.emf"/><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4.xml"/><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1.wmf"/><Relationship Id="rId10" Type="http://schemas.openxmlformats.org/officeDocument/2006/relationships/image" Target="../media/image22.wmf"/><Relationship Id="rId4" Type="http://schemas.openxmlformats.org/officeDocument/2006/relationships/oleObject" Target="../embeddings/oleObject3.bin"/><Relationship Id="rId9"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3.bin"/><Relationship Id="rId3" Type="http://schemas.openxmlformats.org/officeDocument/2006/relationships/notesSlide" Target="../notesSlides/notesSlide28.xml"/><Relationship Id="rId7" Type="http://schemas.openxmlformats.org/officeDocument/2006/relationships/image" Target="../media/image24.wmf"/><Relationship Id="rId12" Type="http://schemas.openxmlformats.org/officeDocument/2006/relationships/image" Target="../media/image26.wmf"/><Relationship Id="rId17" Type="http://schemas.openxmlformats.org/officeDocument/2006/relationships/oleObject" Target="../embeddings/oleObject15.bin"/><Relationship Id="rId2" Type="http://schemas.openxmlformats.org/officeDocument/2006/relationships/slideLayout" Target="../slideLayouts/slideLayout4.xml"/><Relationship Id="rId16" Type="http://schemas.openxmlformats.org/officeDocument/2006/relationships/image" Target="../media/image28.wmf"/><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oleObject" Target="../embeddings/oleObject12.bin"/><Relationship Id="rId5" Type="http://schemas.openxmlformats.org/officeDocument/2006/relationships/image" Target="../media/image23.wmf"/><Relationship Id="rId15" Type="http://schemas.openxmlformats.org/officeDocument/2006/relationships/oleObject" Target="../embeddings/oleObject14.bin"/><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5.wmf"/><Relationship Id="rId14" Type="http://schemas.openxmlformats.org/officeDocument/2006/relationships/image" Target="../media/image27.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31.xml"/><Relationship Id="rId7" Type="http://schemas.openxmlformats.org/officeDocument/2006/relationships/image" Target="../media/image30.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image" Target="../media/image29.wmf"/><Relationship Id="rId4" Type="http://schemas.openxmlformats.org/officeDocument/2006/relationships/oleObject" Target="../embeddings/oleObject16.bin"/><Relationship Id="rId9" Type="http://schemas.openxmlformats.org/officeDocument/2006/relationships/image" Target="../media/image31.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33.xml"/><Relationship Id="rId7" Type="http://schemas.openxmlformats.org/officeDocument/2006/relationships/oleObject" Target="../embeddings/Microsoft_Word_97_-_2003_Document1.doc"/><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20.bin"/><Relationship Id="rId5" Type="http://schemas.openxmlformats.org/officeDocument/2006/relationships/image" Target="../media/image32.wmf"/><Relationship Id="rId4" Type="http://schemas.openxmlformats.org/officeDocument/2006/relationships/oleObject" Target="../embeddings/oleObject19.bin"/></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4.emf"/><Relationship Id="rId5" Type="http://schemas.openxmlformats.org/officeDocument/2006/relationships/oleObject" Target="../embeddings/Microsoft_Excel_97-2003_Worksheet2.xls"/><Relationship Id="rId4" Type="http://schemas.openxmlformats.org/officeDocument/2006/relationships/oleObject" Target="../embeddings/oleObject21.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p:txBody>
          <a:bodyPr/>
          <a:lstStyle/>
          <a:p>
            <a:pPr>
              <a:defRPr/>
            </a:pPr>
            <a:fld id="{F132FBCD-2E26-4CC9-9FFC-5AC3AF706422}" type="slidenum">
              <a:rPr lang="en-US"/>
              <a:pPr>
                <a:defRPr/>
              </a:pPr>
              <a:t>1</a:t>
            </a:fld>
            <a:endParaRPr lang="en-US"/>
          </a:p>
        </p:txBody>
      </p:sp>
      <p:sp>
        <p:nvSpPr>
          <p:cNvPr id="5122" name="Rectangle 2"/>
          <p:cNvSpPr>
            <a:spLocks noGrp="1" noChangeArrowheads="1"/>
          </p:cNvSpPr>
          <p:nvPr>
            <p:ph type="ctrTitle"/>
          </p:nvPr>
        </p:nvSpPr>
        <p:spPr/>
        <p:txBody>
          <a:bodyPr/>
          <a:lstStyle/>
          <a:p>
            <a:pPr algn="l">
              <a:defRPr/>
            </a:pPr>
            <a:r>
              <a:rPr lang="en-US" sz="4400" b="1" smtClean="0">
                <a:effectLst>
                  <a:outerShdw blurRad="38100" dist="38100" dir="2700000" algn="tl">
                    <a:srgbClr val="000000"/>
                  </a:outerShdw>
                </a:effectLst>
                <a:latin typeface="Garamond" pitchFamily="18" charset="0"/>
              </a:rPr>
              <a:t>Database Management Systems</a:t>
            </a:r>
          </a:p>
        </p:txBody>
      </p:sp>
      <p:sp>
        <p:nvSpPr>
          <p:cNvPr id="10244" name="Rectangle 3"/>
          <p:cNvSpPr>
            <a:spLocks noGrp="1" noChangeArrowheads="1"/>
          </p:cNvSpPr>
          <p:nvPr>
            <p:ph type="subTitle" idx="1"/>
          </p:nvPr>
        </p:nvSpPr>
        <p:spPr>
          <a:xfrm>
            <a:off x="4724400" y="3581400"/>
            <a:ext cx="4267200" cy="1447800"/>
          </a:xfrm>
        </p:spPr>
        <p:txBody>
          <a:bodyPr/>
          <a:lstStyle/>
          <a:p>
            <a:r>
              <a:rPr lang="en-US" sz="3200" dirty="0" smtClean="0"/>
              <a:t>Chapter 1</a:t>
            </a:r>
          </a:p>
          <a:p>
            <a:r>
              <a:rPr lang="en-US" sz="3200" dirty="0" smtClean="0"/>
              <a:t>Introduction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8"/>
          <p:cNvSpPr>
            <a:spLocks noGrp="1"/>
          </p:cNvSpPr>
          <p:nvPr>
            <p:ph type="sldNum" sz="quarter" idx="12"/>
          </p:nvPr>
        </p:nvSpPr>
        <p:spPr>
          <a:noFill/>
        </p:spPr>
        <p:txBody>
          <a:bodyPr/>
          <a:lstStyle/>
          <a:p>
            <a:fld id="{05979750-7480-44AE-A975-9A63AF4B39A1}" type="slidenum">
              <a:rPr lang="en-US"/>
              <a:pPr/>
              <a:t>10</a:t>
            </a:fld>
            <a:endParaRPr lang="en-US"/>
          </a:p>
        </p:txBody>
      </p:sp>
      <p:pic>
        <p:nvPicPr>
          <p:cNvPr id="1032" name="Picture 27"/>
          <p:cNvPicPr>
            <a:picLocks noChangeAspect="1" noChangeArrowheads="1"/>
          </p:cNvPicPr>
          <p:nvPr/>
        </p:nvPicPr>
        <p:blipFill>
          <a:blip r:embed="rId4" cstate="print"/>
          <a:srcRect/>
          <a:stretch>
            <a:fillRect/>
          </a:stretch>
        </p:blipFill>
        <p:spPr bwMode="auto">
          <a:xfrm>
            <a:off x="6724650" y="3837267"/>
            <a:ext cx="1741488" cy="1296988"/>
          </a:xfrm>
          <a:prstGeom prst="rect">
            <a:avLst/>
          </a:prstGeom>
          <a:noFill/>
          <a:ln w="12700">
            <a:noFill/>
            <a:miter lim="800000"/>
            <a:headEnd type="none" w="sm" len="sm"/>
            <a:tailEnd type="none" w="sm" len="sm"/>
          </a:ln>
        </p:spPr>
      </p:pic>
      <p:pic>
        <p:nvPicPr>
          <p:cNvPr id="1033" name="Picture 26"/>
          <p:cNvPicPr>
            <a:picLocks noChangeAspect="1" noChangeArrowheads="1"/>
          </p:cNvPicPr>
          <p:nvPr/>
        </p:nvPicPr>
        <p:blipFill>
          <a:blip r:embed="rId5" cstate="print"/>
          <a:srcRect/>
          <a:stretch>
            <a:fillRect/>
          </a:stretch>
        </p:blipFill>
        <p:spPr bwMode="auto">
          <a:xfrm>
            <a:off x="6049963" y="4330980"/>
            <a:ext cx="1701800" cy="1331912"/>
          </a:xfrm>
          <a:prstGeom prst="rect">
            <a:avLst/>
          </a:prstGeom>
          <a:noFill/>
          <a:ln w="12700">
            <a:noFill/>
            <a:miter lim="800000"/>
            <a:headEnd type="none" w="sm" len="sm"/>
            <a:tailEnd type="none" w="sm" len="sm"/>
          </a:ln>
        </p:spPr>
      </p:pic>
      <p:pic>
        <p:nvPicPr>
          <p:cNvPr id="1034" name="Picture 15" descr="CG1D"/>
          <p:cNvPicPr>
            <a:picLocks noGrp="1" noChangeAspect="1" noChangeArrowheads="1"/>
          </p:cNvPicPr>
          <p:nvPr>
            <p:ph sz="quarter" idx="2"/>
          </p:nvPr>
        </p:nvPicPr>
        <p:blipFill>
          <a:blip r:embed="rId6" cstate="print"/>
          <a:srcRect/>
          <a:stretch>
            <a:fillRect/>
          </a:stretch>
        </p:blipFill>
        <p:spPr>
          <a:xfrm>
            <a:off x="7112000" y="4743730"/>
            <a:ext cx="1503363" cy="1203325"/>
          </a:xfrm>
          <a:noFill/>
        </p:spPr>
      </p:pic>
      <p:sp>
        <p:nvSpPr>
          <p:cNvPr id="1035" name="Rectangle 28"/>
          <p:cNvSpPr>
            <a:spLocks noChangeArrowheads="1"/>
          </p:cNvSpPr>
          <p:nvPr/>
        </p:nvSpPr>
        <p:spPr bwMode="auto">
          <a:xfrm>
            <a:off x="2392363" y="3589617"/>
            <a:ext cx="4054475" cy="396875"/>
          </a:xfrm>
          <a:prstGeom prst="rect">
            <a:avLst/>
          </a:prstGeom>
          <a:noFill/>
          <a:ln w="12700">
            <a:noFill/>
            <a:miter lim="800000"/>
            <a:headEnd type="none" w="sm" len="sm"/>
            <a:tailEnd type="none" w="sm" len="sm"/>
          </a:ln>
        </p:spPr>
        <p:txBody>
          <a:bodyPr>
            <a:spAutoFit/>
          </a:bodyPr>
          <a:lstStyle/>
          <a:p>
            <a:r>
              <a:rPr lang="en-US" sz="2000">
                <a:solidFill>
                  <a:schemeClr val="tx1"/>
                </a:solidFill>
              </a:rPr>
              <a:t>2. Define tables and relationships.</a:t>
            </a:r>
          </a:p>
        </p:txBody>
      </p:sp>
      <p:sp>
        <p:nvSpPr>
          <p:cNvPr id="1036" name="Rectangle 29"/>
          <p:cNvSpPr>
            <a:spLocks noChangeArrowheads="1"/>
          </p:cNvSpPr>
          <p:nvPr/>
        </p:nvSpPr>
        <p:spPr bwMode="auto">
          <a:xfrm>
            <a:off x="4208463" y="3981730"/>
            <a:ext cx="2692400" cy="701675"/>
          </a:xfrm>
          <a:prstGeom prst="rect">
            <a:avLst/>
          </a:prstGeom>
          <a:noFill/>
          <a:ln w="12700">
            <a:noFill/>
            <a:miter lim="800000"/>
            <a:headEnd type="none" w="sm" len="sm"/>
            <a:tailEnd type="none" w="sm" len="sm"/>
          </a:ln>
        </p:spPr>
        <p:txBody>
          <a:bodyPr>
            <a:spAutoFit/>
          </a:bodyPr>
          <a:lstStyle/>
          <a:p>
            <a:r>
              <a:rPr lang="en-US" sz="2000">
                <a:solidFill>
                  <a:schemeClr val="tx1"/>
                </a:solidFill>
              </a:rPr>
              <a:t>3. Create input forms and reports.</a:t>
            </a:r>
          </a:p>
        </p:txBody>
      </p:sp>
      <p:sp>
        <p:nvSpPr>
          <p:cNvPr id="1037" name="Rectangle 30"/>
          <p:cNvSpPr>
            <a:spLocks noChangeArrowheads="1"/>
          </p:cNvSpPr>
          <p:nvPr/>
        </p:nvSpPr>
        <p:spPr bwMode="auto">
          <a:xfrm>
            <a:off x="4284663" y="5332692"/>
            <a:ext cx="2905125" cy="701675"/>
          </a:xfrm>
          <a:prstGeom prst="rect">
            <a:avLst/>
          </a:prstGeom>
          <a:noFill/>
          <a:ln w="12700">
            <a:noFill/>
            <a:miter lim="800000"/>
            <a:headEnd type="none" w="sm" len="sm"/>
            <a:tailEnd type="none" w="sm" len="sm"/>
          </a:ln>
        </p:spPr>
        <p:txBody>
          <a:bodyPr>
            <a:spAutoFit/>
          </a:bodyPr>
          <a:lstStyle/>
          <a:p>
            <a:r>
              <a:rPr lang="en-US" sz="2000">
                <a:solidFill>
                  <a:schemeClr val="tx1"/>
                </a:solidFill>
              </a:rPr>
              <a:t>4. Combine as applications for users.</a:t>
            </a:r>
          </a:p>
        </p:txBody>
      </p:sp>
      <p:pic>
        <p:nvPicPr>
          <p:cNvPr id="1028" name="Picture 22"/>
          <p:cNvPicPr>
            <a:picLocks noGrp="1" noChangeAspect="1" noChangeArrowheads="1"/>
          </p:cNvPicPr>
          <p:nvPr>
            <p:ph sz="quarter" idx="3"/>
          </p:nvPr>
        </p:nvPicPr>
        <p:blipFill>
          <a:blip r:embed="rId7" cstate="print">
            <a:clrChange>
              <a:clrFrom>
                <a:srgbClr val="FEFEFE"/>
              </a:clrFrom>
              <a:clrTo>
                <a:srgbClr val="FEFEFE">
                  <a:alpha val="0"/>
                </a:srgbClr>
              </a:clrTo>
            </a:clrChange>
          </a:blip>
          <a:srcRect/>
          <a:stretch>
            <a:fillRect/>
          </a:stretch>
        </p:blipFill>
        <p:spPr>
          <a:xfrm>
            <a:off x="2808288" y="1529042"/>
            <a:ext cx="3165475" cy="2209800"/>
          </a:xfrm>
          <a:noFill/>
        </p:spPr>
      </p:pic>
      <p:pic>
        <p:nvPicPr>
          <p:cNvPr id="1029" name="Picture 17" descr="j0285135"/>
          <p:cNvPicPr>
            <a:picLocks noChangeAspect="1" noChangeArrowheads="1"/>
          </p:cNvPicPr>
          <p:nvPr/>
        </p:nvPicPr>
        <p:blipFill>
          <a:blip r:embed="rId8" cstate="print"/>
          <a:srcRect/>
          <a:stretch>
            <a:fillRect/>
          </a:stretch>
        </p:blipFill>
        <p:spPr bwMode="auto">
          <a:xfrm>
            <a:off x="1443038" y="873405"/>
            <a:ext cx="1795462" cy="2727325"/>
          </a:xfrm>
          <a:prstGeom prst="rect">
            <a:avLst/>
          </a:prstGeom>
          <a:noFill/>
          <a:ln w="9525">
            <a:noFill/>
            <a:miter lim="800000"/>
            <a:headEnd/>
            <a:tailEnd/>
          </a:ln>
        </p:spPr>
      </p:pic>
      <p:sp>
        <p:nvSpPr>
          <p:cNvPr id="1030" name="Text Box 23"/>
          <p:cNvSpPr txBox="1">
            <a:spLocks noChangeArrowheads="1"/>
          </p:cNvSpPr>
          <p:nvPr/>
        </p:nvSpPr>
        <p:spPr bwMode="auto">
          <a:xfrm>
            <a:off x="3254375" y="1087717"/>
            <a:ext cx="3138488" cy="396875"/>
          </a:xfrm>
          <a:prstGeom prst="rect">
            <a:avLst/>
          </a:prstGeom>
          <a:noFill/>
          <a:ln w="12700">
            <a:noFill/>
            <a:miter lim="800000"/>
            <a:headEnd type="none" w="sm" len="sm"/>
            <a:tailEnd type="none" w="sm" len="sm"/>
          </a:ln>
        </p:spPr>
        <p:txBody>
          <a:bodyPr>
            <a:spAutoFit/>
          </a:bodyPr>
          <a:lstStyle/>
          <a:p>
            <a:r>
              <a:rPr lang="en-US" sz="2000" dirty="0">
                <a:solidFill>
                  <a:schemeClr val="tx1"/>
                </a:solidFill>
              </a:rPr>
              <a:t>1. Identify business rules.</a:t>
            </a:r>
          </a:p>
        </p:txBody>
      </p:sp>
      <p:sp>
        <p:nvSpPr>
          <p:cNvPr id="1038" name="Rectangle 2"/>
          <p:cNvSpPr>
            <a:spLocks noGrp="1" noChangeArrowheads="1"/>
          </p:cNvSpPr>
          <p:nvPr>
            <p:ph type="title" sz="quarter"/>
          </p:nvPr>
        </p:nvSpPr>
        <p:spPr/>
        <p:txBody>
          <a:bodyPr/>
          <a:lstStyle/>
          <a:p>
            <a:r>
              <a:rPr lang="en-US" smtClean="0"/>
              <a:t>DBMS Application Design</a:t>
            </a:r>
          </a:p>
        </p:txBody>
      </p:sp>
      <p:graphicFrame>
        <p:nvGraphicFramePr>
          <p:cNvPr id="1026" name="Object 24"/>
          <p:cNvGraphicFramePr>
            <a:graphicFrameLocks noGrp="1" noChangeAspect="1"/>
          </p:cNvGraphicFramePr>
          <p:nvPr>
            <p:ph sz="quarter" idx="4"/>
            <p:extLst>
              <p:ext uri="{D42A27DB-BD31-4B8C-83A1-F6EECF244321}">
                <p14:modId xmlns:p14="http://schemas.microsoft.com/office/powerpoint/2010/main" val="4009937662"/>
              </p:ext>
            </p:extLst>
          </p:nvPr>
        </p:nvGraphicFramePr>
        <p:xfrm>
          <a:off x="4684713" y="1770342"/>
          <a:ext cx="2054225" cy="1674813"/>
        </p:xfrm>
        <a:graphic>
          <a:graphicData uri="http://schemas.openxmlformats.org/presentationml/2006/ole">
            <mc:AlternateContent xmlns:mc="http://schemas.openxmlformats.org/markup-compatibility/2006">
              <mc:Choice xmlns:v="urn:schemas-microsoft-com:vml" Requires="v">
                <p:oleObj spid="_x0000_s1044" name="HiJaak" r:id="rId9" imgW="5982048" imgH="4877419" progId="">
                  <p:embed/>
                </p:oleObj>
              </mc:Choice>
              <mc:Fallback>
                <p:oleObj name="HiJaak" r:id="rId9" imgW="5982048" imgH="4877419" progId="">
                  <p:embed/>
                  <p:pic>
                    <p:nvPicPr>
                      <p:cNvPr id="0" name="Object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4713" y="1770342"/>
                        <a:ext cx="2054225"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31" name="Group 32"/>
          <p:cNvGrpSpPr>
            <a:grpSpLocks/>
          </p:cNvGrpSpPr>
          <p:nvPr/>
        </p:nvGrpSpPr>
        <p:grpSpPr bwMode="auto">
          <a:xfrm>
            <a:off x="6475413" y="2706967"/>
            <a:ext cx="898525" cy="1358900"/>
            <a:chOff x="2256" y="1536"/>
            <a:chExt cx="566" cy="856"/>
          </a:xfrm>
        </p:grpSpPr>
        <p:sp>
          <p:nvSpPr>
            <p:cNvPr id="1039" name="Freeform 33"/>
            <p:cNvSpPr>
              <a:spLocks/>
            </p:cNvSpPr>
            <p:nvPr/>
          </p:nvSpPr>
          <p:spPr bwMode="auto">
            <a:xfrm>
              <a:off x="2570" y="1540"/>
              <a:ext cx="252" cy="844"/>
            </a:xfrm>
            <a:custGeom>
              <a:avLst/>
              <a:gdLst>
                <a:gd name="T0" fmla="*/ 222 w 252"/>
                <a:gd name="T1" fmla="*/ 82 h 844"/>
                <a:gd name="T2" fmla="*/ 252 w 252"/>
                <a:gd name="T3" fmla="*/ 746 h 844"/>
                <a:gd name="T4" fmla="*/ 6 w 252"/>
                <a:gd name="T5" fmla="*/ 844 h 844"/>
                <a:gd name="T6" fmla="*/ 4 w 252"/>
                <a:gd name="T7" fmla="*/ 0 h 844"/>
                <a:gd name="T8" fmla="*/ 98 w 252"/>
                <a:gd name="T9" fmla="*/ 40 h 844"/>
                <a:gd name="T10" fmla="*/ 144 w 252"/>
                <a:gd name="T11" fmla="*/ 44 h 844"/>
                <a:gd name="T12" fmla="*/ 162 w 252"/>
                <a:gd name="T13" fmla="*/ 64 h 844"/>
                <a:gd name="T14" fmla="*/ 222 w 252"/>
                <a:gd name="T15" fmla="*/ 82 h 844"/>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844"/>
                <a:gd name="T26" fmla="*/ 252 w 252"/>
                <a:gd name="T27" fmla="*/ 844 h 8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844">
                  <a:moveTo>
                    <a:pt x="222" y="82"/>
                  </a:moveTo>
                  <a:cubicBezTo>
                    <a:pt x="234" y="198"/>
                    <a:pt x="248" y="620"/>
                    <a:pt x="252" y="746"/>
                  </a:cubicBezTo>
                  <a:cubicBezTo>
                    <a:pt x="138" y="786"/>
                    <a:pt x="90" y="808"/>
                    <a:pt x="6" y="844"/>
                  </a:cubicBezTo>
                  <a:cubicBezTo>
                    <a:pt x="8" y="710"/>
                    <a:pt x="0" y="142"/>
                    <a:pt x="4" y="0"/>
                  </a:cubicBezTo>
                  <a:cubicBezTo>
                    <a:pt x="62" y="22"/>
                    <a:pt x="75" y="33"/>
                    <a:pt x="98" y="40"/>
                  </a:cubicBezTo>
                  <a:cubicBezTo>
                    <a:pt x="121" y="47"/>
                    <a:pt x="133" y="40"/>
                    <a:pt x="144" y="44"/>
                  </a:cubicBezTo>
                  <a:cubicBezTo>
                    <a:pt x="155" y="48"/>
                    <a:pt x="149" y="58"/>
                    <a:pt x="162" y="64"/>
                  </a:cubicBezTo>
                  <a:cubicBezTo>
                    <a:pt x="175" y="70"/>
                    <a:pt x="178" y="64"/>
                    <a:pt x="222" y="82"/>
                  </a:cubicBezTo>
                  <a:close/>
                </a:path>
              </a:pathLst>
            </a:custGeom>
            <a:gradFill rotWithShape="1">
              <a:gsLst>
                <a:gs pos="0">
                  <a:srgbClr val="000099"/>
                </a:gs>
                <a:gs pos="50000">
                  <a:srgbClr val="9696D5"/>
                </a:gs>
                <a:gs pos="100000">
                  <a:srgbClr val="000099"/>
                </a:gs>
              </a:gsLst>
              <a:lin ang="0" scaled="1"/>
            </a:gradFill>
            <a:ln w="12700" cap="flat" cmpd="sng">
              <a:solidFill>
                <a:schemeClr val="tx1"/>
              </a:solidFill>
              <a:prstDash val="solid"/>
              <a:round/>
              <a:headEnd type="none" w="sm" len="sm"/>
              <a:tailEnd type="none" w="sm" len="sm"/>
            </a:ln>
          </p:spPr>
          <p:txBody>
            <a:bodyPr/>
            <a:lstStyle/>
            <a:p>
              <a:endParaRPr lang="en-US"/>
            </a:p>
          </p:txBody>
        </p:sp>
        <p:sp>
          <p:nvSpPr>
            <p:cNvPr id="43042" name="Freeform 34"/>
            <p:cNvSpPr>
              <a:spLocks/>
            </p:cNvSpPr>
            <p:nvPr/>
          </p:nvSpPr>
          <p:spPr bwMode="auto">
            <a:xfrm>
              <a:off x="2684" y="1582"/>
              <a:ext cx="60" cy="744"/>
            </a:xfrm>
            <a:custGeom>
              <a:avLst/>
              <a:gdLst/>
              <a:ahLst/>
              <a:cxnLst>
                <a:cxn ang="0">
                  <a:pos x="50" y="17"/>
                </a:cxn>
                <a:cxn ang="0">
                  <a:pos x="52" y="140"/>
                </a:cxn>
                <a:cxn ang="0">
                  <a:pos x="46" y="366"/>
                </a:cxn>
                <a:cxn ang="0">
                  <a:pos x="55" y="736"/>
                </a:cxn>
                <a:cxn ang="0">
                  <a:pos x="41" y="744"/>
                </a:cxn>
                <a:cxn ang="0">
                  <a:pos x="8" y="239"/>
                </a:cxn>
                <a:cxn ang="0">
                  <a:pos x="4" y="2"/>
                </a:cxn>
                <a:cxn ang="0">
                  <a:pos x="35" y="2"/>
                </a:cxn>
                <a:cxn ang="0">
                  <a:pos x="50" y="17"/>
                </a:cxn>
              </a:cxnLst>
              <a:rect l="0" t="0" r="r" b="b"/>
              <a:pathLst>
                <a:path w="60" h="744">
                  <a:moveTo>
                    <a:pt x="50" y="17"/>
                  </a:moveTo>
                  <a:cubicBezTo>
                    <a:pt x="53" y="40"/>
                    <a:pt x="53" y="82"/>
                    <a:pt x="52" y="140"/>
                  </a:cubicBezTo>
                  <a:cubicBezTo>
                    <a:pt x="51" y="198"/>
                    <a:pt x="46" y="267"/>
                    <a:pt x="46" y="366"/>
                  </a:cubicBezTo>
                  <a:cubicBezTo>
                    <a:pt x="46" y="465"/>
                    <a:pt x="56" y="673"/>
                    <a:pt x="55" y="736"/>
                  </a:cubicBezTo>
                  <a:cubicBezTo>
                    <a:pt x="42" y="739"/>
                    <a:pt x="60" y="737"/>
                    <a:pt x="41" y="744"/>
                  </a:cubicBezTo>
                  <a:cubicBezTo>
                    <a:pt x="33" y="661"/>
                    <a:pt x="14" y="363"/>
                    <a:pt x="8" y="239"/>
                  </a:cubicBezTo>
                  <a:cubicBezTo>
                    <a:pt x="2" y="115"/>
                    <a:pt x="0" y="41"/>
                    <a:pt x="4" y="2"/>
                  </a:cubicBezTo>
                  <a:cubicBezTo>
                    <a:pt x="25" y="8"/>
                    <a:pt x="27" y="0"/>
                    <a:pt x="35" y="2"/>
                  </a:cubicBezTo>
                  <a:cubicBezTo>
                    <a:pt x="43" y="4"/>
                    <a:pt x="37" y="0"/>
                    <a:pt x="50" y="17"/>
                  </a:cubicBezTo>
                  <a:close/>
                </a:path>
              </a:pathLst>
            </a:custGeom>
            <a:gradFill rotWithShape="1">
              <a:gsLst>
                <a:gs pos="0">
                  <a:schemeClr val="accent2"/>
                </a:gs>
                <a:gs pos="100000">
                  <a:schemeClr val="accent2">
                    <a:gamma/>
                    <a:tint val="38039"/>
                    <a:invGamma/>
                  </a:schemeClr>
                </a:gs>
              </a:gsLst>
              <a:lin ang="5400000" scaled="1"/>
            </a:gradFill>
            <a:ln w="12700" cap="flat" cmpd="sng">
              <a:noFill/>
              <a:prstDash val="solid"/>
              <a:round/>
              <a:headEnd type="none" w="sm" len="sm"/>
              <a:tailEnd type="none" w="sm" len="sm"/>
            </a:ln>
            <a:effectLst/>
          </p:spPr>
          <p:txBody>
            <a:bodyPr/>
            <a:lstStyle/>
            <a:p>
              <a:pPr>
                <a:defRPr/>
              </a:pPr>
              <a:endParaRPr lang="en-US"/>
            </a:p>
          </p:txBody>
        </p:sp>
        <p:sp>
          <p:nvSpPr>
            <p:cNvPr id="1041" name="Freeform 35"/>
            <p:cNvSpPr>
              <a:spLocks/>
            </p:cNvSpPr>
            <p:nvPr/>
          </p:nvSpPr>
          <p:spPr bwMode="auto">
            <a:xfrm>
              <a:off x="2256" y="1536"/>
              <a:ext cx="322" cy="856"/>
            </a:xfrm>
            <a:custGeom>
              <a:avLst/>
              <a:gdLst>
                <a:gd name="T0" fmla="*/ 322 w 322"/>
                <a:gd name="T1" fmla="*/ 850 h 856"/>
                <a:gd name="T2" fmla="*/ 220 w 322"/>
                <a:gd name="T3" fmla="*/ 842 h 856"/>
                <a:gd name="T4" fmla="*/ 170 w 322"/>
                <a:gd name="T5" fmla="*/ 796 h 856"/>
                <a:gd name="T6" fmla="*/ 142 w 322"/>
                <a:gd name="T7" fmla="*/ 788 h 856"/>
                <a:gd name="T8" fmla="*/ 48 w 322"/>
                <a:gd name="T9" fmla="*/ 768 h 856"/>
                <a:gd name="T10" fmla="*/ 0 w 322"/>
                <a:gd name="T11" fmla="*/ 722 h 856"/>
                <a:gd name="T12" fmla="*/ 36 w 322"/>
                <a:gd name="T13" fmla="*/ 84 h 856"/>
                <a:gd name="T14" fmla="*/ 94 w 322"/>
                <a:gd name="T15" fmla="*/ 60 h 856"/>
                <a:gd name="T16" fmla="*/ 168 w 322"/>
                <a:gd name="T17" fmla="*/ 42 h 856"/>
                <a:gd name="T18" fmla="*/ 202 w 322"/>
                <a:gd name="T19" fmla="*/ 32 h 856"/>
                <a:gd name="T20" fmla="*/ 252 w 322"/>
                <a:gd name="T21" fmla="*/ 10 h 856"/>
                <a:gd name="T22" fmla="*/ 320 w 322"/>
                <a:gd name="T23" fmla="*/ 4 h 856"/>
                <a:gd name="T24" fmla="*/ 322 w 322"/>
                <a:gd name="T25" fmla="*/ 850 h 8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856"/>
                <a:gd name="T41" fmla="*/ 322 w 322"/>
                <a:gd name="T42" fmla="*/ 856 h 8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856">
                  <a:moveTo>
                    <a:pt x="322" y="850"/>
                  </a:moveTo>
                  <a:cubicBezTo>
                    <a:pt x="284" y="856"/>
                    <a:pt x="245" y="851"/>
                    <a:pt x="220" y="842"/>
                  </a:cubicBezTo>
                  <a:cubicBezTo>
                    <a:pt x="195" y="833"/>
                    <a:pt x="183" y="805"/>
                    <a:pt x="170" y="796"/>
                  </a:cubicBezTo>
                  <a:cubicBezTo>
                    <a:pt x="157" y="787"/>
                    <a:pt x="162" y="793"/>
                    <a:pt x="142" y="788"/>
                  </a:cubicBezTo>
                  <a:cubicBezTo>
                    <a:pt x="122" y="783"/>
                    <a:pt x="72" y="779"/>
                    <a:pt x="48" y="768"/>
                  </a:cubicBezTo>
                  <a:cubicBezTo>
                    <a:pt x="24" y="757"/>
                    <a:pt x="32" y="756"/>
                    <a:pt x="0" y="722"/>
                  </a:cubicBezTo>
                  <a:cubicBezTo>
                    <a:pt x="8" y="610"/>
                    <a:pt x="22" y="194"/>
                    <a:pt x="36" y="84"/>
                  </a:cubicBezTo>
                  <a:cubicBezTo>
                    <a:pt x="80" y="56"/>
                    <a:pt x="72" y="67"/>
                    <a:pt x="94" y="60"/>
                  </a:cubicBezTo>
                  <a:cubicBezTo>
                    <a:pt x="116" y="53"/>
                    <a:pt x="150" y="47"/>
                    <a:pt x="168" y="42"/>
                  </a:cubicBezTo>
                  <a:cubicBezTo>
                    <a:pt x="186" y="37"/>
                    <a:pt x="188" y="37"/>
                    <a:pt x="202" y="32"/>
                  </a:cubicBezTo>
                  <a:cubicBezTo>
                    <a:pt x="216" y="27"/>
                    <a:pt x="232" y="15"/>
                    <a:pt x="252" y="10"/>
                  </a:cubicBezTo>
                  <a:cubicBezTo>
                    <a:pt x="272" y="5"/>
                    <a:pt x="276" y="0"/>
                    <a:pt x="320" y="4"/>
                  </a:cubicBezTo>
                  <a:cubicBezTo>
                    <a:pt x="320" y="156"/>
                    <a:pt x="322" y="706"/>
                    <a:pt x="322" y="850"/>
                  </a:cubicBezTo>
                  <a:close/>
                </a:path>
              </a:pathLst>
            </a:custGeom>
            <a:gradFill rotWithShape="1">
              <a:gsLst>
                <a:gs pos="0">
                  <a:srgbClr val="000099"/>
                </a:gs>
                <a:gs pos="50000">
                  <a:srgbClr val="000097"/>
                </a:gs>
                <a:gs pos="100000">
                  <a:srgbClr val="000099"/>
                </a:gs>
              </a:gsLst>
              <a:lin ang="0" scaled="1"/>
            </a:gradFill>
            <a:ln w="12700" cap="flat" cmpd="sng">
              <a:solidFill>
                <a:schemeClr val="tx1"/>
              </a:solidFill>
              <a:prstDash val="solid"/>
              <a:round/>
              <a:headEnd type="none" w="sm" len="sm"/>
              <a:tailEnd type="none" w="sm" len="sm"/>
            </a:ln>
          </p:spPr>
          <p:txBody>
            <a:bodyPr/>
            <a:lstStyle/>
            <a:p>
              <a:endParaRPr lang="en-US"/>
            </a:p>
          </p:txBody>
        </p:sp>
        <p:sp>
          <p:nvSpPr>
            <p:cNvPr id="43044" name="Freeform 36"/>
            <p:cNvSpPr>
              <a:spLocks/>
            </p:cNvSpPr>
            <p:nvPr/>
          </p:nvSpPr>
          <p:spPr bwMode="auto">
            <a:xfrm>
              <a:off x="2402" y="1542"/>
              <a:ext cx="51" cy="839"/>
            </a:xfrm>
            <a:custGeom>
              <a:avLst/>
              <a:gdLst/>
              <a:ahLst/>
              <a:cxnLst>
                <a:cxn ang="0">
                  <a:pos x="34" y="32"/>
                </a:cxn>
                <a:cxn ang="0">
                  <a:pos x="19" y="116"/>
                </a:cxn>
                <a:cxn ang="0">
                  <a:pos x="4" y="728"/>
                </a:cxn>
                <a:cxn ang="0">
                  <a:pos x="1" y="785"/>
                </a:cxn>
                <a:cxn ang="0">
                  <a:pos x="3" y="783"/>
                </a:cxn>
                <a:cxn ang="0">
                  <a:pos x="18" y="791"/>
                </a:cxn>
                <a:cxn ang="0">
                  <a:pos x="34" y="801"/>
                </a:cxn>
                <a:cxn ang="0">
                  <a:pos x="46" y="372"/>
                </a:cxn>
                <a:cxn ang="0">
                  <a:pos x="49" y="27"/>
                </a:cxn>
                <a:cxn ang="0">
                  <a:pos x="34" y="32"/>
                </a:cxn>
              </a:cxnLst>
              <a:rect l="0" t="0" r="r" b="b"/>
              <a:pathLst>
                <a:path w="51" h="839">
                  <a:moveTo>
                    <a:pt x="34" y="32"/>
                  </a:moveTo>
                  <a:cubicBezTo>
                    <a:pt x="29" y="43"/>
                    <a:pt x="24" y="0"/>
                    <a:pt x="19" y="116"/>
                  </a:cubicBezTo>
                  <a:cubicBezTo>
                    <a:pt x="14" y="232"/>
                    <a:pt x="7" y="617"/>
                    <a:pt x="4" y="728"/>
                  </a:cubicBezTo>
                  <a:cubicBezTo>
                    <a:pt x="1" y="839"/>
                    <a:pt x="1" y="750"/>
                    <a:pt x="1" y="785"/>
                  </a:cubicBezTo>
                  <a:cubicBezTo>
                    <a:pt x="24" y="789"/>
                    <a:pt x="0" y="782"/>
                    <a:pt x="3" y="783"/>
                  </a:cubicBezTo>
                  <a:cubicBezTo>
                    <a:pt x="6" y="784"/>
                    <a:pt x="13" y="788"/>
                    <a:pt x="18" y="791"/>
                  </a:cubicBezTo>
                  <a:cubicBezTo>
                    <a:pt x="23" y="794"/>
                    <a:pt x="15" y="794"/>
                    <a:pt x="34" y="801"/>
                  </a:cubicBezTo>
                  <a:cubicBezTo>
                    <a:pt x="38" y="733"/>
                    <a:pt x="44" y="501"/>
                    <a:pt x="46" y="372"/>
                  </a:cubicBezTo>
                  <a:cubicBezTo>
                    <a:pt x="48" y="243"/>
                    <a:pt x="51" y="84"/>
                    <a:pt x="49" y="27"/>
                  </a:cubicBezTo>
                  <a:cubicBezTo>
                    <a:pt x="24" y="32"/>
                    <a:pt x="37" y="31"/>
                    <a:pt x="34" y="32"/>
                  </a:cubicBezTo>
                  <a:close/>
                </a:path>
              </a:pathLst>
            </a:custGeom>
            <a:gradFill rotWithShape="1">
              <a:gsLst>
                <a:gs pos="0">
                  <a:schemeClr val="accent2"/>
                </a:gs>
                <a:gs pos="50000">
                  <a:schemeClr val="accent2">
                    <a:gamma/>
                    <a:tint val="54118"/>
                    <a:invGamma/>
                  </a:schemeClr>
                </a:gs>
                <a:gs pos="100000">
                  <a:schemeClr val="accent2"/>
                </a:gs>
              </a:gsLst>
              <a:lin ang="0" scaled="1"/>
            </a:gradFill>
            <a:ln w="9525">
              <a:noFill/>
              <a:round/>
              <a:headEnd/>
              <a:tailEnd/>
            </a:ln>
            <a:effectLst/>
          </p:spPr>
          <p:txBody>
            <a:bodyPr/>
            <a:lstStyle/>
            <a:p>
              <a:pPr>
                <a:defRPr/>
              </a:pPr>
              <a:endParaRPr lang="en-US"/>
            </a:p>
          </p:txBody>
        </p:sp>
        <p:sp>
          <p:nvSpPr>
            <p:cNvPr id="1043" name="Freeform 37"/>
            <p:cNvSpPr>
              <a:spLocks/>
            </p:cNvSpPr>
            <p:nvPr/>
          </p:nvSpPr>
          <p:spPr bwMode="auto">
            <a:xfrm>
              <a:off x="2678" y="173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 name="T9" fmla="*/ 0 w 54"/>
                <a:gd name="T10" fmla="*/ 0 h 15"/>
                <a:gd name="T11" fmla="*/ 54 w 54"/>
                <a:gd name="T12" fmla="*/ 15 h 15"/>
              </a:gdLst>
              <a:ahLst/>
              <a:cxnLst>
                <a:cxn ang="T6">
                  <a:pos x="T0" y="T1"/>
                </a:cxn>
                <a:cxn ang="T7">
                  <a:pos x="T2" y="T3"/>
                </a:cxn>
                <a:cxn ang="T8">
                  <a:pos x="T4" y="T5"/>
                </a:cxn>
              </a:cxnLst>
              <a:rect l="T9" t="T10" r="T11" b="T12"/>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p:spPr>
          <p:txBody>
            <a:bodyPr/>
            <a:lstStyle/>
            <a:p>
              <a:endParaRPr lang="en-US"/>
            </a:p>
          </p:txBody>
        </p:sp>
        <p:sp>
          <p:nvSpPr>
            <p:cNvPr id="1044" name="Freeform 38"/>
            <p:cNvSpPr>
              <a:spLocks/>
            </p:cNvSpPr>
            <p:nvPr/>
          </p:nvSpPr>
          <p:spPr bwMode="auto">
            <a:xfrm>
              <a:off x="2678" y="1775"/>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 name="T9" fmla="*/ 0 w 54"/>
                <a:gd name="T10" fmla="*/ 0 h 15"/>
                <a:gd name="T11" fmla="*/ 54 w 54"/>
                <a:gd name="T12" fmla="*/ 15 h 15"/>
              </a:gdLst>
              <a:ahLst/>
              <a:cxnLst>
                <a:cxn ang="T6">
                  <a:pos x="T0" y="T1"/>
                </a:cxn>
                <a:cxn ang="T7">
                  <a:pos x="T2" y="T3"/>
                </a:cxn>
                <a:cxn ang="T8">
                  <a:pos x="T4" y="T5"/>
                </a:cxn>
              </a:cxnLst>
              <a:rect l="T9" t="T10" r="T11" b="T12"/>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p:spPr>
          <p:txBody>
            <a:bodyPr/>
            <a:lstStyle/>
            <a:p>
              <a:endParaRPr lang="en-US"/>
            </a:p>
          </p:txBody>
        </p:sp>
        <p:sp>
          <p:nvSpPr>
            <p:cNvPr id="1045" name="Freeform 39"/>
            <p:cNvSpPr>
              <a:spLocks/>
            </p:cNvSpPr>
            <p:nvPr/>
          </p:nvSpPr>
          <p:spPr bwMode="auto">
            <a:xfrm>
              <a:off x="2678" y="1821"/>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 name="T9" fmla="*/ 0 w 54"/>
                <a:gd name="T10" fmla="*/ 0 h 15"/>
                <a:gd name="T11" fmla="*/ 54 w 54"/>
                <a:gd name="T12" fmla="*/ 15 h 15"/>
              </a:gdLst>
              <a:ahLst/>
              <a:cxnLst>
                <a:cxn ang="T6">
                  <a:pos x="T0" y="T1"/>
                </a:cxn>
                <a:cxn ang="T7">
                  <a:pos x="T2" y="T3"/>
                </a:cxn>
                <a:cxn ang="T8">
                  <a:pos x="T4" y="T5"/>
                </a:cxn>
              </a:cxnLst>
              <a:rect l="T9" t="T10" r="T11" b="T12"/>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p:spPr>
          <p:txBody>
            <a:bodyPr/>
            <a:lstStyle/>
            <a:p>
              <a:endParaRPr lang="en-US"/>
            </a:p>
          </p:txBody>
        </p:sp>
        <p:sp>
          <p:nvSpPr>
            <p:cNvPr id="1046" name="Freeform 40"/>
            <p:cNvSpPr>
              <a:spLocks/>
            </p:cNvSpPr>
            <p:nvPr/>
          </p:nvSpPr>
          <p:spPr bwMode="auto">
            <a:xfrm>
              <a:off x="2678" y="1859"/>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 name="T9" fmla="*/ 0 w 54"/>
                <a:gd name="T10" fmla="*/ 0 h 15"/>
                <a:gd name="T11" fmla="*/ 54 w 54"/>
                <a:gd name="T12" fmla="*/ 15 h 15"/>
              </a:gdLst>
              <a:ahLst/>
              <a:cxnLst>
                <a:cxn ang="T6">
                  <a:pos x="T0" y="T1"/>
                </a:cxn>
                <a:cxn ang="T7">
                  <a:pos x="T2" y="T3"/>
                </a:cxn>
                <a:cxn ang="T8">
                  <a:pos x="T4" y="T5"/>
                </a:cxn>
              </a:cxnLst>
              <a:rect l="T9" t="T10" r="T11" b="T12"/>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p:spPr>
          <p:txBody>
            <a:bodyPr/>
            <a:lstStyle/>
            <a:p>
              <a:endParaRPr lang="en-US"/>
            </a:p>
          </p:txBody>
        </p:sp>
        <p:sp>
          <p:nvSpPr>
            <p:cNvPr id="1047" name="Freeform 41"/>
            <p:cNvSpPr>
              <a:spLocks/>
            </p:cNvSpPr>
            <p:nvPr/>
          </p:nvSpPr>
          <p:spPr bwMode="auto">
            <a:xfrm>
              <a:off x="2678" y="1907"/>
              <a:ext cx="54" cy="15"/>
            </a:xfrm>
            <a:custGeom>
              <a:avLst/>
              <a:gdLst>
                <a:gd name="T0" fmla="*/ 0 w 54"/>
                <a:gd name="T1" fmla="*/ 7 h 15"/>
                <a:gd name="T2" fmla="*/ 36 w 54"/>
                <a:gd name="T3" fmla="*/ 1 h 15"/>
                <a:gd name="T4" fmla="*/ 54 w 54"/>
                <a:gd name="T5" fmla="*/ 15 h 15"/>
                <a:gd name="T6" fmla="*/ 0 60000 65536"/>
                <a:gd name="T7" fmla="*/ 0 60000 65536"/>
                <a:gd name="T8" fmla="*/ 0 60000 65536"/>
                <a:gd name="T9" fmla="*/ 0 w 54"/>
                <a:gd name="T10" fmla="*/ 0 h 15"/>
                <a:gd name="T11" fmla="*/ 54 w 54"/>
                <a:gd name="T12" fmla="*/ 15 h 15"/>
              </a:gdLst>
              <a:ahLst/>
              <a:cxnLst>
                <a:cxn ang="T6">
                  <a:pos x="T0" y="T1"/>
                </a:cxn>
                <a:cxn ang="T7">
                  <a:pos x="T2" y="T3"/>
                </a:cxn>
                <a:cxn ang="T8">
                  <a:pos x="T4" y="T5"/>
                </a:cxn>
              </a:cxnLst>
              <a:rect l="T9" t="T10" r="T11" b="T12"/>
              <a:pathLst>
                <a:path w="54" h="15">
                  <a:moveTo>
                    <a:pt x="0" y="7"/>
                  </a:moveTo>
                  <a:cubicBezTo>
                    <a:pt x="6" y="6"/>
                    <a:pt x="27" y="0"/>
                    <a:pt x="36" y="1"/>
                  </a:cubicBezTo>
                  <a:cubicBezTo>
                    <a:pt x="45" y="2"/>
                    <a:pt x="50" y="12"/>
                    <a:pt x="54" y="15"/>
                  </a:cubicBezTo>
                </a:path>
              </a:pathLst>
            </a:custGeom>
            <a:noFill/>
            <a:ln w="19050" cap="flat" cmpd="sng">
              <a:solidFill>
                <a:schemeClr val="tx1"/>
              </a:solidFill>
              <a:prstDash val="solid"/>
              <a:round/>
              <a:headEnd type="none" w="sm" len="sm"/>
              <a:tailEnd type="none" w="sm" len="sm"/>
            </a:ln>
          </p:spPr>
          <p:txBody>
            <a:bodyPr/>
            <a:lstStyle/>
            <a:p>
              <a:endParaRPr lang="en-US"/>
            </a:p>
          </p:txBody>
        </p:sp>
        <p:sp>
          <p:nvSpPr>
            <p:cNvPr id="1048" name="Freeform 42"/>
            <p:cNvSpPr>
              <a:spLocks/>
            </p:cNvSpPr>
            <p:nvPr/>
          </p:nvSpPr>
          <p:spPr bwMode="auto">
            <a:xfrm>
              <a:off x="2372" y="1713"/>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 name="T15" fmla="*/ 0 w 206"/>
                <a:gd name="T16" fmla="*/ 0 h 31"/>
                <a:gd name="T17" fmla="*/ 206 w 206"/>
                <a:gd name="T18" fmla="*/ 31 h 31"/>
              </a:gdLst>
              <a:ahLst/>
              <a:cxnLst>
                <a:cxn ang="T10">
                  <a:pos x="T0" y="T1"/>
                </a:cxn>
                <a:cxn ang="T11">
                  <a:pos x="T2" y="T3"/>
                </a:cxn>
                <a:cxn ang="T12">
                  <a:pos x="T4" y="T5"/>
                </a:cxn>
                <a:cxn ang="T13">
                  <a:pos x="T6" y="T7"/>
                </a:cxn>
                <a:cxn ang="T14">
                  <a:pos x="T8" y="T9"/>
                </a:cxn>
              </a:cxnLst>
              <a:rect l="T15" t="T16" r="T17" b="T18"/>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p:spPr>
          <p:txBody>
            <a:bodyPr/>
            <a:lstStyle/>
            <a:p>
              <a:endParaRPr lang="en-US"/>
            </a:p>
          </p:txBody>
        </p:sp>
        <p:sp>
          <p:nvSpPr>
            <p:cNvPr id="1049" name="Freeform 43"/>
            <p:cNvSpPr>
              <a:spLocks/>
            </p:cNvSpPr>
            <p:nvPr/>
          </p:nvSpPr>
          <p:spPr bwMode="auto">
            <a:xfrm>
              <a:off x="2372" y="175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 name="T15" fmla="*/ 0 w 206"/>
                <a:gd name="T16" fmla="*/ 0 h 31"/>
                <a:gd name="T17" fmla="*/ 206 w 206"/>
                <a:gd name="T18" fmla="*/ 31 h 31"/>
              </a:gdLst>
              <a:ahLst/>
              <a:cxnLst>
                <a:cxn ang="T10">
                  <a:pos x="T0" y="T1"/>
                </a:cxn>
                <a:cxn ang="T11">
                  <a:pos x="T2" y="T3"/>
                </a:cxn>
                <a:cxn ang="T12">
                  <a:pos x="T4" y="T5"/>
                </a:cxn>
                <a:cxn ang="T13">
                  <a:pos x="T6" y="T7"/>
                </a:cxn>
                <a:cxn ang="T14">
                  <a:pos x="T8" y="T9"/>
                </a:cxn>
              </a:cxnLst>
              <a:rect l="T15" t="T16" r="T17" b="T18"/>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p:spPr>
          <p:txBody>
            <a:bodyPr/>
            <a:lstStyle/>
            <a:p>
              <a:endParaRPr lang="en-US"/>
            </a:p>
          </p:txBody>
        </p:sp>
        <p:sp>
          <p:nvSpPr>
            <p:cNvPr id="1050" name="Freeform 44"/>
            <p:cNvSpPr>
              <a:spLocks/>
            </p:cNvSpPr>
            <p:nvPr/>
          </p:nvSpPr>
          <p:spPr bwMode="auto">
            <a:xfrm>
              <a:off x="2372" y="1799"/>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 name="T15" fmla="*/ 0 w 206"/>
                <a:gd name="T16" fmla="*/ 0 h 31"/>
                <a:gd name="T17" fmla="*/ 206 w 206"/>
                <a:gd name="T18" fmla="*/ 31 h 31"/>
              </a:gdLst>
              <a:ahLst/>
              <a:cxnLst>
                <a:cxn ang="T10">
                  <a:pos x="T0" y="T1"/>
                </a:cxn>
                <a:cxn ang="T11">
                  <a:pos x="T2" y="T3"/>
                </a:cxn>
                <a:cxn ang="T12">
                  <a:pos x="T4" y="T5"/>
                </a:cxn>
                <a:cxn ang="T13">
                  <a:pos x="T6" y="T7"/>
                </a:cxn>
                <a:cxn ang="T14">
                  <a:pos x="T8" y="T9"/>
                </a:cxn>
              </a:cxnLst>
              <a:rect l="T15" t="T16" r="T17" b="T18"/>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p:spPr>
          <p:txBody>
            <a:bodyPr/>
            <a:lstStyle/>
            <a:p>
              <a:endParaRPr lang="en-US"/>
            </a:p>
          </p:txBody>
        </p:sp>
        <p:sp>
          <p:nvSpPr>
            <p:cNvPr id="1051" name="Freeform 45"/>
            <p:cNvSpPr>
              <a:spLocks/>
            </p:cNvSpPr>
            <p:nvPr/>
          </p:nvSpPr>
          <p:spPr bwMode="auto">
            <a:xfrm>
              <a:off x="2372" y="1845"/>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 name="T15" fmla="*/ 0 w 206"/>
                <a:gd name="T16" fmla="*/ 0 h 31"/>
                <a:gd name="T17" fmla="*/ 206 w 206"/>
                <a:gd name="T18" fmla="*/ 31 h 31"/>
              </a:gdLst>
              <a:ahLst/>
              <a:cxnLst>
                <a:cxn ang="T10">
                  <a:pos x="T0" y="T1"/>
                </a:cxn>
                <a:cxn ang="T11">
                  <a:pos x="T2" y="T3"/>
                </a:cxn>
                <a:cxn ang="T12">
                  <a:pos x="T4" y="T5"/>
                </a:cxn>
                <a:cxn ang="T13">
                  <a:pos x="T6" y="T7"/>
                </a:cxn>
                <a:cxn ang="T14">
                  <a:pos x="T8" y="T9"/>
                </a:cxn>
              </a:cxnLst>
              <a:rect l="T15" t="T16" r="T17" b="T18"/>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p:spPr>
          <p:txBody>
            <a:bodyPr/>
            <a:lstStyle/>
            <a:p>
              <a:endParaRPr lang="en-US"/>
            </a:p>
          </p:txBody>
        </p:sp>
        <p:sp>
          <p:nvSpPr>
            <p:cNvPr id="1052" name="Freeform 46"/>
            <p:cNvSpPr>
              <a:spLocks/>
            </p:cNvSpPr>
            <p:nvPr/>
          </p:nvSpPr>
          <p:spPr bwMode="auto">
            <a:xfrm>
              <a:off x="2372" y="1891"/>
              <a:ext cx="206" cy="31"/>
            </a:xfrm>
            <a:custGeom>
              <a:avLst/>
              <a:gdLst>
                <a:gd name="T0" fmla="*/ 0 w 206"/>
                <a:gd name="T1" fmla="*/ 31 h 31"/>
                <a:gd name="T2" fmla="*/ 54 w 206"/>
                <a:gd name="T3" fmla="*/ 27 h 31"/>
                <a:gd name="T4" fmla="*/ 92 w 206"/>
                <a:gd name="T5" fmla="*/ 19 h 31"/>
                <a:gd name="T6" fmla="*/ 134 w 206"/>
                <a:gd name="T7" fmla="*/ 1 h 31"/>
                <a:gd name="T8" fmla="*/ 206 w 206"/>
                <a:gd name="T9" fmla="*/ 11 h 31"/>
                <a:gd name="T10" fmla="*/ 0 60000 65536"/>
                <a:gd name="T11" fmla="*/ 0 60000 65536"/>
                <a:gd name="T12" fmla="*/ 0 60000 65536"/>
                <a:gd name="T13" fmla="*/ 0 60000 65536"/>
                <a:gd name="T14" fmla="*/ 0 60000 65536"/>
                <a:gd name="T15" fmla="*/ 0 w 206"/>
                <a:gd name="T16" fmla="*/ 0 h 31"/>
                <a:gd name="T17" fmla="*/ 206 w 206"/>
                <a:gd name="T18" fmla="*/ 31 h 31"/>
              </a:gdLst>
              <a:ahLst/>
              <a:cxnLst>
                <a:cxn ang="T10">
                  <a:pos x="T0" y="T1"/>
                </a:cxn>
                <a:cxn ang="T11">
                  <a:pos x="T2" y="T3"/>
                </a:cxn>
                <a:cxn ang="T12">
                  <a:pos x="T4" y="T5"/>
                </a:cxn>
                <a:cxn ang="T13">
                  <a:pos x="T6" y="T7"/>
                </a:cxn>
                <a:cxn ang="T14">
                  <a:pos x="T8" y="T9"/>
                </a:cxn>
              </a:cxnLst>
              <a:rect l="T15" t="T16" r="T17" b="T18"/>
              <a:pathLst>
                <a:path w="206" h="31">
                  <a:moveTo>
                    <a:pt x="0" y="31"/>
                  </a:moveTo>
                  <a:cubicBezTo>
                    <a:pt x="9" y="30"/>
                    <a:pt x="39" y="29"/>
                    <a:pt x="54" y="27"/>
                  </a:cubicBezTo>
                  <a:cubicBezTo>
                    <a:pt x="69" y="25"/>
                    <a:pt x="79" y="23"/>
                    <a:pt x="92" y="19"/>
                  </a:cubicBezTo>
                  <a:cubicBezTo>
                    <a:pt x="105" y="15"/>
                    <a:pt x="115" y="2"/>
                    <a:pt x="134" y="1"/>
                  </a:cubicBezTo>
                  <a:cubicBezTo>
                    <a:pt x="153" y="0"/>
                    <a:pt x="194" y="9"/>
                    <a:pt x="206" y="11"/>
                  </a:cubicBezTo>
                </a:path>
              </a:pathLst>
            </a:custGeom>
            <a:noFill/>
            <a:ln w="28575" cap="flat" cmpd="sng">
              <a:solidFill>
                <a:srgbClr val="0000FF">
                  <a:alpha val="76862"/>
                </a:srgbClr>
              </a:solidFill>
              <a:prstDash val="solid"/>
              <a:round/>
              <a:headEnd type="none" w="sm" len="sm"/>
              <a:tailEnd type="none" w="sm" len="sm"/>
            </a:ln>
          </p:spPr>
          <p:txBody>
            <a:bodyPr/>
            <a:lstStyle/>
            <a:p>
              <a:endParaRPr lang="en-US"/>
            </a:p>
          </p:txBody>
        </p:sp>
        <p:sp>
          <p:nvSpPr>
            <p:cNvPr id="1053" name="Freeform 47"/>
            <p:cNvSpPr>
              <a:spLocks/>
            </p:cNvSpPr>
            <p:nvPr/>
          </p:nvSpPr>
          <p:spPr bwMode="auto">
            <a:xfrm>
              <a:off x="2581" y="1723"/>
              <a:ext cx="96" cy="21"/>
            </a:xfrm>
            <a:custGeom>
              <a:avLst/>
              <a:gdLst>
                <a:gd name="T0" fmla="*/ 96 w 96"/>
                <a:gd name="T1" fmla="*/ 21 h 21"/>
                <a:gd name="T2" fmla="*/ 0 w 96"/>
                <a:gd name="T3" fmla="*/ 0 h 21"/>
                <a:gd name="T4" fmla="*/ 0 60000 65536"/>
                <a:gd name="T5" fmla="*/ 0 60000 65536"/>
                <a:gd name="T6" fmla="*/ 0 w 96"/>
                <a:gd name="T7" fmla="*/ 0 h 21"/>
                <a:gd name="T8" fmla="*/ 96 w 96"/>
                <a:gd name="T9" fmla="*/ 21 h 21"/>
              </a:gdLst>
              <a:ahLst/>
              <a:cxnLst>
                <a:cxn ang="T4">
                  <a:pos x="T0" y="T1"/>
                </a:cxn>
                <a:cxn ang="T5">
                  <a:pos x="T2" y="T3"/>
                </a:cxn>
              </a:cxnLst>
              <a:rect l="T6" t="T7" r="T8" b="T9"/>
              <a:pathLst>
                <a:path w="96" h="21">
                  <a:moveTo>
                    <a:pt x="96" y="21"/>
                  </a:moveTo>
                  <a:lnTo>
                    <a:pt x="0" y="0"/>
                  </a:lnTo>
                </a:path>
              </a:pathLst>
            </a:custGeom>
            <a:noFill/>
            <a:ln w="28575" cap="flat" cmpd="sng">
              <a:solidFill>
                <a:srgbClr val="99CCFF">
                  <a:alpha val="70979"/>
                </a:srgbClr>
              </a:solidFill>
              <a:prstDash val="solid"/>
              <a:round/>
              <a:headEnd type="none" w="sm" len="sm"/>
              <a:tailEnd type="none" w="sm" len="sm"/>
            </a:ln>
          </p:spPr>
          <p:txBody>
            <a:bodyPr/>
            <a:lstStyle/>
            <a:p>
              <a:endParaRPr lang="en-US"/>
            </a:p>
          </p:txBody>
        </p:sp>
        <p:sp>
          <p:nvSpPr>
            <p:cNvPr id="1054" name="Freeform 48"/>
            <p:cNvSpPr>
              <a:spLocks/>
            </p:cNvSpPr>
            <p:nvPr/>
          </p:nvSpPr>
          <p:spPr bwMode="auto">
            <a:xfrm>
              <a:off x="2581" y="1764"/>
              <a:ext cx="95" cy="18"/>
            </a:xfrm>
            <a:custGeom>
              <a:avLst/>
              <a:gdLst>
                <a:gd name="T0" fmla="*/ 95 w 95"/>
                <a:gd name="T1" fmla="*/ 18 h 18"/>
                <a:gd name="T2" fmla="*/ 0 w 95"/>
                <a:gd name="T3" fmla="*/ 0 h 18"/>
                <a:gd name="T4" fmla="*/ 0 60000 65536"/>
                <a:gd name="T5" fmla="*/ 0 60000 65536"/>
                <a:gd name="T6" fmla="*/ 0 w 95"/>
                <a:gd name="T7" fmla="*/ 0 h 18"/>
                <a:gd name="T8" fmla="*/ 95 w 95"/>
                <a:gd name="T9" fmla="*/ 18 h 18"/>
              </a:gdLst>
              <a:ahLst/>
              <a:cxnLst>
                <a:cxn ang="T4">
                  <a:pos x="T0" y="T1"/>
                </a:cxn>
                <a:cxn ang="T5">
                  <a:pos x="T2" y="T3"/>
                </a:cxn>
              </a:cxnLst>
              <a:rect l="T6" t="T7" r="T8" b="T9"/>
              <a:pathLst>
                <a:path w="95" h="18">
                  <a:moveTo>
                    <a:pt x="95" y="18"/>
                  </a:moveTo>
                  <a:lnTo>
                    <a:pt x="0" y="0"/>
                  </a:lnTo>
                </a:path>
              </a:pathLst>
            </a:custGeom>
            <a:noFill/>
            <a:ln w="28575" cap="flat" cmpd="sng">
              <a:solidFill>
                <a:srgbClr val="99CCFF">
                  <a:alpha val="70979"/>
                </a:srgbClr>
              </a:solidFill>
              <a:prstDash val="solid"/>
              <a:round/>
              <a:headEnd type="none" w="sm" len="sm"/>
              <a:tailEnd type="none" w="sm" len="sm"/>
            </a:ln>
          </p:spPr>
          <p:txBody>
            <a:bodyPr/>
            <a:lstStyle/>
            <a:p>
              <a:endParaRPr lang="en-US"/>
            </a:p>
          </p:txBody>
        </p:sp>
        <p:sp>
          <p:nvSpPr>
            <p:cNvPr id="1055" name="Freeform 49"/>
            <p:cNvSpPr>
              <a:spLocks/>
            </p:cNvSpPr>
            <p:nvPr/>
          </p:nvSpPr>
          <p:spPr bwMode="auto">
            <a:xfrm>
              <a:off x="2576" y="1812"/>
              <a:ext cx="100" cy="14"/>
            </a:xfrm>
            <a:custGeom>
              <a:avLst/>
              <a:gdLst>
                <a:gd name="T0" fmla="*/ 100 w 100"/>
                <a:gd name="T1" fmla="*/ 14 h 14"/>
                <a:gd name="T2" fmla="*/ 0 w 100"/>
                <a:gd name="T3" fmla="*/ 0 h 14"/>
                <a:gd name="T4" fmla="*/ 0 60000 65536"/>
                <a:gd name="T5" fmla="*/ 0 60000 65536"/>
                <a:gd name="T6" fmla="*/ 0 w 100"/>
                <a:gd name="T7" fmla="*/ 0 h 14"/>
                <a:gd name="T8" fmla="*/ 100 w 100"/>
                <a:gd name="T9" fmla="*/ 14 h 14"/>
              </a:gdLst>
              <a:ahLst/>
              <a:cxnLst>
                <a:cxn ang="T4">
                  <a:pos x="T0" y="T1"/>
                </a:cxn>
                <a:cxn ang="T5">
                  <a:pos x="T2" y="T3"/>
                </a:cxn>
              </a:cxnLst>
              <a:rect l="T6" t="T7" r="T8" b="T9"/>
              <a:pathLst>
                <a:path w="100" h="14">
                  <a:moveTo>
                    <a:pt x="100" y="14"/>
                  </a:moveTo>
                  <a:lnTo>
                    <a:pt x="0" y="0"/>
                  </a:lnTo>
                </a:path>
              </a:pathLst>
            </a:custGeom>
            <a:noFill/>
            <a:ln w="28575" cap="flat" cmpd="sng">
              <a:solidFill>
                <a:srgbClr val="99CCFF">
                  <a:alpha val="70979"/>
                </a:srgbClr>
              </a:solidFill>
              <a:prstDash val="solid"/>
              <a:round/>
              <a:headEnd type="none" w="sm" len="sm"/>
              <a:tailEnd type="none" w="sm" len="sm"/>
            </a:ln>
          </p:spPr>
          <p:txBody>
            <a:bodyPr/>
            <a:lstStyle/>
            <a:p>
              <a:endParaRPr lang="en-US"/>
            </a:p>
          </p:txBody>
        </p:sp>
        <p:sp>
          <p:nvSpPr>
            <p:cNvPr id="1056" name="Freeform 50"/>
            <p:cNvSpPr>
              <a:spLocks/>
            </p:cNvSpPr>
            <p:nvPr/>
          </p:nvSpPr>
          <p:spPr bwMode="auto">
            <a:xfrm>
              <a:off x="2574" y="1856"/>
              <a:ext cx="102" cy="10"/>
            </a:xfrm>
            <a:custGeom>
              <a:avLst/>
              <a:gdLst>
                <a:gd name="T0" fmla="*/ 102 w 102"/>
                <a:gd name="T1" fmla="*/ 10 h 10"/>
                <a:gd name="T2" fmla="*/ 0 w 102"/>
                <a:gd name="T3" fmla="*/ 0 h 10"/>
                <a:gd name="T4" fmla="*/ 0 60000 65536"/>
                <a:gd name="T5" fmla="*/ 0 60000 65536"/>
                <a:gd name="T6" fmla="*/ 0 w 102"/>
                <a:gd name="T7" fmla="*/ 0 h 10"/>
                <a:gd name="T8" fmla="*/ 102 w 102"/>
                <a:gd name="T9" fmla="*/ 10 h 10"/>
              </a:gdLst>
              <a:ahLst/>
              <a:cxnLst>
                <a:cxn ang="T4">
                  <a:pos x="T0" y="T1"/>
                </a:cxn>
                <a:cxn ang="T5">
                  <a:pos x="T2" y="T3"/>
                </a:cxn>
              </a:cxnLst>
              <a:rect l="T6" t="T7" r="T8" b="T9"/>
              <a:pathLst>
                <a:path w="102" h="10">
                  <a:moveTo>
                    <a:pt x="102" y="10"/>
                  </a:moveTo>
                  <a:lnTo>
                    <a:pt x="0" y="0"/>
                  </a:lnTo>
                </a:path>
              </a:pathLst>
            </a:custGeom>
            <a:noFill/>
            <a:ln w="28575" cap="flat" cmpd="sng">
              <a:solidFill>
                <a:srgbClr val="99CCFF">
                  <a:alpha val="70979"/>
                </a:srgbClr>
              </a:solidFill>
              <a:prstDash val="solid"/>
              <a:round/>
              <a:headEnd type="none" w="sm" len="sm"/>
              <a:tailEnd type="none" w="sm" len="sm"/>
            </a:ln>
          </p:spPr>
          <p:txBody>
            <a:bodyPr/>
            <a:lstStyle/>
            <a:p>
              <a:endParaRPr lang="en-US"/>
            </a:p>
          </p:txBody>
        </p:sp>
        <p:sp>
          <p:nvSpPr>
            <p:cNvPr id="1057" name="Freeform 51"/>
            <p:cNvSpPr>
              <a:spLocks/>
            </p:cNvSpPr>
            <p:nvPr/>
          </p:nvSpPr>
          <p:spPr bwMode="auto">
            <a:xfrm>
              <a:off x="2574" y="1904"/>
              <a:ext cx="109" cy="8"/>
            </a:xfrm>
            <a:custGeom>
              <a:avLst/>
              <a:gdLst>
                <a:gd name="T0" fmla="*/ 109 w 109"/>
                <a:gd name="T1" fmla="*/ 8 h 8"/>
                <a:gd name="T2" fmla="*/ 0 w 109"/>
                <a:gd name="T3" fmla="*/ 0 h 8"/>
                <a:gd name="T4" fmla="*/ 0 60000 65536"/>
                <a:gd name="T5" fmla="*/ 0 60000 65536"/>
                <a:gd name="T6" fmla="*/ 0 w 109"/>
                <a:gd name="T7" fmla="*/ 0 h 8"/>
                <a:gd name="T8" fmla="*/ 109 w 109"/>
                <a:gd name="T9" fmla="*/ 8 h 8"/>
              </a:gdLst>
              <a:ahLst/>
              <a:cxnLst>
                <a:cxn ang="T4">
                  <a:pos x="T0" y="T1"/>
                </a:cxn>
                <a:cxn ang="T5">
                  <a:pos x="T2" y="T3"/>
                </a:cxn>
              </a:cxnLst>
              <a:rect l="T6" t="T7" r="T8" b="T9"/>
              <a:pathLst>
                <a:path w="109" h="8">
                  <a:moveTo>
                    <a:pt x="109" y="8"/>
                  </a:moveTo>
                  <a:lnTo>
                    <a:pt x="0" y="0"/>
                  </a:lnTo>
                </a:path>
              </a:pathLst>
            </a:custGeom>
            <a:noFill/>
            <a:ln w="28575" cap="flat" cmpd="sng">
              <a:solidFill>
                <a:srgbClr val="99CCFF">
                  <a:alpha val="70979"/>
                </a:srgbClr>
              </a:solidFill>
              <a:prstDash val="solid"/>
              <a:round/>
              <a:headEnd type="none" w="sm" len="sm"/>
              <a:tailEnd type="none" w="sm" len="sm"/>
            </a:ln>
          </p:spPr>
          <p:txBody>
            <a:bodyPr/>
            <a:lstStyle/>
            <a:p>
              <a:endParaRPr lang="en-US"/>
            </a:p>
          </p:txBody>
        </p:sp>
        <p:sp>
          <p:nvSpPr>
            <p:cNvPr id="1058" name="Freeform 52"/>
            <p:cNvSpPr>
              <a:spLocks/>
            </p:cNvSpPr>
            <p:nvPr/>
          </p:nvSpPr>
          <p:spPr bwMode="auto">
            <a:xfrm>
              <a:off x="2731" y="1752"/>
              <a:ext cx="71" cy="12"/>
            </a:xfrm>
            <a:custGeom>
              <a:avLst/>
              <a:gdLst>
                <a:gd name="T0" fmla="*/ 0 w 71"/>
                <a:gd name="T1" fmla="*/ 0 h 12"/>
                <a:gd name="T2" fmla="*/ 71 w 71"/>
                <a:gd name="T3" fmla="*/ 12 h 12"/>
                <a:gd name="T4" fmla="*/ 0 60000 65536"/>
                <a:gd name="T5" fmla="*/ 0 60000 65536"/>
                <a:gd name="T6" fmla="*/ 0 w 71"/>
                <a:gd name="T7" fmla="*/ 0 h 12"/>
                <a:gd name="T8" fmla="*/ 71 w 71"/>
                <a:gd name="T9" fmla="*/ 12 h 12"/>
              </a:gdLst>
              <a:ahLst/>
              <a:cxnLst>
                <a:cxn ang="T4">
                  <a:pos x="T0" y="T1"/>
                </a:cxn>
                <a:cxn ang="T5">
                  <a:pos x="T2" y="T3"/>
                </a:cxn>
              </a:cxnLst>
              <a:rect l="T6" t="T7" r="T8" b="T9"/>
              <a:pathLst>
                <a:path w="71" h="12">
                  <a:moveTo>
                    <a:pt x="0" y="0"/>
                  </a:moveTo>
                  <a:lnTo>
                    <a:pt x="71" y="12"/>
                  </a:lnTo>
                </a:path>
              </a:pathLst>
            </a:custGeom>
            <a:noFill/>
            <a:ln w="19050" cap="flat" cmpd="sng">
              <a:solidFill>
                <a:schemeClr val="tx1"/>
              </a:solidFill>
              <a:prstDash val="solid"/>
              <a:round/>
              <a:headEnd type="none" w="sm" len="sm"/>
              <a:tailEnd type="none" w="sm" len="sm"/>
            </a:ln>
          </p:spPr>
          <p:txBody>
            <a:bodyPr/>
            <a:lstStyle/>
            <a:p>
              <a:endParaRPr lang="en-US"/>
            </a:p>
          </p:txBody>
        </p:sp>
        <p:sp>
          <p:nvSpPr>
            <p:cNvPr id="1059" name="Freeform 53"/>
            <p:cNvSpPr>
              <a:spLocks/>
            </p:cNvSpPr>
            <p:nvPr/>
          </p:nvSpPr>
          <p:spPr bwMode="auto">
            <a:xfrm>
              <a:off x="2733" y="1791"/>
              <a:ext cx="72" cy="9"/>
            </a:xfrm>
            <a:custGeom>
              <a:avLst/>
              <a:gdLst>
                <a:gd name="T0" fmla="*/ 0 w 72"/>
                <a:gd name="T1" fmla="*/ 0 h 9"/>
                <a:gd name="T2" fmla="*/ 72 w 72"/>
                <a:gd name="T3" fmla="*/ 9 h 9"/>
                <a:gd name="T4" fmla="*/ 0 60000 65536"/>
                <a:gd name="T5" fmla="*/ 0 60000 65536"/>
                <a:gd name="T6" fmla="*/ 0 w 72"/>
                <a:gd name="T7" fmla="*/ 0 h 9"/>
                <a:gd name="T8" fmla="*/ 72 w 72"/>
                <a:gd name="T9" fmla="*/ 9 h 9"/>
              </a:gdLst>
              <a:ahLst/>
              <a:cxnLst>
                <a:cxn ang="T4">
                  <a:pos x="T0" y="T1"/>
                </a:cxn>
                <a:cxn ang="T5">
                  <a:pos x="T2" y="T3"/>
                </a:cxn>
              </a:cxnLst>
              <a:rect l="T6" t="T7" r="T8" b="T9"/>
              <a:pathLst>
                <a:path w="72" h="9">
                  <a:moveTo>
                    <a:pt x="0" y="0"/>
                  </a:moveTo>
                  <a:lnTo>
                    <a:pt x="72" y="9"/>
                  </a:lnTo>
                </a:path>
              </a:pathLst>
            </a:custGeom>
            <a:noFill/>
            <a:ln w="19050" cap="flat" cmpd="sng">
              <a:solidFill>
                <a:schemeClr val="tx1"/>
              </a:solidFill>
              <a:prstDash val="solid"/>
              <a:round/>
              <a:headEnd type="none" w="sm" len="sm"/>
              <a:tailEnd type="none" w="sm" len="sm"/>
            </a:ln>
          </p:spPr>
          <p:txBody>
            <a:bodyPr/>
            <a:lstStyle/>
            <a:p>
              <a:endParaRPr lang="en-US"/>
            </a:p>
          </p:txBody>
        </p:sp>
        <p:sp>
          <p:nvSpPr>
            <p:cNvPr id="1060" name="Line 54"/>
            <p:cNvSpPr>
              <a:spLocks noChangeShapeType="1"/>
            </p:cNvSpPr>
            <p:nvPr/>
          </p:nvSpPr>
          <p:spPr bwMode="auto">
            <a:xfrm>
              <a:off x="2733" y="1834"/>
              <a:ext cx="75" cy="9"/>
            </a:xfrm>
            <a:prstGeom prst="line">
              <a:avLst/>
            </a:prstGeom>
            <a:noFill/>
            <a:ln w="19050">
              <a:solidFill>
                <a:schemeClr val="tx1"/>
              </a:solidFill>
              <a:round/>
              <a:headEnd type="none" w="sm" len="sm"/>
              <a:tailEnd type="none" w="sm" len="sm"/>
            </a:ln>
          </p:spPr>
          <p:txBody>
            <a:bodyPr/>
            <a:lstStyle/>
            <a:p>
              <a:endParaRPr lang="en-US"/>
            </a:p>
          </p:txBody>
        </p:sp>
        <p:sp>
          <p:nvSpPr>
            <p:cNvPr id="1061" name="Freeform 55"/>
            <p:cNvSpPr>
              <a:spLocks/>
            </p:cNvSpPr>
            <p:nvPr/>
          </p:nvSpPr>
          <p:spPr bwMode="auto">
            <a:xfrm>
              <a:off x="2730" y="1872"/>
              <a:ext cx="78" cy="7"/>
            </a:xfrm>
            <a:custGeom>
              <a:avLst/>
              <a:gdLst>
                <a:gd name="T0" fmla="*/ 0 w 78"/>
                <a:gd name="T1" fmla="*/ 0 h 7"/>
                <a:gd name="T2" fmla="*/ 78 w 78"/>
                <a:gd name="T3" fmla="*/ 7 h 7"/>
                <a:gd name="T4" fmla="*/ 0 60000 65536"/>
                <a:gd name="T5" fmla="*/ 0 60000 65536"/>
                <a:gd name="T6" fmla="*/ 0 w 78"/>
                <a:gd name="T7" fmla="*/ 0 h 7"/>
                <a:gd name="T8" fmla="*/ 78 w 78"/>
                <a:gd name="T9" fmla="*/ 7 h 7"/>
              </a:gdLst>
              <a:ahLst/>
              <a:cxnLst>
                <a:cxn ang="T4">
                  <a:pos x="T0" y="T1"/>
                </a:cxn>
                <a:cxn ang="T5">
                  <a:pos x="T2" y="T3"/>
                </a:cxn>
              </a:cxnLst>
              <a:rect l="T6" t="T7" r="T8" b="T9"/>
              <a:pathLst>
                <a:path w="78" h="7">
                  <a:moveTo>
                    <a:pt x="0" y="0"/>
                  </a:moveTo>
                  <a:lnTo>
                    <a:pt x="78" y="7"/>
                  </a:lnTo>
                </a:path>
              </a:pathLst>
            </a:custGeom>
            <a:noFill/>
            <a:ln w="19050" cap="flat" cmpd="sng">
              <a:solidFill>
                <a:schemeClr val="tx1"/>
              </a:solidFill>
              <a:prstDash val="solid"/>
              <a:round/>
              <a:headEnd type="none" w="sm" len="sm"/>
              <a:tailEnd type="none" w="sm" len="sm"/>
            </a:ln>
          </p:spPr>
          <p:txBody>
            <a:bodyPr/>
            <a:lstStyle/>
            <a:p>
              <a:endParaRPr lang="en-US"/>
            </a:p>
          </p:txBody>
        </p:sp>
        <p:sp>
          <p:nvSpPr>
            <p:cNvPr id="1062" name="Freeform 56"/>
            <p:cNvSpPr>
              <a:spLocks/>
            </p:cNvSpPr>
            <p:nvPr/>
          </p:nvSpPr>
          <p:spPr bwMode="auto">
            <a:xfrm>
              <a:off x="2733" y="1917"/>
              <a:ext cx="78" cy="7"/>
            </a:xfrm>
            <a:custGeom>
              <a:avLst/>
              <a:gdLst>
                <a:gd name="T0" fmla="*/ 0 w 78"/>
                <a:gd name="T1" fmla="*/ 0 h 7"/>
                <a:gd name="T2" fmla="*/ 78 w 78"/>
                <a:gd name="T3" fmla="*/ 7 h 7"/>
                <a:gd name="T4" fmla="*/ 0 60000 65536"/>
                <a:gd name="T5" fmla="*/ 0 60000 65536"/>
                <a:gd name="T6" fmla="*/ 0 w 78"/>
                <a:gd name="T7" fmla="*/ 0 h 7"/>
                <a:gd name="T8" fmla="*/ 78 w 78"/>
                <a:gd name="T9" fmla="*/ 7 h 7"/>
              </a:gdLst>
              <a:ahLst/>
              <a:cxnLst>
                <a:cxn ang="T4">
                  <a:pos x="T0" y="T1"/>
                </a:cxn>
                <a:cxn ang="T5">
                  <a:pos x="T2" y="T3"/>
                </a:cxn>
              </a:cxnLst>
              <a:rect l="T6" t="T7" r="T8" b="T9"/>
              <a:pathLst>
                <a:path w="78" h="7">
                  <a:moveTo>
                    <a:pt x="0" y="0"/>
                  </a:moveTo>
                  <a:lnTo>
                    <a:pt x="78" y="7"/>
                  </a:lnTo>
                </a:path>
              </a:pathLst>
            </a:custGeom>
            <a:noFill/>
            <a:ln w="19050" cap="flat" cmpd="sng">
              <a:solidFill>
                <a:schemeClr val="tx1"/>
              </a:solidFill>
              <a:prstDash val="solid"/>
              <a:round/>
              <a:headEnd type="none" w="sm" len="sm"/>
              <a:tailEnd type="none" w="sm" len="sm"/>
            </a:ln>
          </p:spPr>
          <p:txBody>
            <a:bodyP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mtClean="0"/>
              <a:t>DBMS Features/Components</a:t>
            </a:r>
            <a:endParaRPr lang="en-US" dirty="0" smtClean="0"/>
          </a:p>
        </p:txBody>
      </p:sp>
      <p:sp>
        <p:nvSpPr>
          <p:cNvPr id="16388" name="Rectangle 3"/>
          <p:cNvSpPr>
            <a:spLocks noGrp="1" noChangeArrowheads="1"/>
          </p:cNvSpPr>
          <p:nvPr>
            <p:ph type="body" sz="half" idx="1"/>
          </p:nvPr>
        </p:nvSpPr>
        <p:spPr/>
        <p:txBody>
          <a:bodyPr/>
          <a:lstStyle/>
          <a:p>
            <a:r>
              <a:rPr lang="en-US" smtClean="0"/>
              <a:t>Database engine</a:t>
            </a:r>
          </a:p>
          <a:p>
            <a:pPr lvl="1"/>
            <a:r>
              <a:rPr lang="en-US" smtClean="0"/>
              <a:t>Storage</a:t>
            </a:r>
          </a:p>
          <a:p>
            <a:pPr lvl="1"/>
            <a:r>
              <a:rPr lang="en-US" smtClean="0"/>
              <a:t>Retrieval</a:t>
            </a:r>
          </a:p>
          <a:p>
            <a:pPr lvl="1"/>
            <a:r>
              <a:rPr lang="en-US" smtClean="0"/>
              <a:t>Update</a:t>
            </a:r>
          </a:p>
          <a:p>
            <a:r>
              <a:rPr lang="en-US" smtClean="0"/>
              <a:t>Query Processor</a:t>
            </a:r>
          </a:p>
          <a:p>
            <a:r>
              <a:rPr lang="en-US" smtClean="0"/>
              <a:t>Data dictionary</a:t>
            </a:r>
          </a:p>
          <a:p>
            <a:r>
              <a:rPr lang="en-US" smtClean="0"/>
              <a:t>Utilities</a:t>
            </a:r>
          </a:p>
          <a:p>
            <a:r>
              <a:rPr lang="en-US" smtClean="0"/>
              <a:t>Security</a:t>
            </a:r>
          </a:p>
        </p:txBody>
      </p:sp>
      <p:sp>
        <p:nvSpPr>
          <p:cNvPr id="16390" name="Rectangle 5"/>
          <p:cNvSpPr>
            <a:spLocks noGrp="1" noChangeArrowheads="1"/>
          </p:cNvSpPr>
          <p:nvPr>
            <p:ph type="body" sz="half" idx="2"/>
          </p:nvPr>
        </p:nvSpPr>
        <p:spPr/>
        <p:txBody>
          <a:bodyPr/>
          <a:lstStyle/>
          <a:p>
            <a:r>
              <a:rPr lang="en-US" smtClean="0"/>
              <a:t>Report writer</a:t>
            </a:r>
          </a:p>
          <a:p>
            <a:r>
              <a:rPr lang="en-US" smtClean="0"/>
              <a:t>Forms generator (input screens)</a:t>
            </a:r>
          </a:p>
          <a:p>
            <a:r>
              <a:rPr lang="en-US" smtClean="0"/>
              <a:t>Application generator</a:t>
            </a:r>
          </a:p>
          <a:p>
            <a:r>
              <a:rPr lang="en-US" smtClean="0"/>
              <a:t>Communications</a:t>
            </a:r>
          </a:p>
          <a:p>
            <a:r>
              <a:rPr lang="en-US" smtClean="0"/>
              <a:t>3GL Interface</a:t>
            </a:r>
          </a:p>
        </p:txBody>
      </p:sp>
      <p:sp>
        <p:nvSpPr>
          <p:cNvPr id="16386" name="Slide Number Placeholder 6"/>
          <p:cNvSpPr>
            <a:spLocks noGrp="1"/>
          </p:cNvSpPr>
          <p:nvPr>
            <p:ph type="sldNum" sz="quarter" idx="12"/>
          </p:nvPr>
        </p:nvSpPr>
        <p:spPr/>
        <p:txBody>
          <a:bodyPr/>
          <a:lstStyle/>
          <a:p>
            <a:fld id="{083A3B75-3ACE-4CA4-8891-53709F7AA937}"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a:noFill/>
        </p:spPr>
        <p:txBody>
          <a:bodyPr/>
          <a:lstStyle/>
          <a:p>
            <a:fld id="{518FC86A-931D-458D-B134-555CCC5685F7}" type="slidenum">
              <a:rPr lang="en-US"/>
              <a:pPr/>
              <a:t>12</a:t>
            </a:fld>
            <a:endParaRPr lang="en-US"/>
          </a:p>
        </p:txBody>
      </p:sp>
      <p:sp>
        <p:nvSpPr>
          <p:cNvPr id="17411" name="Rectangle 2"/>
          <p:cNvSpPr>
            <a:spLocks noGrp="1" noChangeArrowheads="1"/>
          </p:cNvSpPr>
          <p:nvPr>
            <p:ph type="title"/>
          </p:nvPr>
        </p:nvSpPr>
        <p:spPr/>
        <p:txBody>
          <a:bodyPr/>
          <a:lstStyle/>
          <a:p>
            <a:r>
              <a:rPr lang="en-US" smtClean="0"/>
              <a:t>DBMS Engine, Security, Utilities</a:t>
            </a:r>
          </a:p>
        </p:txBody>
      </p:sp>
      <p:sp>
        <p:nvSpPr>
          <p:cNvPr id="17412" name="Oval 28"/>
          <p:cNvSpPr>
            <a:spLocks noChangeArrowheads="1"/>
          </p:cNvSpPr>
          <p:nvPr/>
        </p:nvSpPr>
        <p:spPr bwMode="auto">
          <a:xfrm>
            <a:off x="2016125" y="971550"/>
            <a:ext cx="5957888" cy="1928813"/>
          </a:xfrm>
          <a:prstGeom prst="ellipse">
            <a:avLst/>
          </a:prstGeom>
          <a:solidFill>
            <a:srgbClr val="E7FFFF"/>
          </a:solidFill>
          <a:ln w="12700">
            <a:solidFill>
              <a:schemeClr val="tx1"/>
            </a:solidFill>
            <a:round/>
            <a:headEnd/>
            <a:tailEnd/>
          </a:ln>
        </p:spPr>
        <p:txBody>
          <a:bodyPr wrap="none" lIns="0" tIns="46038" rIns="0" bIns="46038" anchor="ctr"/>
          <a:lstStyle/>
          <a:p>
            <a:pPr algn="r"/>
            <a:endParaRPr lang="en-US">
              <a:solidFill>
                <a:schemeClr val="tx1"/>
              </a:solidFill>
            </a:endParaRPr>
          </a:p>
          <a:p>
            <a:pPr algn="r"/>
            <a:r>
              <a:rPr lang="en-US" sz="2000" b="1">
                <a:solidFill>
                  <a:schemeClr val="tx1"/>
                </a:solidFill>
              </a:rPr>
              <a:t>Data</a:t>
            </a:r>
          </a:p>
          <a:p>
            <a:pPr algn="r"/>
            <a:r>
              <a:rPr lang="en-US" sz="2000" b="1">
                <a:solidFill>
                  <a:schemeClr val="tx1"/>
                </a:solidFill>
              </a:rPr>
              <a:t>Tables</a:t>
            </a:r>
            <a:endParaRPr lang="en-US" sz="2000">
              <a:solidFill>
                <a:schemeClr val="tx1"/>
              </a:solidFill>
            </a:endParaRPr>
          </a:p>
        </p:txBody>
      </p:sp>
      <p:sp>
        <p:nvSpPr>
          <p:cNvPr id="17413" name="Rectangle 29"/>
          <p:cNvSpPr>
            <a:spLocks noChangeArrowheads="1"/>
          </p:cNvSpPr>
          <p:nvPr/>
        </p:nvSpPr>
        <p:spPr bwMode="auto">
          <a:xfrm>
            <a:off x="1403350" y="2919413"/>
            <a:ext cx="6977063" cy="1633537"/>
          </a:xfrm>
          <a:prstGeom prst="rect">
            <a:avLst/>
          </a:prstGeom>
          <a:solidFill>
            <a:srgbClr val="E7FFFF"/>
          </a:solidFill>
          <a:ln w="12700">
            <a:solidFill>
              <a:schemeClr val="tx1"/>
            </a:solidFill>
            <a:miter lim="800000"/>
            <a:headEnd/>
            <a:tailEnd/>
          </a:ln>
        </p:spPr>
        <p:txBody>
          <a:bodyPr wrap="none" lIns="92075" tIns="46038" rIns="92075" bIns="46038"/>
          <a:lstStyle/>
          <a:p>
            <a:pPr algn="r"/>
            <a:r>
              <a:rPr lang="en-US" sz="2000" b="1">
                <a:solidFill>
                  <a:schemeClr val="tx1"/>
                </a:solidFill>
              </a:rPr>
              <a:t>Database</a:t>
            </a:r>
          </a:p>
          <a:p>
            <a:pPr algn="r"/>
            <a:r>
              <a:rPr lang="en-US" sz="2000" b="1">
                <a:solidFill>
                  <a:schemeClr val="tx1"/>
                </a:solidFill>
              </a:rPr>
              <a:t>Engine</a:t>
            </a:r>
            <a:endParaRPr lang="en-US" sz="2000" b="1" i="1">
              <a:solidFill>
                <a:schemeClr val="tx1"/>
              </a:solidFill>
            </a:endParaRPr>
          </a:p>
        </p:txBody>
      </p:sp>
      <p:sp>
        <p:nvSpPr>
          <p:cNvPr id="17414" name="Rectangle 30"/>
          <p:cNvSpPr>
            <a:spLocks noChangeArrowheads="1"/>
          </p:cNvSpPr>
          <p:nvPr/>
        </p:nvSpPr>
        <p:spPr bwMode="auto">
          <a:xfrm>
            <a:off x="4545013" y="1047750"/>
            <a:ext cx="2006600" cy="990600"/>
          </a:xfrm>
          <a:prstGeom prst="rect">
            <a:avLst/>
          </a:prstGeom>
          <a:solidFill>
            <a:srgbClr val="FFFFE1"/>
          </a:solidFill>
          <a:ln w="12700">
            <a:solidFill>
              <a:schemeClr val="tx1"/>
            </a:solidFill>
            <a:miter lim="800000"/>
            <a:headEnd type="none" w="sm" len="sm"/>
            <a:tailEnd type="none" w="sm" len="sm"/>
          </a:ln>
        </p:spPr>
        <p:txBody>
          <a:bodyPr wrap="none"/>
          <a:lstStyle/>
          <a:p>
            <a:pPr>
              <a:tabLst>
                <a:tab pos="568325" algn="l"/>
              </a:tabLst>
            </a:pPr>
            <a:r>
              <a:rPr lang="en-US" sz="1800">
                <a:solidFill>
                  <a:schemeClr val="tx1"/>
                </a:solidFill>
              </a:rPr>
              <a:t>Product</a:t>
            </a:r>
          </a:p>
          <a:p>
            <a:pPr>
              <a:tabLst>
                <a:tab pos="568325" algn="l"/>
              </a:tabLst>
            </a:pPr>
            <a:r>
              <a:rPr lang="en-US" sz="1400" u="sng">
                <a:solidFill>
                  <a:schemeClr val="tx1"/>
                </a:solidFill>
              </a:rPr>
              <a:t>ItemID</a:t>
            </a:r>
            <a:r>
              <a:rPr lang="en-US" sz="1400">
                <a:solidFill>
                  <a:schemeClr val="tx1"/>
                </a:solidFill>
              </a:rPr>
              <a:t>	Description</a:t>
            </a:r>
          </a:p>
          <a:p>
            <a:pPr>
              <a:tabLst>
                <a:tab pos="568325" algn="l"/>
              </a:tabLst>
            </a:pPr>
            <a:r>
              <a:rPr lang="en-US" sz="1400">
                <a:solidFill>
                  <a:schemeClr val="tx1"/>
                </a:solidFill>
              </a:rPr>
              <a:t>887	Dog food</a:t>
            </a:r>
          </a:p>
          <a:p>
            <a:pPr>
              <a:tabLst>
                <a:tab pos="568325" algn="l"/>
              </a:tabLst>
            </a:pPr>
            <a:r>
              <a:rPr lang="en-US" sz="1400">
                <a:solidFill>
                  <a:schemeClr val="tx1"/>
                </a:solidFill>
              </a:rPr>
              <a:t>946	Cat food</a:t>
            </a:r>
            <a:endParaRPr lang="en-US" sz="1800">
              <a:solidFill>
                <a:schemeClr val="tx1"/>
              </a:solidFill>
            </a:endParaRPr>
          </a:p>
        </p:txBody>
      </p:sp>
      <p:sp>
        <p:nvSpPr>
          <p:cNvPr id="17415" name="Rectangle 31"/>
          <p:cNvSpPr>
            <a:spLocks noChangeArrowheads="1"/>
          </p:cNvSpPr>
          <p:nvPr/>
        </p:nvSpPr>
        <p:spPr bwMode="auto">
          <a:xfrm>
            <a:off x="4125913" y="1352550"/>
            <a:ext cx="1816100" cy="990600"/>
          </a:xfrm>
          <a:prstGeom prst="rect">
            <a:avLst/>
          </a:prstGeom>
          <a:solidFill>
            <a:srgbClr val="FFFFE1"/>
          </a:solidFill>
          <a:ln w="12700">
            <a:solidFill>
              <a:schemeClr val="tx1"/>
            </a:solidFill>
            <a:miter lim="800000"/>
            <a:headEnd type="none" w="sm" len="sm"/>
            <a:tailEnd type="none" w="sm" len="sm"/>
          </a:ln>
        </p:spPr>
        <p:txBody>
          <a:bodyPr wrap="none"/>
          <a:lstStyle/>
          <a:p>
            <a:pPr>
              <a:tabLst>
                <a:tab pos="803275" algn="l"/>
              </a:tabLst>
            </a:pPr>
            <a:r>
              <a:rPr lang="en-US" sz="1800">
                <a:solidFill>
                  <a:schemeClr val="tx1"/>
                </a:solidFill>
              </a:rPr>
              <a:t>Order</a:t>
            </a:r>
          </a:p>
          <a:p>
            <a:pPr>
              <a:tabLst>
                <a:tab pos="803275" algn="l"/>
              </a:tabLst>
            </a:pPr>
            <a:r>
              <a:rPr lang="en-US" sz="1400" u="sng">
                <a:solidFill>
                  <a:schemeClr val="tx1"/>
                </a:solidFill>
              </a:rPr>
              <a:t>OrderID</a:t>
            </a:r>
            <a:r>
              <a:rPr lang="en-US" sz="1400">
                <a:solidFill>
                  <a:schemeClr val="tx1"/>
                </a:solidFill>
              </a:rPr>
              <a:t>	ODate</a:t>
            </a:r>
          </a:p>
          <a:p>
            <a:pPr>
              <a:tabLst>
                <a:tab pos="803275" algn="l"/>
              </a:tabLst>
            </a:pPr>
            <a:r>
              <a:rPr lang="en-US" sz="1400">
                <a:solidFill>
                  <a:schemeClr val="tx1"/>
                </a:solidFill>
              </a:rPr>
              <a:t>9874	3-3-97</a:t>
            </a:r>
          </a:p>
          <a:p>
            <a:pPr>
              <a:tabLst>
                <a:tab pos="803275" algn="l"/>
              </a:tabLst>
            </a:pPr>
            <a:r>
              <a:rPr lang="en-US" sz="1400">
                <a:solidFill>
                  <a:schemeClr val="tx1"/>
                </a:solidFill>
              </a:rPr>
              <a:t>9888	3-9-97</a:t>
            </a:r>
            <a:endParaRPr lang="en-US" sz="1800">
              <a:solidFill>
                <a:schemeClr val="tx1"/>
              </a:solidFill>
            </a:endParaRPr>
          </a:p>
        </p:txBody>
      </p:sp>
      <p:sp>
        <p:nvSpPr>
          <p:cNvPr id="17416" name="Rectangle 32"/>
          <p:cNvSpPr>
            <a:spLocks noChangeArrowheads="1"/>
          </p:cNvSpPr>
          <p:nvPr/>
        </p:nvSpPr>
        <p:spPr bwMode="auto">
          <a:xfrm>
            <a:off x="3609975" y="1657350"/>
            <a:ext cx="2103438" cy="990600"/>
          </a:xfrm>
          <a:prstGeom prst="rect">
            <a:avLst/>
          </a:prstGeom>
          <a:solidFill>
            <a:srgbClr val="FFFFE1"/>
          </a:solidFill>
          <a:ln w="12700">
            <a:solidFill>
              <a:schemeClr val="tx1"/>
            </a:solidFill>
            <a:miter lim="800000"/>
            <a:headEnd type="none" w="sm" len="sm"/>
            <a:tailEnd type="none" w="sm" len="sm"/>
          </a:ln>
        </p:spPr>
        <p:txBody>
          <a:bodyPr wrap="none"/>
          <a:lstStyle/>
          <a:p>
            <a:pPr>
              <a:tabLst>
                <a:tab pos="1027113" algn="l"/>
              </a:tabLst>
            </a:pPr>
            <a:r>
              <a:rPr lang="en-US" sz="1800">
                <a:solidFill>
                  <a:schemeClr val="tx1"/>
                </a:solidFill>
              </a:rPr>
              <a:t>Customer</a:t>
            </a:r>
          </a:p>
          <a:p>
            <a:pPr>
              <a:tabLst>
                <a:tab pos="1027113" algn="l"/>
              </a:tabLst>
            </a:pPr>
            <a:r>
              <a:rPr lang="en-US" sz="1400" u="sng">
                <a:solidFill>
                  <a:schemeClr val="tx1"/>
                </a:solidFill>
              </a:rPr>
              <a:t>CustomerID</a:t>
            </a:r>
            <a:r>
              <a:rPr lang="en-US" sz="1400">
                <a:solidFill>
                  <a:schemeClr val="tx1"/>
                </a:solidFill>
              </a:rPr>
              <a:t>	 Name</a:t>
            </a:r>
          </a:p>
          <a:p>
            <a:pPr>
              <a:tabLst>
                <a:tab pos="1027113" algn="l"/>
              </a:tabLst>
            </a:pPr>
            <a:r>
              <a:rPr lang="en-US" sz="1400">
                <a:solidFill>
                  <a:schemeClr val="tx1"/>
                </a:solidFill>
              </a:rPr>
              <a:t>1195	Jones</a:t>
            </a:r>
          </a:p>
          <a:p>
            <a:pPr>
              <a:tabLst>
                <a:tab pos="1027113" algn="l"/>
              </a:tabLst>
            </a:pPr>
            <a:r>
              <a:rPr lang="en-US" sz="1400">
                <a:solidFill>
                  <a:schemeClr val="tx1"/>
                </a:solidFill>
              </a:rPr>
              <a:t>2355	Rojas</a:t>
            </a:r>
            <a:endParaRPr lang="en-US" sz="1800">
              <a:solidFill>
                <a:schemeClr val="tx1"/>
              </a:solidFill>
            </a:endParaRPr>
          </a:p>
        </p:txBody>
      </p:sp>
      <p:sp>
        <p:nvSpPr>
          <p:cNvPr id="17417" name="Rectangle 33"/>
          <p:cNvSpPr>
            <a:spLocks noChangeArrowheads="1"/>
          </p:cNvSpPr>
          <p:nvPr/>
        </p:nvSpPr>
        <p:spPr bwMode="auto">
          <a:xfrm>
            <a:off x="2230438" y="3028950"/>
            <a:ext cx="4397375" cy="914400"/>
          </a:xfrm>
          <a:prstGeom prst="rect">
            <a:avLst/>
          </a:prstGeom>
          <a:solidFill>
            <a:srgbClr val="FFFFE1"/>
          </a:solidFill>
          <a:ln w="12700">
            <a:solidFill>
              <a:schemeClr val="tx1"/>
            </a:solidFill>
            <a:miter lim="800000"/>
            <a:headEnd type="none" w="sm" len="sm"/>
            <a:tailEnd type="none" w="sm" len="sm"/>
          </a:ln>
        </p:spPr>
        <p:txBody>
          <a:bodyPr wrap="none"/>
          <a:lstStyle/>
          <a:p>
            <a:pPr>
              <a:tabLst>
                <a:tab pos="1595438" algn="l"/>
              </a:tabLst>
            </a:pPr>
            <a:r>
              <a:rPr lang="en-US" sz="1800" b="1">
                <a:solidFill>
                  <a:schemeClr val="tx1"/>
                </a:solidFill>
              </a:rPr>
              <a:t>Product</a:t>
            </a:r>
            <a:endParaRPr lang="en-US" sz="1800">
              <a:solidFill>
                <a:schemeClr val="tx1"/>
              </a:solidFill>
            </a:endParaRPr>
          </a:p>
          <a:p>
            <a:pPr>
              <a:tabLst>
                <a:tab pos="1595438" algn="l"/>
              </a:tabLst>
            </a:pPr>
            <a:r>
              <a:rPr lang="en-US" sz="1800" u="sng">
                <a:solidFill>
                  <a:schemeClr val="tx1"/>
                </a:solidFill>
              </a:rPr>
              <a:t>ItemID</a:t>
            </a:r>
            <a:r>
              <a:rPr lang="en-US" sz="1800">
                <a:solidFill>
                  <a:schemeClr val="tx1"/>
                </a:solidFill>
              </a:rPr>
              <a:t>	Integer, Unique</a:t>
            </a:r>
          </a:p>
          <a:p>
            <a:pPr>
              <a:tabLst>
                <a:tab pos="1595438" algn="l"/>
              </a:tabLst>
            </a:pPr>
            <a:r>
              <a:rPr lang="en-US" sz="1800">
                <a:solidFill>
                  <a:schemeClr val="tx1"/>
                </a:solidFill>
              </a:rPr>
              <a:t>Description	Text, 100 char</a:t>
            </a:r>
          </a:p>
        </p:txBody>
      </p:sp>
      <p:sp>
        <p:nvSpPr>
          <p:cNvPr id="17418" name="Rectangle 34"/>
          <p:cNvSpPr>
            <a:spLocks noChangeArrowheads="1"/>
          </p:cNvSpPr>
          <p:nvPr/>
        </p:nvSpPr>
        <p:spPr bwMode="auto">
          <a:xfrm>
            <a:off x="2078038" y="3333750"/>
            <a:ext cx="4397375" cy="996950"/>
          </a:xfrm>
          <a:prstGeom prst="rect">
            <a:avLst/>
          </a:prstGeom>
          <a:solidFill>
            <a:srgbClr val="FFFFE1"/>
          </a:solidFill>
          <a:ln w="12700">
            <a:solidFill>
              <a:schemeClr val="tx1"/>
            </a:solidFill>
            <a:miter lim="800000"/>
            <a:headEnd type="none" w="sm" len="sm"/>
            <a:tailEnd type="none" w="sm" len="sm"/>
          </a:ln>
        </p:spPr>
        <p:txBody>
          <a:bodyPr wrap="none"/>
          <a:lstStyle/>
          <a:p>
            <a:pPr>
              <a:tabLst>
                <a:tab pos="1595438" algn="l"/>
              </a:tabLst>
            </a:pPr>
            <a:r>
              <a:rPr lang="en-US" sz="1800" b="1">
                <a:solidFill>
                  <a:schemeClr val="tx1"/>
                </a:solidFill>
              </a:rPr>
              <a:t>Customer</a:t>
            </a:r>
            <a:endParaRPr lang="en-US" sz="1800">
              <a:solidFill>
                <a:schemeClr val="tx1"/>
              </a:solidFill>
            </a:endParaRPr>
          </a:p>
          <a:p>
            <a:pPr>
              <a:tabLst>
                <a:tab pos="1595438" algn="l"/>
              </a:tabLst>
            </a:pPr>
            <a:r>
              <a:rPr lang="en-US" sz="1800" u="sng">
                <a:solidFill>
                  <a:schemeClr val="tx1"/>
                </a:solidFill>
              </a:rPr>
              <a:t>CustomerID</a:t>
            </a:r>
            <a:r>
              <a:rPr lang="en-US" sz="1800">
                <a:solidFill>
                  <a:schemeClr val="tx1"/>
                </a:solidFill>
              </a:rPr>
              <a:t>	Integer, Unique</a:t>
            </a:r>
          </a:p>
          <a:p>
            <a:pPr>
              <a:tabLst>
                <a:tab pos="1595438" algn="l"/>
              </a:tabLst>
            </a:pPr>
            <a:r>
              <a:rPr lang="en-US" sz="1800">
                <a:solidFill>
                  <a:schemeClr val="tx1"/>
                </a:solidFill>
              </a:rPr>
              <a:t>Name	Text, 50 char</a:t>
            </a:r>
          </a:p>
        </p:txBody>
      </p:sp>
      <p:sp>
        <p:nvSpPr>
          <p:cNvPr id="17419" name="Line 35"/>
          <p:cNvSpPr>
            <a:spLocks noChangeShapeType="1"/>
          </p:cNvSpPr>
          <p:nvPr/>
        </p:nvSpPr>
        <p:spPr bwMode="auto">
          <a:xfrm flipH="1" flipV="1">
            <a:off x="5346700" y="3562350"/>
            <a:ext cx="1433513" cy="6858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7420" name="Line 36"/>
          <p:cNvSpPr>
            <a:spLocks noChangeShapeType="1"/>
          </p:cNvSpPr>
          <p:nvPr/>
        </p:nvSpPr>
        <p:spPr bwMode="auto">
          <a:xfrm flipH="1" flipV="1">
            <a:off x="5441950" y="3257550"/>
            <a:ext cx="1338263" cy="9906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7421" name="Rectangle 37"/>
          <p:cNvSpPr>
            <a:spLocks noChangeArrowheads="1"/>
          </p:cNvSpPr>
          <p:nvPr/>
        </p:nvSpPr>
        <p:spPr bwMode="auto">
          <a:xfrm>
            <a:off x="1403350" y="4552950"/>
            <a:ext cx="6977063" cy="762000"/>
          </a:xfrm>
          <a:prstGeom prst="rect">
            <a:avLst/>
          </a:prstGeom>
          <a:solidFill>
            <a:srgbClr val="EBFFEB"/>
          </a:solidFill>
          <a:ln w="12700">
            <a:solidFill>
              <a:schemeClr val="tx1"/>
            </a:solidFill>
            <a:miter lim="800000"/>
            <a:headEnd type="none" w="sm" len="sm"/>
            <a:tailEnd type="none" w="sm" len="sm"/>
          </a:ln>
        </p:spPr>
        <p:txBody>
          <a:bodyPr wrap="none" anchor="ctr"/>
          <a:lstStyle/>
          <a:p>
            <a:pPr algn="ctr"/>
            <a:r>
              <a:rPr lang="en-US" sz="2000" b="1">
                <a:solidFill>
                  <a:schemeClr val="tx1"/>
                </a:solidFill>
              </a:rPr>
              <a:t>Security</a:t>
            </a:r>
          </a:p>
        </p:txBody>
      </p:sp>
      <p:sp>
        <p:nvSpPr>
          <p:cNvPr id="17422" name="Text Box 38"/>
          <p:cNvSpPr txBox="1">
            <a:spLocks noChangeArrowheads="1"/>
          </p:cNvSpPr>
          <p:nvPr/>
        </p:nvSpPr>
        <p:spPr bwMode="auto">
          <a:xfrm>
            <a:off x="2381250" y="4629150"/>
            <a:ext cx="2012950" cy="641350"/>
          </a:xfrm>
          <a:prstGeom prst="rect">
            <a:avLst/>
          </a:prstGeom>
          <a:noFill/>
          <a:ln w="12700">
            <a:noFill/>
            <a:miter lim="800000"/>
            <a:headEnd type="none" w="sm" len="sm"/>
            <a:tailEnd type="none" w="sm" len="sm"/>
          </a:ln>
        </p:spPr>
        <p:txBody>
          <a:bodyPr wrap="none">
            <a:spAutoFit/>
          </a:bodyPr>
          <a:lstStyle/>
          <a:p>
            <a:r>
              <a:rPr lang="en-US" sz="1800" i="1">
                <a:solidFill>
                  <a:schemeClr val="tx1"/>
                </a:solidFill>
              </a:rPr>
              <a:t>User Identification</a:t>
            </a:r>
          </a:p>
          <a:p>
            <a:r>
              <a:rPr lang="en-US" sz="1800" i="1">
                <a:solidFill>
                  <a:schemeClr val="tx1"/>
                </a:solidFill>
              </a:rPr>
              <a:t>Access Rights</a:t>
            </a:r>
          </a:p>
        </p:txBody>
      </p:sp>
      <p:sp>
        <p:nvSpPr>
          <p:cNvPr id="17423" name="Rectangle 39"/>
          <p:cNvSpPr>
            <a:spLocks noChangeArrowheads="1"/>
          </p:cNvSpPr>
          <p:nvPr/>
        </p:nvSpPr>
        <p:spPr bwMode="auto">
          <a:xfrm>
            <a:off x="1403350" y="5314950"/>
            <a:ext cx="6977063" cy="762000"/>
          </a:xfrm>
          <a:prstGeom prst="rect">
            <a:avLst/>
          </a:prstGeom>
          <a:solidFill>
            <a:srgbClr val="EBFFEB"/>
          </a:solidFill>
          <a:ln w="12700">
            <a:solidFill>
              <a:schemeClr val="tx1"/>
            </a:solidFill>
            <a:miter lim="800000"/>
            <a:headEnd type="none" w="sm" len="sm"/>
            <a:tailEnd type="none" w="sm" len="sm"/>
          </a:ln>
        </p:spPr>
        <p:txBody>
          <a:bodyPr wrap="none" anchor="ctr"/>
          <a:lstStyle/>
          <a:p>
            <a:pPr algn="ctr"/>
            <a:r>
              <a:rPr lang="en-US" sz="2000" b="1">
                <a:solidFill>
                  <a:schemeClr val="tx1"/>
                </a:solidFill>
              </a:rPr>
              <a:t>Utilities</a:t>
            </a:r>
          </a:p>
        </p:txBody>
      </p:sp>
      <p:sp>
        <p:nvSpPr>
          <p:cNvPr id="17424" name="Text Box 40"/>
          <p:cNvSpPr txBox="1">
            <a:spLocks noChangeArrowheads="1"/>
          </p:cNvSpPr>
          <p:nvPr/>
        </p:nvSpPr>
        <p:spPr bwMode="auto">
          <a:xfrm>
            <a:off x="5910263" y="4629150"/>
            <a:ext cx="1924050" cy="641350"/>
          </a:xfrm>
          <a:prstGeom prst="rect">
            <a:avLst/>
          </a:prstGeom>
          <a:noFill/>
          <a:ln w="12700">
            <a:noFill/>
            <a:miter lim="800000"/>
            <a:headEnd type="none" w="sm" len="sm"/>
            <a:tailEnd type="none" w="sm" len="sm"/>
          </a:ln>
        </p:spPr>
        <p:txBody>
          <a:bodyPr wrap="none">
            <a:spAutoFit/>
          </a:bodyPr>
          <a:lstStyle/>
          <a:p>
            <a:r>
              <a:rPr lang="en-US" sz="1800" i="1">
                <a:solidFill>
                  <a:schemeClr val="tx1"/>
                </a:solidFill>
              </a:rPr>
              <a:t>Concurrency and</a:t>
            </a:r>
          </a:p>
          <a:p>
            <a:r>
              <a:rPr lang="en-US" sz="1800" i="1">
                <a:solidFill>
                  <a:schemeClr val="tx1"/>
                </a:solidFill>
              </a:rPr>
              <a:t>Lock Manager</a:t>
            </a:r>
          </a:p>
        </p:txBody>
      </p:sp>
      <p:sp>
        <p:nvSpPr>
          <p:cNvPr id="17425" name="Text Box 41"/>
          <p:cNvSpPr txBox="1">
            <a:spLocks noChangeArrowheads="1"/>
          </p:cNvSpPr>
          <p:nvPr/>
        </p:nvSpPr>
        <p:spPr bwMode="auto">
          <a:xfrm>
            <a:off x="2540000" y="5391150"/>
            <a:ext cx="1390650" cy="641350"/>
          </a:xfrm>
          <a:prstGeom prst="rect">
            <a:avLst/>
          </a:prstGeom>
          <a:noFill/>
          <a:ln w="12700">
            <a:noFill/>
            <a:miter lim="800000"/>
            <a:headEnd type="none" w="sm" len="sm"/>
            <a:tailEnd type="none" w="sm" len="sm"/>
          </a:ln>
        </p:spPr>
        <p:txBody>
          <a:bodyPr wrap="none">
            <a:spAutoFit/>
          </a:bodyPr>
          <a:lstStyle/>
          <a:p>
            <a:r>
              <a:rPr lang="en-US" sz="1800" i="1">
                <a:solidFill>
                  <a:schemeClr val="tx1"/>
                </a:solidFill>
              </a:rPr>
              <a:t>Backup and</a:t>
            </a:r>
          </a:p>
          <a:p>
            <a:r>
              <a:rPr lang="en-US" sz="1800" i="1">
                <a:solidFill>
                  <a:schemeClr val="tx1"/>
                </a:solidFill>
              </a:rPr>
              <a:t>Recovery</a:t>
            </a:r>
          </a:p>
        </p:txBody>
      </p:sp>
      <p:sp>
        <p:nvSpPr>
          <p:cNvPr id="17426" name="Text Box 42"/>
          <p:cNvSpPr txBox="1">
            <a:spLocks noChangeArrowheads="1"/>
          </p:cNvSpPr>
          <p:nvPr/>
        </p:nvSpPr>
        <p:spPr bwMode="auto">
          <a:xfrm>
            <a:off x="5983288" y="5391150"/>
            <a:ext cx="1631950" cy="366713"/>
          </a:xfrm>
          <a:prstGeom prst="rect">
            <a:avLst/>
          </a:prstGeom>
          <a:noFill/>
          <a:ln w="12700">
            <a:noFill/>
            <a:miter lim="800000"/>
            <a:headEnd type="none" w="sm" len="sm"/>
            <a:tailEnd type="none" w="sm" len="sm"/>
          </a:ln>
        </p:spPr>
        <p:txBody>
          <a:bodyPr wrap="none">
            <a:spAutoFit/>
          </a:bodyPr>
          <a:lstStyle/>
          <a:p>
            <a:r>
              <a:rPr lang="en-US" sz="1800" i="1">
                <a:solidFill>
                  <a:schemeClr val="tx1"/>
                </a:solidFill>
              </a:rPr>
              <a:t>Administration</a:t>
            </a:r>
          </a:p>
        </p:txBody>
      </p:sp>
      <p:sp>
        <p:nvSpPr>
          <p:cNvPr id="17427" name="Text Box 43"/>
          <p:cNvSpPr txBox="1">
            <a:spLocks noChangeArrowheads="1"/>
          </p:cNvSpPr>
          <p:nvPr/>
        </p:nvSpPr>
        <p:spPr bwMode="auto">
          <a:xfrm>
            <a:off x="6551613" y="3867150"/>
            <a:ext cx="1200150" cy="641350"/>
          </a:xfrm>
          <a:prstGeom prst="rect">
            <a:avLst/>
          </a:prstGeom>
          <a:noFill/>
          <a:ln w="12700">
            <a:noFill/>
            <a:miter lim="800000"/>
            <a:headEnd type="none" w="sm" len="sm"/>
            <a:tailEnd type="none" w="sm" len="sm"/>
          </a:ln>
        </p:spPr>
        <p:txBody>
          <a:bodyPr wrap="none">
            <a:spAutoFit/>
          </a:bodyPr>
          <a:lstStyle/>
          <a:p>
            <a:r>
              <a:rPr lang="en-US" sz="1800" i="1">
                <a:solidFill>
                  <a:schemeClr val="tx1"/>
                </a:solidFill>
              </a:rPr>
              <a:t>Data</a:t>
            </a:r>
          </a:p>
          <a:p>
            <a:r>
              <a:rPr lang="en-US" sz="1800" i="1">
                <a:solidFill>
                  <a:schemeClr val="tx1"/>
                </a:solidFill>
              </a:rPr>
              <a:t>Dictionary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2"/>
          </p:nvPr>
        </p:nvSpPr>
        <p:spPr>
          <a:noFill/>
        </p:spPr>
        <p:txBody>
          <a:bodyPr/>
          <a:lstStyle/>
          <a:p>
            <a:fld id="{E90623D1-1CFF-4E06-99F7-E7A45D4DB763}" type="slidenum">
              <a:rPr lang="en-US"/>
              <a:pPr/>
              <a:t>13</a:t>
            </a:fld>
            <a:endParaRPr lang="en-US"/>
          </a:p>
        </p:txBody>
      </p:sp>
      <p:sp>
        <p:nvSpPr>
          <p:cNvPr id="18435" name="Rectangle 2"/>
          <p:cNvSpPr>
            <a:spLocks noGrp="1" noChangeArrowheads="1"/>
          </p:cNvSpPr>
          <p:nvPr>
            <p:ph type="title"/>
          </p:nvPr>
        </p:nvSpPr>
        <p:spPr/>
        <p:txBody>
          <a:bodyPr/>
          <a:lstStyle/>
          <a:p>
            <a:r>
              <a:rPr lang="en-US" smtClean="0"/>
              <a:t>Database Tables (Access)</a:t>
            </a:r>
          </a:p>
        </p:txBody>
      </p:sp>
      <p:pic>
        <p:nvPicPr>
          <p:cNvPr id="2" name="Picture 1"/>
          <p:cNvPicPr>
            <a:picLocks noChangeAspect="1"/>
          </p:cNvPicPr>
          <p:nvPr/>
        </p:nvPicPr>
        <p:blipFill>
          <a:blip r:embed="rId3"/>
          <a:stretch>
            <a:fillRect/>
          </a:stretch>
        </p:blipFill>
        <p:spPr>
          <a:xfrm>
            <a:off x="998657" y="1307973"/>
            <a:ext cx="6867527" cy="470511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4"/>
          <p:cNvSpPr>
            <a:spLocks noGrp="1"/>
          </p:cNvSpPr>
          <p:nvPr>
            <p:ph type="sldNum" sz="quarter" idx="12"/>
          </p:nvPr>
        </p:nvSpPr>
        <p:spPr>
          <a:noFill/>
        </p:spPr>
        <p:txBody>
          <a:bodyPr/>
          <a:lstStyle/>
          <a:p>
            <a:fld id="{25B867AE-8A6F-4294-9971-D8D9A7E485DB}" type="slidenum">
              <a:rPr lang="en-US"/>
              <a:pPr/>
              <a:t>14</a:t>
            </a:fld>
            <a:endParaRPr lang="en-US"/>
          </a:p>
        </p:txBody>
      </p:sp>
      <p:sp>
        <p:nvSpPr>
          <p:cNvPr id="2052" name="Rectangle 2"/>
          <p:cNvSpPr>
            <a:spLocks noGrp="1" noChangeArrowheads="1"/>
          </p:cNvSpPr>
          <p:nvPr>
            <p:ph type="title"/>
          </p:nvPr>
        </p:nvSpPr>
        <p:spPr/>
        <p:txBody>
          <a:bodyPr/>
          <a:lstStyle/>
          <a:p>
            <a:r>
              <a:rPr lang="en-US" smtClean="0"/>
              <a:t>Database Tables (Oracle)</a:t>
            </a:r>
          </a:p>
        </p:txBody>
      </p:sp>
      <p:graphicFrame>
        <p:nvGraphicFramePr>
          <p:cNvPr id="2050" name="Object 5"/>
          <p:cNvGraphicFramePr>
            <a:graphicFrameLocks noChangeAspect="1"/>
          </p:cNvGraphicFramePr>
          <p:nvPr/>
        </p:nvGraphicFramePr>
        <p:xfrm>
          <a:off x="1973263" y="1074738"/>
          <a:ext cx="5983287" cy="4878387"/>
        </p:xfrm>
        <a:graphic>
          <a:graphicData uri="http://schemas.openxmlformats.org/presentationml/2006/ole">
            <mc:AlternateContent xmlns:mc="http://schemas.openxmlformats.org/markup-compatibility/2006">
              <mc:Choice xmlns:v="urn:schemas-microsoft-com:vml" Requires="v">
                <p:oleObj spid="_x0000_s2068" name="HiJaak" r:id="rId4" imgW="5982048" imgH="4877419" progId="">
                  <p:embed/>
                </p:oleObj>
              </mc:Choice>
              <mc:Fallback>
                <p:oleObj name="HiJaak" r:id="rId4" imgW="5982048" imgH="4877419"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3263" y="1074738"/>
                        <a:ext cx="5983287" cy="487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B17F233A-71D3-451C-925D-2ECCB3E07D0B}" type="slidenum">
              <a:rPr lang="en-US"/>
              <a:pPr/>
              <a:t>15</a:t>
            </a:fld>
            <a:endParaRPr lang="en-US"/>
          </a:p>
        </p:txBody>
      </p:sp>
      <p:sp>
        <p:nvSpPr>
          <p:cNvPr id="19459" name="Rectangle 2"/>
          <p:cNvSpPr>
            <a:spLocks noGrp="1" noChangeArrowheads="1"/>
          </p:cNvSpPr>
          <p:nvPr>
            <p:ph type="title"/>
          </p:nvPr>
        </p:nvSpPr>
        <p:spPr/>
        <p:txBody>
          <a:bodyPr/>
          <a:lstStyle/>
          <a:p>
            <a:r>
              <a:rPr lang="en-US" smtClean="0"/>
              <a:t>DBMS Query Processor</a:t>
            </a:r>
          </a:p>
        </p:txBody>
      </p:sp>
      <p:graphicFrame>
        <p:nvGraphicFramePr>
          <p:cNvPr id="23664" name="Group 112"/>
          <p:cNvGraphicFramePr>
            <a:graphicFrameLocks noGrp="1"/>
          </p:cNvGraphicFramePr>
          <p:nvPr/>
        </p:nvGraphicFramePr>
        <p:xfrm>
          <a:off x="1514475" y="4176713"/>
          <a:ext cx="3460750" cy="2194560"/>
        </p:xfrm>
        <a:graphic>
          <a:graphicData uri="http://schemas.openxmlformats.org/drawingml/2006/table">
            <a:tbl>
              <a:tblPr/>
              <a:tblGrid>
                <a:gridCol w="920750"/>
                <a:gridCol w="1149350"/>
                <a:gridCol w="1390650"/>
              </a:tblGrid>
              <a:tr h="19367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Field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Category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AnimalID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301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Table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Animal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Animal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906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Totals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Group By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Count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906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Sort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Descending</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906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Criteria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Or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9490" name="Rectangle 148"/>
          <p:cNvSpPr>
            <a:spLocks noChangeArrowheads="1"/>
          </p:cNvSpPr>
          <p:nvPr/>
        </p:nvSpPr>
        <p:spPr bwMode="auto">
          <a:xfrm>
            <a:off x="1401763" y="2754313"/>
            <a:ext cx="1222375" cy="1122362"/>
          </a:xfrm>
          <a:prstGeom prst="rect">
            <a:avLst/>
          </a:prstGeom>
          <a:solidFill>
            <a:srgbClr val="FFFFFF"/>
          </a:solidFill>
          <a:ln w="12700">
            <a:solidFill>
              <a:schemeClr val="tx1"/>
            </a:solidFill>
            <a:miter lim="800000"/>
            <a:headEnd type="none" w="sm" len="sm"/>
            <a:tailEnd type="none" w="sm" len="sm"/>
          </a:ln>
        </p:spPr>
        <p:txBody>
          <a:bodyPr wrap="none"/>
          <a:lstStyle/>
          <a:p>
            <a:r>
              <a:rPr lang="en-US" sz="1800">
                <a:solidFill>
                  <a:schemeClr val="tx1"/>
                </a:solidFill>
              </a:rPr>
              <a:t>AnimalID</a:t>
            </a:r>
          </a:p>
          <a:p>
            <a:r>
              <a:rPr lang="en-US" sz="1800">
                <a:solidFill>
                  <a:schemeClr val="tx1"/>
                </a:solidFill>
              </a:rPr>
              <a:t>Name</a:t>
            </a:r>
          </a:p>
          <a:p>
            <a:r>
              <a:rPr lang="en-US" sz="1800">
                <a:solidFill>
                  <a:schemeClr val="tx1"/>
                </a:solidFill>
              </a:rPr>
              <a:t>Category</a:t>
            </a:r>
          </a:p>
          <a:p>
            <a:r>
              <a:rPr lang="en-US" sz="1800">
                <a:solidFill>
                  <a:schemeClr val="tx1"/>
                </a:solidFill>
              </a:rPr>
              <a:t>Breed</a:t>
            </a:r>
          </a:p>
        </p:txBody>
      </p:sp>
      <p:sp>
        <p:nvSpPr>
          <p:cNvPr id="19491" name="Rectangle 149"/>
          <p:cNvSpPr>
            <a:spLocks noChangeArrowheads="1"/>
          </p:cNvSpPr>
          <p:nvPr/>
        </p:nvSpPr>
        <p:spPr bwMode="auto">
          <a:xfrm>
            <a:off x="1404938" y="2409825"/>
            <a:ext cx="1219200" cy="344488"/>
          </a:xfrm>
          <a:prstGeom prst="rect">
            <a:avLst/>
          </a:prstGeom>
          <a:solidFill>
            <a:srgbClr val="E1FFFF"/>
          </a:solidFill>
          <a:ln w="12700">
            <a:solidFill>
              <a:schemeClr val="tx1"/>
            </a:solidFill>
            <a:miter lim="800000"/>
            <a:headEnd type="none" w="sm" len="sm"/>
            <a:tailEnd type="none" w="sm" len="sm"/>
          </a:ln>
        </p:spPr>
        <p:txBody>
          <a:bodyPr wrap="none" anchor="ctr"/>
          <a:lstStyle/>
          <a:p>
            <a:pPr algn="ctr"/>
            <a:r>
              <a:rPr lang="en-US" sz="1800" b="1">
                <a:solidFill>
                  <a:schemeClr val="tx1"/>
                </a:solidFill>
              </a:rPr>
              <a:t>Animal</a:t>
            </a:r>
          </a:p>
        </p:txBody>
      </p:sp>
      <p:sp>
        <p:nvSpPr>
          <p:cNvPr id="19492" name="Oval 150"/>
          <p:cNvSpPr>
            <a:spLocks noChangeArrowheads="1"/>
          </p:cNvSpPr>
          <p:nvPr/>
        </p:nvSpPr>
        <p:spPr bwMode="auto">
          <a:xfrm>
            <a:off x="3695700" y="914400"/>
            <a:ext cx="2362200" cy="596900"/>
          </a:xfrm>
          <a:prstGeom prst="ellipse">
            <a:avLst/>
          </a:prstGeom>
          <a:solidFill>
            <a:srgbClr val="E1FFFF"/>
          </a:solidFill>
          <a:ln w="12700">
            <a:solidFill>
              <a:schemeClr val="tx1"/>
            </a:solidFill>
            <a:round/>
            <a:headEnd/>
            <a:tailEnd/>
          </a:ln>
        </p:spPr>
        <p:txBody>
          <a:bodyPr wrap="none" lIns="92075" tIns="46038" rIns="92075" bIns="46038" anchor="ctr"/>
          <a:lstStyle/>
          <a:p>
            <a:pPr algn="ctr"/>
            <a:r>
              <a:rPr lang="en-US" sz="1800" b="1">
                <a:solidFill>
                  <a:schemeClr val="tx1"/>
                </a:solidFill>
              </a:rPr>
              <a:t>All Data</a:t>
            </a:r>
          </a:p>
        </p:txBody>
      </p:sp>
      <p:sp>
        <p:nvSpPr>
          <p:cNvPr id="19493" name="Rectangle 151"/>
          <p:cNvSpPr>
            <a:spLocks noChangeArrowheads="1"/>
          </p:cNvSpPr>
          <p:nvPr/>
        </p:nvSpPr>
        <p:spPr bwMode="auto">
          <a:xfrm>
            <a:off x="3321050" y="1524000"/>
            <a:ext cx="3052763" cy="762000"/>
          </a:xfrm>
          <a:prstGeom prst="rect">
            <a:avLst/>
          </a:prstGeom>
          <a:solidFill>
            <a:srgbClr val="E1FFFF"/>
          </a:solidFill>
          <a:ln w="12700">
            <a:solidFill>
              <a:schemeClr val="tx1"/>
            </a:solidFill>
            <a:miter lim="800000"/>
            <a:headEnd/>
            <a:tailEnd/>
          </a:ln>
        </p:spPr>
        <p:txBody>
          <a:bodyPr wrap="none" lIns="92075" tIns="46038" rIns="92075" bIns="46038" anchor="ctr"/>
          <a:lstStyle/>
          <a:p>
            <a:pPr algn="ctr"/>
            <a:r>
              <a:rPr lang="en-US" sz="1800" b="1">
                <a:solidFill>
                  <a:schemeClr val="tx1"/>
                </a:solidFill>
              </a:rPr>
              <a:t>Database Engine</a:t>
            </a:r>
          </a:p>
          <a:p>
            <a:pPr algn="ctr"/>
            <a:r>
              <a:rPr lang="en-US" sz="1800" b="1">
                <a:solidFill>
                  <a:schemeClr val="tx1"/>
                </a:solidFill>
              </a:rPr>
              <a:t>Data Dictionary</a:t>
            </a:r>
          </a:p>
        </p:txBody>
      </p:sp>
      <p:sp>
        <p:nvSpPr>
          <p:cNvPr id="19494" name="Rectangle 152"/>
          <p:cNvSpPr>
            <a:spLocks noChangeArrowheads="1"/>
          </p:cNvSpPr>
          <p:nvPr/>
        </p:nvSpPr>
        <p:spPr bwMode="auto">
          <a:xfrm>
            <a:off x="3321050" y="2286000"/>
            <a:ext cx="3052763" cy="533400"/>
          </a:xfrm>
          <a:prstGeom prst="rect">
            <a:avLst/>
          </a:prstGeom>
          <a:solidFill>
            <a:srgbClr val="CCFFCC"/>
          </a:solidFill>
          <a:ln w="12700">
            <a:solidFill>
              <a:schemeClr val="tx1"/>
            </a:solidFill>
            <a:miter lim="800000"/>
            <a:headEnd type="none" w="sm" len="sm"/>
            <a:tailEnd type="none" w="sm" len="sm"/>
          </a:ln>
        </p:spPr>
        <p:txBody>
          <a:bodyPr wrap="none" anchor="ctr"/>
          <a:lstStyle/>
          <a:p>
            <a:pPr algn="ctr"/>
            <a:r>
              <a:rPr lang="en-US" sz="1800" b="1">
                <a:solidFill>
                  <a:schemeClr val="tx1"/>
                </a:solidFill>
              </a:rPr>
              <a:t>Query Processor</a:t>
            </a:r>
          </a:p>
        </p:txBody>
      </p:sp>
      <p:sp>
        <p:nvSpPr>
          <p:cNvPr id="19495" name="Freeform 153"/>
          <p:cNvSpPr>
            <a:spLocks/>
          </p:cNvSpPr>
          <p:nvPr/>
        </p:nvSpPr>
        <p:spPr bwMode="auto">
          <a:xfrm>
            <a:off x="3302000" y="2667000"/>
            <a:ext cx="1879600" cy="1481138"/>
          </a:xfrm>
          <a:custGeom>
            <a:avLst/>
            <a:gdLst>
              <a:gd name="T0" fmla="*/ 8 w 440"/>
              <a:gd name="T1" fmla="*/ 672 h 672"/>
              <a:gd name="T2" fmla="*/ 56 w 440"/>
              <a:gd name="T3" fmla="*/ 624 h 672"/>
              <a:gd name="T4" fmla="*/ 344 w 440"/>
              <a:gd name="T5" fmla="*/ 432 h 672"/>
              <a:gd name="T6" fmla="*/ 440 w 440"/>
              <a:gd name="T7" fmla="*/ 0 h 672"/>
              <a:gd name="T8" fmla="*/ 0 60000 65536"/>
              <a:gd name="T9" fmla="*/ 0 60000 65536"/>
              <a:gd name="T10" fmla="*/ 0 60000 65536"/>
              <a:gd name="T11" fmla="*/ 0 60000 65536"/>
              <a:gd name="T12" fmla="*/ 0 w 440"/>
              <a:gd name="T13" fmla="*/ 0 h 672"/>
              <a:gd name="T14" fmla="*/ 440 w 440"/>
              <a:gd name="T15" fmla="*/ 672 h 672"/>
            </a:gdLst>
            <a:ahLst/>
            <a:cxnLst>
              <a:cxn ang="T8">
                <a:pos x="T0" y="T1"/>
              </a:cxn>
              <a:cxn ang="T9">
                <a:pos x="T2" y="T3"/>
              </a:cxn>
              <a:cxn ang="T10">
                <a:pos x="T4" y="T5"/>
              </a:cxn>
              <a:cxn ang="T11">
                <a:pos x="T6" y="T7"/>
              </a:cxn>
            </a:cxnLst>
            <a:rect l="T12" t="T13" r="T14" b="T15"/>
            <a:pathLst>
              <a:path w="440" h="672">
                <a:moveTo>
                  <a:pt x="8" y="672"/>
                </a:moveTo>
                <a:cubicBezTo>
                  <a:pt x="4" y="668"/>
                  <a:pt x="0" y="664"/>
                  <a:pt x="56" y="624"/>
                </a:cubicBezTo>
                <a:cubicBezTo>
                  <a:pt x="112" y="584"/>
                  <a:pt x="280" y="536"/>
                  <a:pt x="344" y="432"/>
                </a:cubicBezTo>
                <a:cubicBezTo>
                  <a:pt x="408" y="328"/>
                  <a:pt x="424" y="164"/>
                  <a:pt x="440" y="0"/>
                </a:cubicBezTo>
              </a:path>
            </a:pathLst>
          </a:custGeom>
          <a:noFill/>
          <a:ln w="19050" cap="flat" cmpd="sng">
            <a:solidFill>
              <a:schemeClr val="tx2"/>
            </a:solidFill>
            <a:prstDash val="solid"/>
            <a:round/>
            <a:headEnd type="none" w="sm" len="sm"/>
            <a:tailEnd type="triangle" w="med" len="med"/>
          </a:ln>
        </p:spPr>
        <p:txBody>
          <a:bodyPr wrap="none" anchor="ctr"/>
          <a:lstStyle/>
          <a:p>
            <a:endParaRPr lang="en-US"/>
          </a:p>
        </p:txBody>
      </p:sp>
      <p:sp>
        <p:nvSpPr>
          <p:cNvPr id="19496" name="Freeform 154"/>
          <p:cNvSpPr>
            <a:spLocks/>
          </p:cNvSpPr>
          <p:nvPr/>
        </p:nvSpPr>
        <p:spPr bwMode="auto">
          <a:xfrm>
            <a:off x="5791200" y="1828800"/>
            <a:ext cx="260350" cy="762000"/>
          </a:xfrm>
          <a:custGeom>
            <a:avLst/>
            <a:gdLst>
              <a:gd name="T0" fmla="*/ 0 w 164"/>
              <a:gd name="T1" fmla="*/ 480 h 480"/>
              <a:gd name="T2" fmla="*/ 156 w 164"/>
              <a:gd name="T3" fmla="*/ 293 h 480"/>
              <a:gd name="T4" fmla="*/ 48 w 164"/>
              <a:gd name="T5" fmla="*/ 0 h 480"/>
              <a:gd name="T6" fmla="*/ 0 60000 65536"/>
              <a:gd name="T7" fmla="*/ 0 60000 65536"/>
              <a:gd name="T8" fmla="*/ 0 60000 65536"/>
              <a:gd name="T9" fmla="*/ 0 w 164"/>
              <a:gd name="T10" fmla="*/ 0 h 480"/>
              <a:gd name="T11" fmla="*/ 164 w 164"/>
              <a:gd name="T12" fmla="*/ 480 h 480"/>
            </a:gdLst>
            <a:ahLst/>
            <a:cxnLst>
              <a:cxn ang="T6">
                <a:pos x="T0" y="T1"/>
              </a:cxn>
              <a:cxn ang="T7">
                <a:pos x="T2" y="T3"/>
              </a:cxn>
              <a:cxn ang="T8">
                <a:pos x="T4" y="T5"/>
              </a:cxn>
            </a:cxnLst>
            <a:rect l="T9" t="T10" r="T11" b="T12"/>
            <a:pathLst>
              <a:path w="164" h="480">
                <a:moveTo>
                  <a:pt x="0" y="480"/>
                </a:moveTo>
                <a:cubicBezTo>
                  <a:pt x="26" y="449"/>
                  <a:pt x="148" y="373"/>
                  <a:pt x="156" y="293"/>
                </a:cubicBezTo>
                <a:cubicBezTo>
                  <a:pt x="164" y="213"/>
                  <a:pt x="70" y="61"/>
                  <a:pt x="48" y="0"/>
                </a:cubicBezTo>
              </a:path>
            </a:pathLst>
          </a:custGeom>
          <a:noFill/>
          <a:ln w="19050" cap="flat" cmpd="sng">
            <a:solidFill>
              <a:schemeClr val="tx2"/>
            </a:solidFill>
            <a:prstDash val="solid"/>
            <a:round/>
            <a:headEnd type="none" w="sm" len="sm"/>
            <a:tailEnd type="triangle" w="med" len="med"/>
          </a:ln>
        </p:spPr>
        <p:txBody>
          <a:bodyPr wrap="none" anchor="ctr"/>
          <a:lstStyle/>
          <a:p>
            <a:endParaRPr lang="en-US"/>
          </a:p>
        </p:txBody>
      </p:sp>
      <p:sp>
        <p:nvSpPr>
          <p:cNvPr id="19497" name="Freeform 155"/>
          <p:cNvSpPr>
            <a:spLocks/>
          </p:cNvSpPr>
          <p:nvPr/>
        </p:nvSpPr>
        <p:spPr bwMode="auto">
          <a:xfrm>
            <a:off x="5715000" y="1219200"/>
            <a:ext cx="228600" cy="457200"/>
          </a:xfrm>
          <a:custGeom>
            <a:avLst/>
            <a:gdLst>
              <a:gd name="T0" fmla="*/ 0 w 48"/>
              <a:gd name="T1" fmla="*/ 0 h 192"/>
              <a:gd name="T2" fmla="*/ 48 w 48"/>
              <a:gd name="T3" fmla="*/ 192 h 192"/>
              <a:gd name="T4" fmla="*/ 0 60000 65536"/>
              <a:gd name="T5" fmla="*/ 0 60000 65536"/>
              <a:gd name="T6" fmla="*/ 0 w 48"/>
              <a:gd name="T7" fmla="*/ 0 h 192"/>
              <a:gd name="T8" fmla="*/ 48 w 48"/>
              <a:gd name="T9" fmla="*/ 192 h 192"/>
            </a:gdLst>
            <a:ahLst/>
            <a:cxnLst>
              <a:cxn ang="T4">
                <a:pos x="T0" y="T1"/>
              </a:cxn>
              <a:cxn ang="T5">
                <a:pos x="T2" y="T3"/>
              </a:cxn>
            </a:cxnLst>
            <a:rect l="T6" t="T7" r="T8" b="T9"/>
            <a:pathLst>
              <a:path w="48" h="192">
                <a:moveTo>
                  <a:pt x="0" y="0"/>
                </a:moveTo>
                <a:cubicBezTo>
                  <a:pt x="16" y="72"/>
                  <a:pt x="32" y="144"/>
                  <a:pt x="48" y="192"/>
                </a:cubicBezTo>
              </a:path>
            </a:pathLst>
          </a:custGeom>
          <a:noFill/>
          <a:ln w="19050" cap="flat" cmpd="sng">
            <a:solidFill>
              <a:schemeClr val="tx2"/>
            </a:solidFill>
            <a:prstDash val="solid"/>
            <a:round/>
            <a:headEnd type="triangle" w="med" len="med"/>
            <a:tailEnd type="triangle" w="med" len="med"/>
          </a:ln>
        </p:spPr>
        <p:txBody>
          <a:bodyPr wrap="none" anchor="ctr"/>
          <a:lstStyle/>
          <a:p>
            <a:endParaRPr lang="en-US"/>
          </a:p>
        </p:txBody>
      </p:sp>
      <p:sp>
        <p:nvSpPr>
          <p:cNvPr id="19498" name="Freeform 156"/>
          <p:cNvSpPr>
            <a:spLocks/>
          </p:cNvSpPr>
          <p:nvPr/>
        </p:nvSpPr>
        <p:spPr bwMode="auto">
          <a:xfrm>
            <a:off x="6091238" y="1752600"/>
            <a:ext cx="841375" cy="1477963"/>
          </a:xfrm>
          <a:custGeom>
            <a:avLst/>
            <a:gdLst>
              <a:gd name="T0" fmla="*/ 0 w 530"/>
              <a:gd name="T1" fmla="*/ 0 h 931"/>
              <a:gd name="T2" fmla="*/ 118 w 530"/>
              <a:gd name="T3" fmla="*/ 166 h 931"/>
              <a:gd name="T4" fmla="*/ 75 w 530"/>
              <a:gd name="T5" fmla="*/ 352 h 931"/>
              <a:gd name="T6" fmla="*/ 88 w 530"/>
              <a:gd name="T7" fmla="*/ 565 h 931"/>
              <a:gd name="T8" fmla="*/ 530 w 530"/>
              <a:gd name="T9" fmla="*/ 931 h 931"/>
              <a:gd name="T10" fmla="*/ 0 60000 65536"/>
              <a:gd name="T11" fmla="*/ 0 60000 65536"/>
              <a:gd name="T12" fmla="*/ 0 60000 65536"/>
              <a:gd name="T13" fmla="*/ 0 60000 65536"/>
              <a:gd name="T14" fmla="*/ 0 60000 65536"/>
              <a:gd name="T15" fmla="*/ 0 w 530"/>
              <a:gd name="T16" fmla="*/ 0 h 931"/>
              <a:gd name="T17" fmla="*/ 530 w 530"/>
              <a:gd name="T18" fmla="*/ 931 h 931"/>
            </a:gdLst>
            <a:ahLst/>
            <a:cxnLst>
              <a:cxn ang="T10">
                <a:pos x="T0" y="T1"/>
              </a:cxn>
              <a:cxn ang="T11">
                <a:pos x="T2" y="T3"/>
              </a:cxn>
              <a:cxn ang="T12">
                <a:pos x="T4" y="T5"/>
              </a:cxn>
              <a:cxn ang="T13">
                <a:pos x="T6" y="T7"/>
              </a:cxn>
              <a:cxn ang="T14">
                <a:pos x="T8" y="T9"/>
              </a:cxn>
            </a:cxnLst>
            <a:rect l="T15" t="T16" r="T17" b="T18"/>
            <a:pathLst>
              <a:path w="530" h="931">
                <a:moveTo>
                  <a:pt x="0" y="0"/>
                </a:moveTo>
                <a:cubicBezTo>
                  <a:pt x="59" y="53"/>
                  <a:pt x="105" y="107"/>
                  <a:pt x="118" y="166"/>
                </a:cubicBezTo>
                <a:cubicBezTo>
                  <a:pt x="131" y="225"/>
                  <a:pt x="80" y="286"/>
                  <a:pt x="75" y="352"/>
                </a:cubicBezTo>
                <a:cubicBezTo>
                  <a:pt x="70" y="418"/>
                  <a:pt x="12" y="469"/>
                  <a:pt x="88" y="565"/>
                </a:cubicBezTo>
                <a:cubicBezTo>
                  <a:pt x="164" y="661"/>
                  <a:pt x="353" y="795"/>
                  <a:pt x="530" y="931"/>
                </a:cubicBezTo>
              </a:path>
            </a:pathLst>
          </a:custGeom>
          <a:noFill/>
          <a:ln w="19050" cap="flat" cmpd="sng">
            <a:solidFill>
              <a:schemeClr val="tx2"/>
            </a:solidFill>
            <a:prstDash val="solid"/>
            <a:round/>
            <a:headEnd type="none" w="sm" len="sm"/>
            <a:tailEnd type="triangle" w="med" len="med"/>
          </a:ln>
        </p:spPr>
        <p:txBody>
          <a:bodyPr wrap="none" anchor="ctr"/>
          <a:lstStyle/>
          <a:p>
            <a:endParaRPr lang="en-US"/>
          </a:p>
        </p:txBody>
      </p:sp>
      <p:graphicFrame>
        <p:nvGraphicFramePr>
          <p:cNvPr id="23709" name="Group 157"/>
          <p:cNvGraphicFramePr>
            <a:graphicFrameLocks noGrp="1"/>
          </p:cNvGraphicFramePr>
          <p:nvPr/>
        </p:nvGraphicFramePr>
        <p:xfrm>
          <a:off x="5461000" y="3378200"/>
          <a:ext cx="3073400" cy="2926080"/>
        </p:xfrm>
        <a:graphic>
          <a:graphicData uri="http://schemas.openxmlformats.org/drawingml/2006/table">
            <a:tbl>
              <a:tblPr/>
              <a:tblGrid>
                <a:gridCol w="1111250"/>
                <a:gridCol w="1962150"/>
              </a:tblGrid>
              <a:tr h="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Category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CountOfAnimalID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Dog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Cat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Bird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Fish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Reptile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Mammal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Spider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en-US" smtClean="0"/>
              <a:t>DBMS Report Writer</a:t>
            </a:r>
          </a:p>
        </p:txBody>
      </p:sp>
      <p:sp>
        <p:nvSpPr>
          <p:cNvPr id="20482" name="Slide Number Placeholder 4"/>
          <p:cNvSpPr>
            <a:spLocks noGrp="1"/>
          </p:cNvSpPr>
          <p:nvPr>
            <p:ph type="sldNum" sz="quarter" idx="12"/>
          </p:nvPr>
        </p:nvSpPr>
        <p:spPr/>
        <p:txBody>
          <a:bodyPr/>
          <a:lstStyle/>
          <a:p>
            <a:fld id="{B84ECFEF-6FB1-4F2E-9F76-AFBF0581DE46}" type="slidenum">
              <a:rPr lang="en-US" smtClean="0"/>
              <a:pPr/>
              <a:t>16</a:t>
            </a:fld>
            <a:endParaRPr lang="en-US"/>
          </a:p>
        </p:txBody>
      </p:sp>
      <p:pic>
        <p:nvPicPr>
          <p:cNvPr id="20483" name="Picture 20"/>
          <p:cNvPicPr>
            <a:picLocks noChangeAspect="1" noChangeArrowheads="1"/>
          </p:cNvPicPr>
          <p:nvPr/>
        </p:nvPicPr>
        <p:blipFill>
          <a:blip r:embed="rId3" cstate="print"/>
          <a:srcRect/>
          <a:stretch>
            <a:fillRect/>
          </a:stretch>
        </p:blipFill>
        <p:spPr bwMode="auto">
          <a:xfrm>
            <a:off x="5208588" y="3251200"/>
            <a:ext cx="3735387" cy="2781300"/>
          </a:xfrm>
          <a:prstGeom prst="rect">
            <a:avLst/>
          </a:prstGeom>
          <a:noFill/>
          <a:ln w="12700">
            <a:noFill/>
            <a:miter lim="800000"/>
            <a:headEnd type="none" w="sm" len="sm"/>
            <a:tailEnd type="none" w="sm" len="sm"/>
          </a:ln>
        </p:spPr>
      </p:pic>
      <p:sp>
        <p:nvSpPr>
          <p:cNvPr id="20485" name="Oval 4"/>
          <p:cNvSpPr>
            <a:spLocks noChangeArrowheads="1"/>
          </p:cNvSpPr>
          <p:nvPr/>
        </p:nvSpPr>
        <p:spPr bwMode="auto">
          <a:xfrm>
            <a:off x="1800600" y="1340971"/>
            <a:ext cx="2362200" cy="596900"/>
          </a:xfrm>
          <a:prstGeom prst="ellipse">
            <a:avLst/>
          </a:prstGeom>
          <a:solidFill>
            <a:schemeClr val="accent5"/>
          </a:solidFill>
          <a:ln w="12700">
            <a:solidFill>
              <a:schemeClr val="tx1"/>
            </a:solidFill>
            <a:round/>
            <a:headEnd/>
            <a:tailEnd/>
          </a:ln>
        </p:spPr>
        <p:txBody>
          <a:bodyPr wrap="none" lIns="92075" tIns="46038" rIns="92075" bIns="46038" anchor="ctr"/>
          <a:lstStyle/>
          <a:p>
            <a:pPr algn="ctr"/>
            <a:r>
              <a:rPr lang="en-US">
                <a:solidFill>
                  <a:schemeClr val="tx1"/>
                </a:solidFill>
              </a:rPr>
              <a:t>All Data</a:t>
            </a:r>
          </a:p>
        </p:txBody>
      </p:sp>
      <p:sp>
        <p:nvSpPr>
          <p:cNvPr id="20486" name="Rectangle 5"/>
          <p:cNvSpPr>
            <a:spLocks noChangeArrowheads="1"/>
          </p:cNvSpPr>
          <p:nvPr/>
        </p:nvSpPr>
        <p:spPr bwMode="auto">
          <a:xfrm>
            <a:off x="1076700" y="1950571"/>
            <a:ext cx="3581400" cy="762000"/>
          </a:xfrm>
          <a:prstGeom prst="rect">
            <a:avLst/>
          </a:prstGeom>
          <a:solidFill>
            <a:schemeClr val="accent5"/>
          </a:solidFill>
          <a:ln w="12700">
            <a:solidFill>
              <a:schemeClr val="tx1"/>
            </a:solidFill>
            <a:miter lim="800000"/>
            <a:headEnd/>
            <a:tailEnd/>
          </a:ln>
        </p:spPr>
        <p:txBody>
          <a:bodyPr wrap="none" lIns="92075" tIns="46038" rIns="92075" bIns="46038" anchor="ctr"/>
          <a:lstStyle/>
          <a:p>
            <a:pPr algn="ctr"/>
            <a:r>
              <a:rPr lang="en-US">
                <a:solidFill>
                  <a:schemeClr val="tx1"/>
                </a:solidFill>
              </a:rPr>
              <a:t>Database Engine</a:t>
            </a:r>
          </a:p>
          <a:p>
            <a:pPr algn="ctr"/>
            <a:r>
              <a:rPr lang="en-US">
                <a:solidFill>
                  <a:schemeClr val="tx1"/>
                </a:solidFill>
              </a:rPr>
              <a:t>Data Dictionary</a:t>
            </a:r>
          </a:p>
        </p:txBody>
      </p:sp>
      <p:sp>
        <p:nvSpPr>
          <p:cNvPr id="20487" name="Rectangle 6"/>
          <p:cNvSpPr>
            <a:spLocks noChangeArrowheads="1"/>
          </p:cNvSpPr>
          <p:nvPr/>
        </p:nvSpPr>
        <p:spPr bwMode="auto">
          <a:xfrm>
            <a:off x="1076700" y="2712571"/>
            <a:ext cx="3581400" cy="533400"/>
          </a:xfrm>
          <a:prstGeom prst="rect">
            <a:avLst/>
          </a:prstGeom>
          <a:solidFill>
            <a:srgbClr val="FFEFFF"/>
          </a:solidFill>
          <a:ln w="12700">
            <a:solidFill>
              <a:schemeClr val="tx1"/>
            </a:solidFill>
            <a:miter lim="800000"/>
            <a:headEnd type="none" w="sm" len="sm"/>
            <a:tailEnd type="none" w="sm" len="sm"/>
          </a:ln>
        </p:spPr>
        <p:txBody>
          <a:bodyPr wrap="none" anchor="ctr"/>
          <a:lstStyle/>
          <a:p>
            <a:pPr algn="ctr"/>
            <a:r>
              <a:rPr lang="en-US" sz="2000">
                <a:solidFill>
                  <a:schemeClr val="tx1"/>
                </a:solidFill>
              </a:rPr>
              <a:t>Query Processor</a:t>
            </a:r>
          </a:p>
        </p:txBody>
      </p:sp>
      <p:sp>
        <p:nvSpPr>
          <p:cNvPr id="20488" name="Rectangle 7"/>
          <p:cNvSpPr>
            <a:spLocks noChangeArrowheads="1"/>
          </p:cNvSpPr>
          <p:nvPr/>
        </p:nvSpPr>
        <p:spPr bwMode="auto">
          <a:xfrm>
            <a:off x="2219700" y="3245971"/>
            <a:ext cx="2438400" cy="457200"/>
          </a:xfrm>
          <a:prstGeom prst="rect">
            <a:avLst/>
          </a:prstGeom>
          <a:solidFill>
            <a:schemeClr val="accent2">
              <a:lumMod val="40000"/>
              <a:lumOff val="60000"/>
            </a:schemeClr>
          </a:solidFill>
          <a:ln w="12700">
            <a:solidFill>
              <a:schemeClr val="tx1"/>
            </a:solidFill>
            <a:miter lim="800000"/>
            <a:headEnd type="none" w="sm" len="sm"/>
            <a:tailEnd type="none" w="sm" len="sm"/>
          </a:ln>
        </p:spPr>
        <p:txBody>
          <a:bodyPr wrap="none" anchor="ctr"/>
          <a:lstStyle/>
          <a:p>
            <a:pPr algn="ctr"/>
            <a:r>
              <a:rPr lang="en-US" sz="2000">
                <a:solidFill>
                  <a:schemeClr val="tx1"/>
                </a:solidFill>
              </a:rPr>
              <a:t>Report Writer</a:t>
            </a:r>
          </a:p>
        </p:txBody>
      </p:sp>
      <p:sp>
        <p:nvSpPr>
          <p:cNvPr id="20489" name="Rectangle 8"/>
          <p:cNvSpPr>
            <a:spLocks noChangeArrowheads="1"/>
          </p:cNvSpPr>
          <p:nvPr/>
        </p:nvSpPr>
        <p:spPr bwMode="auto">
          <a:xfrm>
            <a:off x="1381500" y="4541371"/>
            <a:ext cx="1752600" cy="1371600"/>
          </a:xfrm>
          <a:prstGeom prst="rect">
            <a:avLst/>
          </a:prstGeom>
          <a:solidFill>
            <a:srgbClr val="FFFFFF"/>
          </a:solidFill>
          <a:ln w="12700">
            <a:solidFill>
              <a:schemeClr val="tx1"/>
            </a:solidFill>
            <a:miter lim="800000"/>
            <a:headEnd type="none" w="sm" len="sm"/>
            <a:tailEnd type="none" w="sm" len="sm"/>
          </a:ln>
        </p:spPr>
        <p:txBody>
          <a:bodyPr wrap="none" anchor="ctr"/>
          <a:lstStyle/>
          <a:p>
            <a:pPr algn="ctr"/>
            <a:r>
              <a:rPr lang="en-US">
                <a:solidFill>
                  <a:schemeClr val="tx1"/>
                </a:solidFill>
              </a:rPr>
              <a:t>Report</a:t>
            </a:r>
          </a:p>
          <a:p>
            <a:pPr algn="ctr"/>
            <a:r>
              <a:rPr lang="en-US">
                <a:solidFill>
                  <a:schemeClr val="tx1"/>
                </a:solidFill>
              </a:rPr>
              <a:t>Format</a:t>
            </a:r>
          </a:p>
          <a:p>
            <a:pPr algn="ctr"/>
            <a:r>
              <a:rPr lang="en-US">
                <a:solidFill>
                  <a:schemeClr val="tx1"/>
                </a:solidFill>
              </a:rPr>
              <a:t>and Query</a:t>
            </a:r>
          </a:p>
        </p:txBody>
      </p:sp>
      <p:sp>
        <p:nvSpPr>
          <p:cNvPr id="20490" name="Line 9"/>
          <p:cNvSpPr>
            <a:spLocks noChangeShapeType="1"/>
          </p:cNvSpPr>
          <p:nvPr/>
        </p:nvSpPr>
        <p:spPr bwMode="auto">
          <a:xfrm flipV="1">
            <a:off x="1533900" y="3550771"/>
            <a:ext cx="1066800" cy="1143000"/>
          </a:xfrm>
          <a:prstGeom prst="line">
            <a:avLst/>
          </a:prstGeom>
          <a:noFill/>
          <a:ln w="19050">
            <a:solidFill>
              <a:schemeClr val="tx1"/>
            </a:solidFill>
            <a:round/>
            <a:headEnd type="none" w="sm" len="sm"/>
            <a:tailEnd type="triangle" w="med" len="med"/>
          </a:ln>
        </p:spPr>
        <p:txBody>
          <a:bodyPr wrap="none" anchor="ctr"/>
          <a:lstStyle/>
          <a:p>
            <a:endParaRPr lang="en-US"/>
          </a:p>
        </p:txBody>
      </p:sp>
      <p:sp>
        <p:nvSpPr>
          <p:cNvPr id="20491" name="Line 10"/>
          <p:cNvSpPr>
            <a:spLocks noChangeShapeType="1"/>
          </p:cNvSpPr>
          <p:nvPr/>
        </p:nvSpPr>
        <p:spPr bwMode="auto">
          <a:xfrm flipH="1" flipV="1">
            <a:off x="1991100" y="3169771"/>
            <a:ext cx="609600" cy="304800"/>
          </a:xfrm>
          <a:prstGeom prst="line">
            <a:avLst/>
          </a:prstGeom>
          <a:noFill/>
          <a:ln w="19050">
            <a:solidFill>
              <a:schemeClr val="tx1"/>
            </a:solidFill>
            <a:round/>
            <a:headEnd type="none" w="sm" len="sm"/>
            <a:tailEnd type="triangle" w="med" len="med"/>
          </a:ln>
        </p:spPr>
        <p:txBody>
          <a:bodyPr wrap="none" anchor="ctr"/>
          <a:lstStyle/>
          <a:p>
            <a:endParaRPr lang="en-US"/>
          </a:p>
        </p:txBody>
      </p:sp>
      <p:sp>
        <p:nvSpPr>
          <p:cNvPr id="20492" name="Freeform 11"/>
          <p:cNvSpPr>
            <a:spLocks/>
          </p:cNvSpPr>
          <p:nvPr/>
        </p:nvSpPr>
        <p:spPr bwMode="auto">
          <a:xfrm>
            <a:off x="1406900" y="1798171"/>
            <a:ext cx="965200" cy="1143000"/>
          </a:xfrm>
          <a:custGeom>
            <a:avLst/>
            <a:gdLst>
              <a:gd name="T0" fmla="*/ 224 w 608"/>
              <a:gd name="T1" fmla="*/ 720 h 720"/>
              <a:gd name="T2" fmla="*/ 128 w 608"/>
              <a:gd name="T3" fmla="*/ 480 h 720"/>
              <a:gd name="T4" fmla="*/ 80 w 608"/>
              <a:gd name="T5" fmla="*/ 192 h 720"/>
              <a:gd name="T6" fmla="*/ 608 w 608"/>
              <a:gd name="T7" fmla="*/ 0 h 720"/>
              <a:gd name="T8" fmla="*/ 0 60000 65536"/>
              <a:gd name="T9" fmla="*/ 0 60000 65536"/>
              <a:gd name="T10" fmla="*/ 0 60000 65536"/>
              <a:gd name="T11" fmla="*/ 0 60000 65536"/>
              <a:gd name="T12" fmla="*/ 0 w 608"/>
              <a:gd name="T13" fmla="*/ 0 h 720"/>
              <a:gd name="T14" fmla="*/ 608 w 608"/>
              <a:gd name="T15" fmla="*/ 720 h 720"/>
            </a:gdLst>
            <a:ahLst/>
            <a:cxnLst>
              <a:cxn ang="T8">
                <a:pos x="T0" y="T1"/>
              </a:cxn>
              <a:cxn ang="T9">
                <a:pos x="T2" y="T3"/>
              </a:cxn>
              <a:cxn ang="T10">
                <a:pos x="T4" y="T5"/>
              </a:cxn>
              <a:cxn ang="T11">
                <a:pos x="T6" y="T7"/>
              </a:cxn>
            </a:cxnLst>
            <a:rect l="T12" t="T13" r="T14" b="T15"/>
            <a:pathLst>
              <a:path w="608" h="720">
                <a:moveTo>
                  <a:pt x="224" y="720"/>
                </a:moveTo>
                <a:cubicBezTo>
                  <a:pt x="188" y="644"/>
                  <a:pt x="152" y="568"/>
                  <a:pt x="128" y="480"/>
                </a:cubicBezTo>
                <a:cubicBezTo>
                  <a:pt x="104" y="392"/>
                  <a:pt x="0" y="272"/>
                  <a:pt x="80" y="192"/>
                </a:cubicBezTo>
                <a:cubicBezTo>
                  <a:pt x="160" y="112"/>
                  <a:pt x="488" y="24"/>
                  <a:pt x="608" y="0"/>
                </a:cubicBezTo>
              </a:path>
            </a:pathLst>
          </a:custGeom>
          <a:noFill/>
          <a:ln w="19050" cap="flat" cmpd="sng">
            <a:solidFill>
              <a:schemeClr val="tx1"/>
            </a:solidFill>
            <a:prstDash val="solid"/>
            <a:round/>
            <a:headEnd type="none" w="sm" len="sm"/>
            <a:tailEnd type="triangle" w="med" len="med"/>
          </a:ln>
        </p:spPr>
        <p:txBody>
          <a:bodyPr wrap="none" anchor="ctr"/>
          <a:lstStyle/>
          <a:p>
            <a:endParaRPr lang="en-US"/>
          </a:p>
        </p:txBody>
      </p:sp>
      <p:sp>
        <p:nvSpPr>
          <p:cNvPr id="20493" name="Freeform 12"/>
          <p:cNvSpPr>
            <a:spLocks/>
          </p:cNvSpPr>
          <p:nvPr/>
        </p:nvSpPr>
        <p:spPr bwMode="auto">
          <a:xfrm>
            <a:off x="3743700" y="1798171"/>
            <a:ext cx="609600" cy="1143000"/>
          </a:xfrm>
          <a:custGeom>
            <a:avLst/>
            <a:gdLst>
              <a:gd name="T0" fmla="*/ 0 w 384"/>
              <a:gd name="T1" fmla="*/ 0 h 720"/>
              <a:gd name="T2" fmla="*/ 336 w 384"/>
              <a:gd name="T3" fmla="*/ 192 h 720"/>
              <a:gd name="T4" fmla="*/ 288 w 384"/>
              <a:gd name="T5" fmla="*/ 528 h 720"/>
              <a:gd name="T6" fmla="*/ 144 w 384"/>
              <a:gd name="T7" fmla="*/ 720 h 720"/>
              <a:gd name="T8" fmla="*/ 0 60000 65536"/>
              <a:gd name="T9" fmla="*/ 0 60000 65536"/>
              <a:gd name="T10" fmla="*/ 0 60000 65536"/>
              <a:gd name="T11" fmla="*/ 0 60000 65536"/>
              <a:gd name="T12" fmla="*/ 0 w 384"/>
              <a:gd name="T13" fmla="*/ 0 h 720"/>
              <a:gd name="T14" fmla="*/ 384 w 384"/>
              <a:gd name="T15" fmla="*/ 720 h 720"/>
            </a:gdLst>
            <a:ahLst/>
            <a:cxnLst>
              <a:cxn ang="T8">
                <a:pos x="T0" y="T1"/>
              </a:cxn>
              <a:cxn ang="T9">
                <a:pos x="T2" y="T3"/>
              </a:cxn>
              <a:cxn ang="T10">
                <a:pos x="T4" y="T5"/>
              </a:cxn>
              <a:cxn ang="T11">
                <a:pos x="T6" y="T7"/>
              </a:cxn>
            </a:cxnLst>
            <a:rect l="T12" t="T13" r="T14" b="T15"/>
            <a:pathLst>
              <a:path w="384" h="720">
                <a:moveTo>
                  <a:pt x="0" y="0"/>
                </a:moveTo>
                <a:cubicBezTo>
                  <a:pt x="144" y="52"/>
                  <a:pt x="288" y="104"/>
                  <a:pt x="336" y="192"/>
                </a:cubicBezTo>
                <a:cubicBezTo>
                  <a:pt x="384" y="280"/>
                  <a:pt x="320" y="440"/>
                  <a:pt x="288" y="528"/>
                </a:cubicBezTo>
                <a:cubicBezTo>
                  <a:pt x="256" y="616"/>
                  <a:pt x="200" y="668"/>
                  <a:pt x="144" y="720"/>
                </a:cubicBezTo>
              </a:path>
            </a:pathLst>
          </a:custGeom>
          <a:noFill/>
          <a:ln w="19050" cap="flat" cmpd="sng">
            <a:solidFill>
              <a:schemeClr val="tx1"/>
            </a:solidFill>
            <a:prstDash val="solid"/>
            <a:round/>
            <a:headEnd type="none" w="sm" len="sm"/>
            <a:tailEnd type="triangle" w="med" len="med"/>
          </a:ln>
        </p:spPr>
        <p:txBody>
          <a:bodyPr wrap="none" anchor="ctr"/>
          <a:lstStyle/>
          <a:p>
            <a:endParaRPr lang="en-US"/>
          </a:p>
        </p:txBody>
      </p:sp>
      <p:sp>
        <p:nvSpPr>
          <p:cNvPr id="20494" name="Line 15"/>
          <p:cNvSpPr>
            <a:spLocks noChangeShapeType="1"/>
          </p:cNvSpPr>
          <p:nvPr/>
        </p:nvSpPr>
        <p:spPr bwMode="auto">
          <a:xfrm>
            <a:off x="4277100" y="3626971"/>
            <a:ext cx="685800" cy="304800"/>
          </a:xfrm>
          <a:prstGeom prst="line">
            <a:avLst/>
          </a:prstGeom>
          <a:noFill/>
          <a:ln w="19050">
            <a:solidFill>
              <a:schemeClr val="tx1"/>
            </a:solidFill>
            <a:round/>
            <a:headEnd type="none" w="sm" len="sm"/>
            <a:tailEnd type="triangle" w="med" len="med"/>
          </a:ln>
        </p:spPr>
        <p:txBody>
          <a:bodyPr wrap="none" anchor="ctr"/>
          <a:lstStyle/>
          <a:p>
            <a:endParaRPr lang="en-US"/>
          </a:p>
        </p:txBody>
      </p:sp>
      <p:sp>
        <p:nvSpPr>
          <p:cNvPr id="20495" name="Line 16"/>
          <p:cNvSpPr>
            <a:spLocks noChangeShapeType="1"/>
          </p:cNvSpPr>
          <p:nvPr/>
        </p:nvSpPr>
        <p:spPr bwMode="auto">
          <a:xfrm>
            <a:off x="3896100" y="3093571"/>
            <a:ext cx="228600" cy="304800"/>
          </a:xfrm>
          <a:prstGeom prst="line">
            <a:avLst/>
          </a:prstGeom>
          <a:noFill/>
          <a:ln w="19050">
            <a:solidFill>
              <a:schemeClr val="tx1"/>
            </a:solidFill>
            <a:round/>
            <a:headEnd type="none" w="sm" len="sm"/>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p:spPr>
        <p:txBody>
          <a:bodyPr/>
          <a:lstStyle/>
          <a:p>
            <a:fld id="{85712746-51C3-451A-A7B9-70609D552394}" type="slidenum">
              <a:rPr lang="en-US"/>
              <a:pPr/>
              <a:t>17</a:t>
            </a:fld>
            <a:endParaRPr lang="en-US"/>
          </a:p>
        </p:txBody>
      </p:sp>
      <p:sp>
        <p:nvSpPr>
          <p:cNvPr id="21507" name="Rectangle 2"/>
          <p:cNvSpPr>
            <a:spLocks noGrp="1" noChangeArrowheads="1"/>
          </p:cNvSpPr>
          <p:nvPr>
            <p:ph type="title"/>
          </p:nvPr>
        </p:nvSpPr>
        <p:spPr/>
        <p:txBody>
          <a:bodyPr/>
          <a:lstStyle/>
          <a:p>
            <a:r>
              <a:rPr lang="en-US" dirty="0" smtClean="0"/>
              <a:t>Report Writer (Oracle 10g)</a:t>
            </a:r>
          </a:p>
        </p:txBody>
      </p:sp>
      <p:pic>
        <p:nvPicPr>
          <p:cNvPr id="21508" name="Picture 4"/>
          <p:cNvPicPr>
            <a:picLocks noChangeAspect="1" noChangeArrowheads="1"/>
          </p:cNvPicPr>
          <p:nvPr/>
        </p:nvPicPr>
        <p:blipFill>
          <a:blip r:embed="rId3" cstate="print"/>
          <a:srcRect/>
          <a:stretch>
            <a:fillRect/>
          </a:stretch>
        </p:blipFill>
        <p:spPr bwMode="auto">
          <a:xfrm>
            <a:off x="1364037" y="1253285"/>
            <a:ext cx="6610069" cy="4649323"/>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Writer (SQL Server 2008, Visual Studio 2008)</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18</a:t>
            </a:fld>
            <a:endParaRPr lang="en-US"/>
          </a:p>
        </p:txBody>
      </p:sp>
      <p:pic>
        <p:nvPicPr>
          <p:cNvPr id="4" name="Picture 23"/>
          <p:cNvPicPr>
            <a:picLocks noChangeAspect="1" noChangeArrowheads="1"/>
          </p:cNvPicPr>
          <p:nvPr/>
        </p:nvPicPr>
        <p:blipFill>
          <a:blip r:embed="rId2" cstate="print"/>
          <a:srcRect/>
          <a:stretch>
            <a:fillRect/>
          </a:stretch>
        </p:blipFill>
        <p:spPr bwMode="auto">
          <a:xfrm>
            <a:off x="1727874" y="1361045"/>
            <a:ext cx="6019800" cy="4556125"/>
          </a:xfrm>
          <a:prstGeom prst="rect">
            <a:avLst/>
          </a:prstGeom>
          <a:noFill/>
          <a:ln w="9525" algn="ctr">
            <a:noFill/>
            <a:miter lim="800000"/>
            <a:headEnd/>
            <a:tailEnd type="none" w="sm" len="sm"/>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cstate="print"/>
          <a:srcRect/>
          <a:stretch>
            <a:fillRect/>
          </a:stretch>
        </p:blipFill>
        <p:spPr bwMode="auto">
          <a:xfrm>
            <a:off x="4916338" y="2979174"/>
            <a:ext cx="4012121" cy="3049843"/>
          </a:xfrm>
          <a:prstGeom prst="rect">
            <a:avLst/>
          </a:prstGeom>
          <a:noFill/>
          <a:ln w="9525">
            <a:noFill/>
            <a:miter lim="800000"/>
            <a:headEnd/>
            <a:tailEnd/>
          </a:ln>
        </p:spPr>
      </p:pic>
      <p:sp>
        <p:nvSpPr>
          <p:cNvPr id="22530" name="Slide Number Placeholder 4"/>
          <p:cNvSpPr>
            <a:spLocks noGrp="1"/>
          </p:cNvSpPr>
          <p:nvPr>
            <p:ph type="sldNum" sz="quarter" idx="12"/>
          </p:nvPr>
        </p:nvSpPr>
        <p:spPr>
          <a:noFill/>
        </p:spPr>
        <p:txBody>
          <a:bodyPr/>
          <a:lstStyle/>
          <a:p>
            <a:fld id="{757B5BE2-62E2-498F-9C75-BB4482DD1553}" type="slidenum">
              <a:rPr lang="en-US"/>
              <a:pPr/>
              <a:t>19</a:t>
            </a:fld>
            <a:endParaRPr lang="en-US"/>
          </a:p>
        </p:txBody>
      </p:sp>
      <p:sp>
        <p:nvSpPr>
          <p:cNvPr id="22532" name="Rectangle 1026"/>
          <p:cNvSpPr>
            <a:spLocks noGrp="1" noChangeArrowheads="1"/>
          </p:cNvSpPr>
          <p:nvPr>
            <p:ph type="title"/>
          </p:nvPr>
        </p:nvSpPr>
        <p:spPr/>
        <p:txBody>
          <a:bodyPr/>
          <a:lstStyle/>
          <a:p>
            <a:r>
              <a:rPr lang="en-US" smtClean="0"/>
              <a:t>DBMS Input Forms</a:t>
            </a:r>
          </a:p>
        </p:txBody>
      </p:sp>
      <p:sp>
        <p:nvSpPr>
          <p:cNvPr id="22533" name="Oval 1028"/>
          <p:cNvSpPr>
            <a:spLocks noChangeArrowheads="1"/>
          </p:cNvSpPr>
          <p:nvPr/>
        </p:nvSpPr>
        <p:spPr bwMode="auto">
          <a:xfrm>
            <a:off x="1790700" y="1225550"/>
            <a:ext cx="2362200" cy="596900"/>
          </a:xfrm>
          <a:prstGeom prst="ellipse">
            <a:avLst/>
          </a:prstGeom>
          <a:solidFill>
            <a:srgbClr val="EBFFEB"/>
          </a:solidFill>
          <a:ln w="12700">
            <a:solidFill>
              <a:schemeClr val="tx1"/>
            </a:solidFill>
            <a:round/>
            <a:headEnd/>
            <a:tailEnd/>
          </a:ln>
        </p:spPr>
        <p:txBody>
          <a:bodyPr wrap="none" lIns="92075" tIns="46038" rIns="92075" bIns="46038" anchor="ctr"/>
          <a:lstStyle/>
          <a:p>
            <a:pPr algn="ctr"/>
            <a:r>
              <a:rPr lang="en-US" dirty="0">
                <a:solidFill>
                  <a:schemeClr val="tx1"/>
                </a:solidFill>
              </a:rPr>
              <a:t>All Data</a:t>
            </a:r>
          </a:p>
        </p:txBody>
      </p:sp>
      <p:sp>
        <p:nvSpPr>
          <p:cNvPr id="22534" name="Rectangle 1029"/>
          <p:cNvSpPr>
            <a:spLocks noChangeArrowheads="1"/>
          </p:cNvSpPr>
          <p:nvPr/>
        </p:nvSpPr>
        <p:spPr bwMode="auto">
          <a:xfrm>
            <a:off x="1066800" y="1835150"/>
            <a:ext cx="3429000" cy="762000"/>
          </a:xfrm>
          <a:prstGeom prst="rect">
            <a:avLst/>
          </a:prstGeom>
          <a:solidFill>
            <a:srgbClr val="FFEFFF"/>
          </a:solidFill>
          <a:ln w="12700">
            <a:solidFill>
              <a:schemeClr val="tx1"/>
            </a:solidFill>
            <a:miter lim="800000"/>
            <a:headEnd/>
            <a:tailEnd/>
          </a:ln>
        </p:spPr>
        <p:txBody>
          <a:bodyPr wrap="none" lIns="92075" tIns="46038" rIns="92075" bIns="46038" anchor="ctr"/>
          <a:lstStyle/>
          <a:p>
            <a:pPr algn="ctr"/>
            <a:r>
              <a:rPr lang="en-US">
                <a:solidFill>
                  <a:schemeClr val="tx1"/>
                </a:solidFill>
              </a:rPr>
              <a:t>Database Engine</a:t>
            </a:r>
          </a:p>
          <a:p>
            <a:pPr algn="ctr"/>
            <a:r>
              <a:rPr lang="en-US">
                <a:solidFill>
                  <a:schemeClr val="tx1"/>
                </a:solidFill>
              </a:rPr>
              <a:t>Data Dictionary</a:t>
            </a:r>
          </a:p>
        </p:txBody>
      </p:sp>
      <p:sp>
        <p:nvSpPr>
          <p:cNvPr id="22535" name="Rectangle 1030"/>
          <p:cNvSpPr>
            <a:spLocks noChangeArrowheads="1"/>
          </p:cNvSpPr>
          <p:nvPr/>
        </p:nvSpPr>
        <p:spPr bwMode="auto">
          <a:xfrm>
            <a:off x="1295400" y="2286000"/>
            <a:ext cx="3429000" cy="533400"/>
          </a:xfrm>
          <a:prstGeom prst="rect">
            <a:avLst/>
          </a:prstGeom>
          <a:solidFill>
            <a:srgbClr val="EFF9FF"/>
          </a:solidFill>
          <a:ln w="12700">
            <a:solidFill>
              <a:schemeClr val="tx1"/>
            </a:solidFill>
            <a:miter lim="800000"/>
            <a:headEnd type="none" w="sm" len="sm"/>
            <a:tailEnd type="none" w="sm" len="sm"/>
          </a:ln>
        </p:spPr>
        <p:txBody>
          <a:bodyPr wrap="none" anchor="ctr"/>
          <a:lstStyle/>
          <a:p>
            <a:pPr algn="ctr"/>
            <a:r>
              <a:rPr lang="en-US" sz="2000">
                <a:solidFill>
                  <a:schemeClr val="tx1"/>
                </a:solidFill>
              </a:rPr>
              <a:t>Query Processor</a:t>
            </a:r>
          </a:p>
        </p:txBody>
      </p:sp>
      <p:sp>
        <p:nvSpPr>
          <p:cNvPr id="22536" name="Rectangle 1031"/>
          <p:cNvSpPr>
            <a:spLocks noChangeArrowheads="1"/>
          </p:cNvSpPr>
          <p:nvPr/>
        </p:nvSpPr>
        <p:spPr bwMode="auto">
          <a:xfrm>
            <a:off x="1066800" y="3130550"/>
            <a:ext cx="1981200" cy="457200"/>
          </a:xfrm>
          <a:prstGeom prst="rect">
            <a:avLst/>
          </a:prstGeom>
          <a:solidFill>
            <a:srgbClr val="FFFFCC"/>
          </a:solidFill>
          <a:ln w="12700">
            <a:solidFill>
              <a:schemeClr val="tx1"/>
            </a:solidFill>
            <a:miter lim="800000"/>
            <a:headEnd type="none" w="sm" len="sm"/>
            <a:tailEnd type="none" w="sm" len="sm"/>
          </a:ln>
        </p:spPr>
        <p:txBody>
          <a:bodyPr wrap="none" anchor="ctr"/>
          <a:lstStyle/>
          <a:p>
            <a:pPr algn="ctr"/>
            <a:r>
              <a:rPr lang="en-US" sz="2000" dirty="0">
                <a:solidFill>
                  <a:schemeClr val="tx1"/>
                </a:solidFill>
              </a:rPr>
              <a:t>Form Builder</a:t>
            </a:r>
          </a:p>
        </p:txBody>
      </p:sp>
      <p:sp>
        <p:nvSpPr>
          <p:cNvPr id="22537" name="Rectangle 1032"/>
          <p:cNvSpPr>
            <a:spLocks noChangeArrowheads="1"/>
          </p:cNvSpPr>
          <p:nvPr/>
        </p:nvSpPr>
        <p:spPr bwMode="auto">
          <a:xfrm>
            <a:off x="1371600" y="4578350"/>
            <a:ext cx="1524000" cy="1193800"/>
          </a:xfrm>
          <a:prstGeom prst="rect">
            <a:avLst/>
          </a:prstGeom>
          <a:solidFill>
            <a:srgbClr val="FFFFFF"/>
          </a:solidFill>
          <a:ln w="12700">
            <a:solidFill>
              <a:schemeClr val="tx1"/>
            </a:solidFill>
            <a:miter lim="800000"/>
            <a:headEnd type="none" w="sm" len="sm"/>
            <a:tailEnd type="none" w="sm" len="sm"/>
          </a:ln>
        </p:spPr>
        <p:txBody>
          <a:bodyPr wrap="none" anchor="ctr"/>
          <a:lstStyle/>
          <a:p>
            <a:pPr algn="ctr"/>
            <a:r>
              <a:rPr lang="en-US">
                <a:solidFill>
                  <a:schemeClr val="tx1"/>
                </a:solidFill>
              </a:rPr>
              <a:t>Input</a:t>
            </a:r>
          </a:p>
          <a:p>
            <a:pPr algn="ctr"/>
            <a:r>
              <a:rPr lang="en-US">
                <a:solidFill>
                  <a:schemeClr val="tx1"/>
                </a:solidFill>
              </a:rPr>
              <a:t>Form</a:t>
            </a:r>
          </a:p>
          <a:p>
            <a:pPr algn="ctr"/>
            <a:r>
              <a:rPr lang="en-US">
                <a:solidFill>
                  <a:schemeClr val="tx1"/>
                </a:solidFill>
              </a:rPr>
              <a:t>Design</a:t>
            </a:r>
          </a:p>
        </p:txBody>
      </p:sp>
      <p:sp>
        <p:nvSpPr>
          <p:cNvPr id="22538" name="Freeform 1033"/>
          <p:cNvSpPr>
            <a:spLocks/>
          </p:cNvSpPr>
          <p:nvPr/>
        </p:nvSpPr>
        <p:spPr bwMode="auto">
          <a:xfrm>
            <a:off x="1600200" y="3375025"/>
            <a:ext cx="3124200" cy="1203325"/>
          </a:xfrm>
          <a:custGeom>
            <a:avLst/>
            <a:gdLst>
              <a:gd name="T0" fmla="*/ 0 w 1968"/>
              <a:gd name="T1" fmla="*/ 758 h 758"/>
              <a:gd name="T2" fmla="*/ 144 w 1968"/>
              <a:gd name="T3" fmla="*/ 566 h 758"/>
              <a:gd name="T4" fmla="*/ 695 w 1968"/>
              <a:gd name="T5" fmla="*/ 88 h 758"/>
              <a:gd name="T6" fmla="*/ 1296 w 1968"/>
              <a:gd name="T7" fmla="*/ 38 h 758"/>
              <a:gd name="T8" fmla="*/ 1968 w 1968"/>
              <a:gd name="T9" fmla="*/ 182 h 758"/>
              <a:gd name="T10" fmla="*/ 0 60000 65536"/>
              <a:gd name="T11" fmla="*/ 0 60000 65536"/>
              <a:gd name="T12" fmla="*/ 0 60000 65536"/>
              <a:gd name="T13" fmla="*/ 0 60000 65536"/>
              <a:gd name="T14" fmla="*/ 0 60000 65536"/>
              <a:gd name="T15" fmla="*/ 0 w 1968"/>
              <a:gd name="T16" fmla="*/ 0 h 758"/>
              <a:gd name="T17" fmla="*/ 1968 w 1968"/>
              <a:gd name="T18" fmla="*/ 758 h 758"/>
            </a:gdLst>
            <a:ahLst/>
            <a:cxnLst>
              <a:cxn ang="T10">
                <a:pos x="T0" y="T1"/>
              </a:cxn>
              <a:cxn ang="T11">
                <a:pos x="T2" y="T3"/>
              </a:cxn>
              <a:cxn ang="T12">
                <a:pos x="T4" y="T5"/>
              </a:cxn>
              <a:cxn ang="T13">
                <a:pos x="T6" y="T7"/>
              </a:cxn>
              <a:cxn ang="T14">
                <a:pos x="T8" y="T9"/>
              </a:cxn>
            </a:cxnLst>
            <a:rect l="T15" t="T16" r="T17" b="T18"/>
            <a:pathLst>
              <a:path w="1968" h="758">
                <a:moveTo>
                  <a:pt x="0" y="758"/>
                </a:moveTo>
                <a:cubicBezTo>
                  <a:pt x="16" y="722"/>
                  <a:pt x="28" y="677"/>
                  <a:pt x="144" y="566"/>
                </a:cubicBezTo>
                <a:cubicBezTo>
                  <a:pt x="260" y="455"/>
                  <a:pt x="503" y="176"/>
                  <a:pt x="695" y="88"/>
                </a:cubicBezTo>
                <a:cubicBezTo>
                  <a:pt x="887" y="0"/>
                  <a:pt x="1084" y="22"/>
                  <a:pt x="1296" y="38"/>
                </a:cubicBezTo>
                <a:cubicBezTo>
                  <a:pt x="1508" y="54"/>
                  <a:pt x="1848" y="150"/>
                  <a:pt x="1968" y="182"/>
                </a:cubicBezTo>
              </a:path>
            </a:pathLst>
          </a:custGeom>
          <a:noFill/>
          <a:ln w="19050" cap="flat" cmpd="sng">
            <a:solidFill>
              <a:schemeClr val="tx2"/>
            </a:solidFill>
            <a:prstDash val="solid"/>
            <a:round/>
            <a:headEnd type="none" w="sm" len="sm"/>
            <a:tailEnd type="triangle" w="med" len="med"/>
          </a:ln>
        </p:spPr>
        <p:txBody>
          <a:bodyPr wrap="none" anchor="ctr"/>
          <a:lstStyle/>
          <a:p>
            <a:endParaRPr lang="en-US"/>
          </a:p>
        </p:txBody>
      </p:sp>
      <p:sp>
        <p:nvSpPr>
          <p:cNvPr id="22539" name="Freeform 1035"/>
          <p:cNvSpPr>
            <a:spLocks/>
          </p:cNvSpPr>
          <p:nvPr/>
        </p:nvSpPr>
        <p:spPr bwMode="auto">
          <a:xfrm>
            <a:off x="4191000" y="2590800"/>
            <a:ext cx="1301750" cy="803275"/>
          </a:xfrm>
          <a:custGeom>
            <a:avLst/>
            <a:gdLst>
              <a:gd name="T0" fmla="*/ 960 w 1000"/>
              <a:gd name="T1" fmla="*/ 384 h 408"/>
              <a:gd name="T2" fmla="*/ 912 w 1000"/>
              <a:gd name="T3" fmla="*/ 384 h 408"/>
              <a:gd name="T4" fmla="*/ 432 w 1000"/>
              <a:gd name="T5" fmla="*/ 240 h 408"/>
              <a:gd name="T6" fmla="*/ 0 w 1000"/>
              <a:gd name="T7" fmla="*/ 0 h 408"/>
              <a:gd name="T8" fmla="*/ 0 60000 65536"/>
              <a:gd name="T9" fmla="*/ 0 60000 65536"/>
              <a:gd name="T10" fmla="*/ 0 60000 65536"/>
              <a:gd name="T11" fmla="*/ 0 60000 65536"/>
              <a:gd name="T12" fmla="*/ 0 w 1000"/>
              <a:gd name="T13" fmla="*/ 0 h 408"/>
              <a:gd name="T14" fmla="*/ 1000 w 1000"/>
              <a:gd name="T15" fmla="*/ 408 h 408"/>
            </a:gdLst>
            <a:ahLst/>
            <a:cxnLst>
              <a:cxn ang="T8">
                <a:pos x="T0" y="T1"/>
              </a:cxn>
              <a:cxn ang="T9">
                <a:pos x="T2" y="T3"/>
              </a:cxn>
              <a:cxn ang="T10">
                <a:pos x="T4" y="T5"/>
              </a:cxn>
              <a:cxn ang="T11">
                <a:pos x="T6" y="T7"/>
              </a:cxn>
            </a:cxnLst>
            <a:rect l="T12" t="T13" r="T14" b="T15"/>
            <a:pathLst>
              <a:path w="1000" h="408">
                <a:moveTo>
                  <a:pt x="960" y="384"/>
                </a:moveTo>
                <a:cubicBezTo>
                  <a:pt x="980" y="396"/>
                  <a:pt x="1000" y="408"/>
                  <a:pt x="912" y="384"/>
                </a:cubicBezTo>
                <a:cubicBezTo>
                  <a:pt x="824" y="360"/>
                  <a:pt x="584" y="304"/>
                  <a:pt x="432" y="240"/>
                </a:cubicBezTo>
                <a:cubicBezTo>
                  <a:pt x="280" y="176"/>
                  <a:pt x="140" y="88"/>
                  <a:pt x="0" y="0"/>
                </a:cubicBezTo>
              </a:path>
            </a:pathLst>
          </a:custGeom>
          <a:noFill/>
          <a:ln w="19050" cap="flat" cmpd="sng">
            <a:solidFill>
              <a:schemeClr val="tx2"/>
            </a:solidFill>
            <a:prstDash val="solid"/>
            <a:round/>
            <a:headEnd type="triangle" w="med" len="med"/>
            <a:tailEnd type="triangle" w="med" len="med"/>
          </a:ln>
        </p:spPr>
        <p:txBody>
          <a:bodyPr wrap="none" anchor="ctr"/>
          <a:lstStyle/>
          <a:p>
            <a:endParaRPr lang="en-US"/>
          </a:p>
        </p:txBody>
      </p:sp>
      <p:sp>
        <p:nvSpPr>
          <p:cNvPr id="22540" name="Freeform 1038"/>
          <p:cNvSpPr>
            <a:spLocks/>
          </p:cNvSpPr>
          <p:nvPr/>
        </p:nvSpPr>
        <p:spPr bwMode="auto">
          <a:xfrm>
            <a:off x="3657600" y="1606550"/>
            <a:ext cx="660400" cy="1143000"/>
          </a:xfrm>
          <a:custGeom>
            <a:avLst/>
            <a:gdLst>
              <a:gd name="T0" fmla="*/ 288 w 416"/>
              <a:gd name="T1" fmla="*/ 720 h 720"/>
              <a:gd name="T2" fmla="*/ 192 w 416"/>
              <a:gd name="T3" fmla="*/ 528 h 720"/>
              <a:gd name="T4" fmla="*/ 384 w 416"/>
              <a:gd name="T5" fmla="*/ 336 h 720"/>
              <a:gd name="T6" fmla="*/ 0 w 416"/>
              <a:gd name="T7" fmla="*/ 0 h 720"/>
              <a:gd name="T8" fmla="*/ 0 60000 65536"/>
              <a:gd name="T9" fmla="*/ 0 60000 65536"/>
              <a:gd name="T10" fmla="*/ 0 60000 65536"/>
              <a:gd name="T11" fmla="*/ 0 60000 65536"/>
              <a:gd name="T12" fmla="*/ 0 w 416"/>
              <a:gd name="T13" fmla="*/ 0 h 720"/>
              <a:gd name="T14" fmla="*/ 416 w 416"/>
              <a:gd name="T15" fmla="*/ 720 h 720"/>
            </a:gdLst>
            <a:ahLst/>
            <a:cxnLst>
              <a:cxn ang="T8">
                <a:pos x="T0" y="T1"/>
              </a:cxn>
              <a:cxn ang="T9">
                <a:pos x="T2" y="T3"/>
              </a:cxn>
              <a:cxn ang="T10">
                <a:pos x="T4" y="T5"/>
              </a:cxn>
              <a:cxn ang="T11">
                <a:pos x="T6" y="T7"/>
              </a:cxn>
            </a:cxnLst>
            <a:rect l="T12" t="T13" r="T14" b="T15"/>
            <a:pathLst>
              <a:path w="416" h="720">
                <a:moveTo>
                  <a:pt x="288" y="720"/>
                </a:moveTo>
                <a:cubicBezTo>
                  <a:pt x="232" y="656"/>
                  <a:pt x="176" y="592"/>
                  <a:pt x="192" y="528"/>
                </a:cubicBezTo>
                <a:cubicBezTo>
                  <a:pt x="208" y="464"/>
                  <a:pt x="416" y="424"/>
                  <a:pt x="384" y="336"/>
                </a:cubicBezTo>
                <a:cubicBezTo>
                  <a:pt x="352" y="248"/>
                  <a:pt x="176" y="124"/>
                  <a:pt x="0" y="0"/>
                </a:cubicBezTo>
              </a:path>
            </a:pathLst>
          </a:custGeom>
          <a:noFill/>
          <a:ln w="19050" cap="flat" cmpd="sng">
            <a:solidFill>
              <a:schemeClr val="tx2"/>
            </a:solidFill>
            <a:prstDash val="solid"/>
            <a:round/>
            <a:headEnd type="triangle" w="med" len="me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C7B24C0E-5FE0-4979-AB8F-6D7D07F8DC5E}" type="slidenum">
              <a:rPr lang="en-US"/>
              <a:pPr/>
              <a:t>2</a:t>
            </a:fld>
            <a:endParaRPr lang="en-US"/>
          </a:p>
        </p:txBody>
      </p:sp>
      <p:sp>
        <p:nvSpPr>
          <p:cNvPr id="11267" name="Rectangle 5"/>
          <p:cNvSpPr>
            <a:spLocks noGrp="1" noChangeArrowheads="1"/>
          </p:cNvSpPr>
          <p:nvPr>
            <p:ph type="title"/>
          </p:nvPr>
        </p:nvSpPr>
        <p:spPr/>
        <p:txBody>
          <a:bodyPr/>
          <a:lstStyle/>
          <a:p>
            <a:r>
              <a:rPr lang="en-US" smtClean="0"/>
              <a:t>Objectives</a:t>
            </a:r>
          </a:p>
        </p:txBody>
      </p:sp>
      <p:sp>
        <p:nvSpPr>
          <p:cNvPr id="11268" name="Rectangle 6"/>
          <p:cNvSpPr>
            <a:spLocks noGrp="1" noChangeArrowheads="1"/>
          </p:cNvSpPr>
          <p:nvPr>
            <p:ph type="body" idx="1"/>
          </p:nvPr>
        </p:nvSpPr>
        <p:spPr/>
        <p:txBody>
          <a:bodyPr/>
          <a:lstStyle/>
          <a:p>
            <a:pPr>
              <a:lnSpc>
                <a:spcPct val="90000"/>
              </a:lnSpc>
            </a:pPr>
            <a:r>
              <a:rPr lang="en-US" dirty="0"/>
              <a:t>What is a database? </a:t>
            </a:r>
          </a:p>
          <a:p>
            <a:pPr>
              <a:lnSpc>
                <a:spcPct val="90000"/>
              </a:lnSpc>
            </a:pPr>
            <a:r>
              <a:rPr lang="en-US" dirty="0"/>
              <a:t>What do database applications look like?</a:t>
            </a:r>
          </a:p>
          <a:p>
            <a:pPr>
              <a:lnSpc>
                <a:spcPct val="90000"/>
              </a:lnSpc>
            </a:pPr>
            <a:r>
              <a:rPr lang="en-US" dirty="0"/>
              <a:t>How are databases used to build applications? </a:t>
            </a:r>
          </a:p>
          <a:p>
            <a:pPr>
              <a:lnSpc>
                <a:spcPct val="90000"/>
              </a:lnSpc>
            </a:pPr>
            <a:r>
              <a:rPr lang="en-US" dirty="0"/>
              <a:t>What are the major components of a database management system? </a:t>
            </a:r>
          </a:p>
          <a:p>
            <a:pPr>
              <a:lnSpc>
                <a:spcPct val="90000"/>
              </a:lnSpc>
            </a:pPr>
            <a:r>
              <a:rPr lang="en-US" dirty="0"/>
              <a:t>What are the advantages of using a database management system? </a:t>
            </a:r>
          </a:p>
          <a:p>
            <a:pPr>
              <a:lnSpc>
                <a:spcPct val="90000"/>
              </a:lnSpc>
            </a:pPr>
            <a:r>
              <a:rPr lang="en-US" dirty="0"/>
              <a:t>What are the main database management systems?</a:t>
            </a:r>
          </a:p>
          <a:p>
            <a:pPr>
              <a:lnSpc>
                <a:spcPct val="90000"/>
              </a:lnSpc>
            </a:pPr>
            <a:r>
              <a:rPr lang="en-US" dirty="0"/>
              <a:t>How have database management systems changed over time? </a:t>
            </a:r>
          </a:p>
          <a:p>
            <a:pPr>
              <a:lnSpc>
                <a:spcPct val="90000"/>
              </a:lnSpc>
            </a:pPr>
            <a:r>
              <a:rPr lang="en-US" dirty="0"/>
              <a:t>What potential problems exist with a DBMS approach? </a:t>
            </a:r>
          </a:p>
          <a:p>
            <a:pPr>
              <a:lnSpc>
                <a:spcPct val="90000"/>
              </a:lnSpc>
            </a:pPr>
            <a:r>
              <a:rPr lang="en-US" dirty="0"/>
              <a:t>What is an application? </a:t>
            </a:r>
          </a:p>
          <a:p>
            <a:pPr>
              <a:lnSpc>
                <a:spcPct val="90000"/>
              </a:lnSpc>
            </a:pPr>
            <a:r>
              <a:rPr lang="en-US" dirty="0"/>
              <a:t>What databases are used with this book? </a:t>
            </a:r>
          </a:p>
          <a:p>
            <a:pPr>
              <a:lnSpc>
                <a:spcPct val="90000"/>
              </a:lnSpc>
            </a:pPr>
            <a:r>
              <a:rPr lang="en-US"/>
              <a:t>What are the first steps to start a project?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p:spPr>
        <p:txBody>
          <a:bodyPr/>
          <a:lstStyle/>
          <a:p>
            <a:fld id="{CC986B9A-0CB7-40C2-B492-73768947EEA3}" type="slidenum">
              <a:rPr lang="en-US"/>
              <a:pPr/>
              <a:t>20</a:t>
            </a:fld>
            <a:endParaRPr lang="en-US"/>
          </a:p>
        </p:txBody>
      </p:sp>
      <p:sp>
        <p:nvSpPr>
          <p:cNvPr id="23555" name="Rectangle 2"/>
          <p:cNvSpPr>
            <a:spLocks noGrp="1" noChangeArrowheads="1"/>
          </p:cNvSpPr>
          <p:nvPr>
            <p:ph type="title"/>
          </p:nvPr>
        </p:nvSpPr>
        <p:spPr/>
        <p:txBody>
          <a:bodyPr/>
          <a:lstStyle/>
          <a:p>
            <a:r>
              <a:rPr lang="en-US" smtClean="0"/>
              <a:t>DBMS Components</a:t>
            </a:r>
          </a:p>
        </p:txBody>
      </p:sp>
      <p:sp>
        <p:nvSpPr>
          <p:cNvPr id="23556" name="Oval 3"/>
          <p:cNvSpPr>
            <a:spLocks noChangeArrowheads="1"/>
          </p:cNvSpPr>
          <p:nvPr/>
        </p:nvSpPr>
        <p:spPr bwMode="auto">
          <a:xfrm>
            <a:off x="2552700" y="1295400"/>
            <a:ext cx="3505200" cy="973138"/>
          </a:xfrm>
          <a:prstGeom prst="ellipse">
            <a:avLst/>
          </a:prstGeom>
          <a:solidFill>
            <a:srgbClr val="99FF99"/>
          </a:solidFill>
          <a:ln w="12700">
            <a:solidFill>
              <a:schemeClr val="tx1"/>
            </a:solidFill>
            <a:round/>
            <a:headEnd/>
            <a:tailEnd/>
          </a:ln>
        </p:spPr>
        <p:txBody>
          <a:bodyPr wrap="none" lIns="92075" tIns="46038" rIns="92075" bIns="46038" anchor="ctr"/>
          <a:lstStyle/>
          <a:p>
            <a:pPr algn="ctr"/>
            <a:r>
              <a:rPr lang="en-US">
                <a:solidFill>
                  <a:schemeClr val="tx1"/>
                </a:solidFill>
              </a:rPr>
              <a:t>All Data</a:t>
            </a:r>
          </a:p>
        </p:txBody>
      </p:sp>
      <p:sp>
        <p:nvSpPr>
          <p:cNvPr id="23557" name="Rectangle 4"/>
          <p:cNvSpPr>
            <a:spLocks noChangeArrowheads="1"/>
          </p:cNvSpPr>
          <p:nvPr/>
        </p:nvSpPr>
        <p:spPr bwMode="auto">
          <a:xfrm>
            <a:off x="2552700" y="2286000"/>
            <a:ext cx="3581400" cy="1371600"/>
          </a:xfrm>
          <a:prstGeom prst="rect">
            <a:avLst/>
          </a:prstGeom>
          <a:solidFill>
            <a:srgbClr val="FF99CC"/>
          </a:solidFill>
          <a:ln w="12700">
            <a:solidFill>
              <a:schemeClr val="tx1"/>
            </a:solidFill>
            <a:miter lim="800000"/>
            <a:headEnd/>
            <a:tailEnd/>
          </a:ln>
        </p:spPr>
        <p:txBody>
          <a:bodyPr wrap="none" lIns="92075" tIns="46038" rIns="92075" bIns="46038" anchor="ctr"/>
          <a:lstStyle/>
          <a:p>
            <a:pPr algn="ctr"/>
            <a:r>
              <a:rPr lang="en-US">
                <a:solidFill>
                  <a:schemeClr val="tx1"/>
                </a:solidFill>
              </a:rPr>
              <a:t>Database Engine</a:t>
            </a:r>
          </a:p>
          <a:p>
            <a:pPr algn="ctr"/>
            <a:r>
              <a:rPr lang="en-US">
                <a:solidFill>
                  <a:schemeClr val="tx1"/>
                </a:solidFill>
              </a:rPr>
              <a:t>Data Dictionary</a:t>
            </a:r>
          </a:p>
          <a:p>
            <a:pPr algn="ctr"/>
            <a:r>
              <a:rPr lang="en-US">
                <a:solidFill>
                  <a:schemeClr val="tx1"/>
                </a:solidFill>
              </a:rPr>
              <a:t>Security</a:t>
            </a:r>
          </a:p>
        </p:txBody>
      </p:sp>
      <p:sp>
        <p:nvSpPr>
          <p:cNvPr id="23558" name="Rectangle 5"/>
          <p:cNvSpPr>
            <a:spLocks noChangeArrowheads="1"/>
          </p:cNvSpPr>
          <p:nvPr/>
        </p:nvSpPr>
        <p:spPr bwMode="auto">
          <a:xfrm>
            <a:off x="2552700" y="3657600"/>
            <a:ext cx="35814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2000">
                <a:solidFill>
                  <a:schemeClr val="bg2"/>
                </a:solidFill>
              </a:rPr>
              <a:t>Query Processor</a:t>
            </a:r>
          </a:p>
        </p:txBody>
      </p:sp>
      <p:sp>
        <p:nvSpPr>
          <p:cNvPr id="23559" name="Rectangle 7"/>
          <p:cNvSpPr>
            <a:spLocks noChangeArrowheads="1"/>
          </p:cNvSpPr>
          <p:nvPr/>
        </p:nvSpPr>
        <p:spPr bwMode="auto">
          <a:xfrm>
            <a:off x="2552700" y="4191000"/>
            <a:ext cx="1828800" cy="685800"/>
          </a:xfrm>
          <a:prstGeom prst="rect">
            <a:avLst/>
          </a:prstGeom>
          <a:solidFill>
            <a:srgbClr val="FFCCFF"/>
          </a:solidFill>
          <a:ln w="12700">
            <a:solidFill>
              <a:schemeClr val="tx1"/>
            </a:solidFill>
            <a:miter lim="800000"/>
            <a:headEnd type="none" w="sm" len="sm"/>
            <a:tailEnd type="none" w="sm" len="sm"/>
          </a:ln>
        </p:spPr>
        <p:txBody>
          <a:bodyPr wrap="none" anchor="ctr"/>
          <a:lstStyle/>
          <a:p>
            <a:pPr algn="ctr"/>
            <a:r>
              <a:rPr lang="en-US">
                <a:solidFill>
                  <a:schemeClr val="bg2"/>
                </a:solidFill>
              </a:rPr>
              <a:t>Form</a:t>
            </a:r>
          </a:p>
          <a:p>
            <a:pPr algn="ctr"/>
            <a:r>
              <a:rPr lang="en-US">
                <a:solidFill>
                  <a:schemeClr val="bg2"/>
                </a:solidFill>
              </a:rPr>
              <a:t>Builder</a:t>
            </a:r>
          </a:p>
        </p:txBody>
      </p:sp>
      <p:sp>
        <p:nvSpPr>
          <p:cNvPr id="23560" name="Rectangle 8"/>
          <p:cNvSpPr>
            <a:spLocks noChangeArrowheads="1"/>
          </p:cNvSpPr>
          <p:nvPr/>
        </p:nvSpPr>
        <p:spPr bwMode="auto">
          <a:xfrm>
            <a:off x="4381500" y="4191000"/>
            <a:ext cx="1752600" cy="685800"/>
          </a:xfrm>
          <a:prstGeom prst="rect">
            <a:avLst/>
          </a:prstGeom>
          <a:solidFill>
            <a:srgbClr val="FFCCFF"/>
          </a:solidFill>
          <a:ln w="12700">
            <a:solidFill>
              <a:schemeClr val="tx1"/>
            </a:solidFill>
            <a:miter lim="800000"/>
            <a:headEnd type="none" w="sm" len="sm"/>
            <a:tailEnd type="none" w="sm" len="sm"/>
          </a:ln>
        </p:spPr>
        <p:txBody>
          <a:bodyPr wrap="none" anchor="ctr"/>
          <a:lstStyle/>
          <a:p>
            <a:pPr algn="ctr"/>
            <a:r>
              <a:rPr lang="en-US">
                <a:solidFill>
                  <a:schemeClr val="bg2"/>
                </a:solidFill>
              </a:rPr>
              <a:t>Report</a:t>
            </a:r>
          </a:p>
          <a:p>
            <a:pPr algn="ctr"/>
            <a:r>
              <a:rPr lang="en-US">
                <a:solidFill>
                  <a:schemeClr val="bg2"/>
                </a:solidFill>
              </a:rPr>
              <a:t>Writer</a:t>
            </a:r>
          </a:p>
        </p:txBody>
      </p:sp>
      <p:sp>
        <p:nvSpPr>
          <p:cNvPr id="23561" name="Rectangle 9"/>
          <p:cNvSpPr>
            <a:spLocks noChangeArrowheads="1"/>
          </p:cNvSpPr>
          <p:nvPr/>
        </p:nvSpPr>
        <p:spPr bwMode="auto">
          <a:xfrm>
            <a:off x="647700" y="2286000"/>
            <a:ext cx="1905000" cy="1905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2000" dirty="0">
                <a:solidFill>
                  <a:schemeClr val="bg2"/>
                </a:solidFill>
              </a:rPr>
              <a:t>Communication</a:t>
            </a:r>
          </a:p>
          <a:p>
            <a:pPr algn="ctr"/>
            <a:r>
              <a:rPr lang="en-US" sz="2000" dirty="0">
                <a:solidFill>
                  <a:schemeClr val="bg2"/>
                </a:solidFill>
              </a:rPr>
              <a:t>Network</a:t>
            </a:r>
          </a:p>
        </p:txBody>
      </p:sp>
      <p:sp>
        <p:nvSpPr>
          <p:cNvPr id="23562" name="Rectangle 10"/>
          <p:cNvSpPr>
            <a:spLocks noChangeArrowheads="1"/>
          </p:cNvSpPr>
          <p:nvPr/>
        </p:nvSpPr>
        <p:spPr bwMode="auto">
          <a:xfrm>
            <a:off x="6134100" y="2286000"/>
            <a:ext cx="2057400" cy="1905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a:solidFill>
                  <a:schemeClr val="bg2"/>
                </a:solidFill>
              </a:rPr>
              <a:t>3GL</a:t>
            </a:r>
          </a:p>
          <a:p>
            <a:pPr algn="ctr"/>
            <a:r>
              <a:rPr lang="en-US">
                <a:solidFill>
                  <a:schemeClr val="bg2"/>
                </a:solidFill>
              </a:rPr>
              <a:t>Connector</a:t>
            </a:r>
          </a:p>
        </p:txBody>
      </p:sp>
      <p:sp>
        <p:nvSpPr>
          <p:cNvPr id="23563" name="Rectangle 11"/>
          <p:cNvSpPr>
            <a:spLocks noChangeArrowheads="1"/>
          </p:cNvSpPr>
          <p:nvPr/>
        </p:nvSpPr>
        <p:spPr bwMode="auto">
          <a:xfrm>
            <a:off x="7048500" y="4191000"/>
            <a:ext cx="1143000" cy="762000"/>
          </a:xfrm>
          <a:prstGeom prst="rect">
            <a:avLst/>
          </a:prstGeom>
          <a:solidFill>
            <a:srgbClr val="FFCCFF"/>
          </a:solidFill>
          <a:ln w="12700">
            <a:solidFill>
              <a:schemeClr val="tx1"/>
            </a:solidFill>
            <a:miter lim="800000"/>
            <a:headEnd type="none" w="sm" len="sm"/>
            <a:tailEnd type="none" w="sm" len="sm"/>
          </a:ln>
        </p:spPr>
        <p:txBody>
          <a:bodyPr wrap="none" anchor="ctr"/>
          <a:lstStyle/>
          <a:p>
            <a:pPr algn="ctr"/>
            <a:r>
              <a:rPr lang="en-US" sz="2000">
                <a:solidFill>
                  <a:schemeClr val="bg2"/>
                </a:solidFill>
              </a:rPr>
              <a:t>Program</a:t>
            </a:r>
          </a:p>
        </p:txBody>
      </p:sp>
      <p:sp>
        <p:nvSpPr>
          <p:cNvPr id="23564" name="Rectangle 12"/>
          <p:cNvSpPr>
            <a:spLocks noChangeArrowheads="1"/>
          </p:cNvSpPr>
          <p:nvPr/>
        </p:nvSpPr>
        <p:spPr bwMode="auto">
          <a:xfrm>
            <a:off x="2552700" y="4876800"/>
            <a:ext cx="3581400" cy="762000"/>
          </a:xfrm>
          <a:prstGeom prst="rect">
            <a:avLst/>
          </a:prstGeom>
          <a:solidFill>
            <a:srgbClr val="FFCCFF"/>
          </a:solidFill>
          <a:ln w="12700">
            <a:solidFill>
              <a:schemeClr val="tx1"/>
            </a:solidFill>
            <a:miter lim="800000"/>
            <a:headEnd type="none" w="sm" len="sm"/>
            <a:tailEnd type="none" w="sm" len="sm"/>
          </a:ln>
        </p:spPr>
        <p:txBody>
          <a:bodyPr wrap="none" anchor="ctr"/>
          <a:lstStyle/>
          <a:p>
            <a:pPr algn="ctr"/>
            <a:r>
              <a:rPr lang="en-US">
                <a:solidFill>
                  <a:schemeClr val="bg2"/>
                </a:solidFill>
              </a:rPr>
              <a:t>Application</a:t>
            </a:r>
          </a:p>
          <a:p>
            <a:pPr algn="ctr"/>
            <a:r>
              <a:rPr lang="en-US">
                <a:solidFill>
                  <a:schemeClr val="bg2"/>
                </a:solidFill>
              </a:rPr>
              <a:t>Generator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1C0B51A4-8099-4F34-BAD7-F2F4A320DA6A}" type="slidenum">
              <a:rPr lang="en-US"/>
              <a:pPr/>
              <a:t>21</a:t>
            </a:fld>
            <a:endParaRPr lang="en-US"/>
          </a:p>
        </p:txBody>
      </p:sp>
      <p:sp>
        <p:nvSpPr>
          <p:cNvPr id="24579" name="Rectangle 2"/>
          <p:cNvSpPr>
            <a:spLocks noGrp="1" noChangeArrowheads="1"/>
          </p:cNvSpPr>
          <p:nvPr>
            <p:ph type="title"/>
          </p:nvPr>
        </p:nvSpPr>
        <p:spPr>
          <a:noFill/>
        </p:spPr>
        <p:txBody>
          <a:bodyPr/>
          <a:lstStyle/>
          <a:p>
            <a:r>
              <a:rPr lang="en-US" smtClean="0"/>
              <a:t>Advantages of Database Approach</a:t>
            </a:r>
          </a:p>
        </p:txBody>
      </p:sp>
      <p:sp>
        <p:nvSpPr>
          <p:cNvPr id="24580" name="Rectangle 3"/>
          <p:cNvSpPr>
            <a:spLocks noGrp="1" noChangeArrowheads="1"/>
          </p:cNvSpPr>
          <p:nvPr>
            <p:ph type="body" idx="1"/>
          </p:nvPr>
        </p:nvSpPr>
        <p:spPr>
          <a:noFill/>
        </p:spPr>
        <p:txBody>
          <a:bodyPr/>
          <a:lstStyle/>
          <a:p>
            <a:r>
              <a:rPr lang="en-US" smtClean="0"/>
              <a:t>Minimal data redundancy.</a:t>
            </a:r>
          </a:p>
          <a:p>
            <a:r>
              <a:rPr lang="en-US" smtClean="0"/>
              <a:t>Data consistency.</a:t>
            </a:r>
          </a:p>
          <a:p>
            <a:r>
              <a:rPr lang="en-US" smtClean="0"/>
              <a:t>Integration of data.</a:t>
            </a:r>
          </a:p>
          <a:p>
            <a:r>
              <a:rPr lang="en-US" smtClean="0"/>
              <a:t>Sharing of data.</a:t>
            </a:r>
          </a:p>
          <a:p>
            <a:r>
              <a:rPr lang="en-US" smtClean="0"/>
              <a:t>Enforcement of standards.</a:t>
            </a:r>
          </a:p>
          <a:p>
            <a:r>
              <a:rPr lang="en-US" smtClean="0"/>
              <a:t>Ease of application development.</a:t>
            </a:r>
          </a:p>
          <a:p>
            <a:r>
              <a:rPr lang="en-US" smtClean="0"/>
              <a:t>Uniform security, privacy and integrity.</a:t>
            </a:r>
          </a:p>
          <a:p>
            <a:r>
              <a:rPr lang="en-US" smtClean="0"/>
              <a:t>Data independence.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noFill/>
        </p:spPr>
        <p:txBody>
          <a:bodyPr/>
          <a:lstStyle/>
          <a:p>
            <a:fld id="{9EA2A08D-6E3B-42F7-B57F-B5D6DA1D365A}" type="slidenum">
              <a:rPr lang="en-US"/>
              <a:pPr/>
              <a:t>22</a:t>
            </a:fld>
            <a:endParaRPr lang="en-US"/>
          </a:p>
        </p:txBody>
      </p:sp>
      <p:sp>
        <p:nvSpPr>
          <p:cNvPr id="25603" name="Rectangle 2"/>
          <p:cNvSpPr>
            <a:spLocks noGrp="1" noChangeArrowheads="1"/>
          </p:cNvSpPr>
          <p:nvPr>
            <p:ph type="title"/>
          </p:nvPr>
        </p:nvSpPr>
        <p:spPr>
          <a:noFill/>
        </p:spPr>
        <p:txBody>
          <a:bodyPr/>
          <a:lstStyle/>
          <a:p>
            <a:r>
              <a:rPr lang="en-US" smtClean="0"/>
              <a:t>Database Management Approach</a:t>
            </a:r>
          </a:p>
        </p:txBody>
      </p:sp>
      <p:sp>
        <p:nvSpPr>
          <p:cNvPr id="25604" name="Rectangle 3"/>
          <p:cNvSpPr>
            <a:spLocks noGrp="1" noChangeArrowheads="1"/>
          </p:cNvSpPr>
          <p:nvPr>
            <p:ph type="body" sz="half" idx="1"/>
          </p:nvPr>
        </p:nvSpPr>
        <p:spPr>
          <a:xfrm>
            <a:off x="336176" y="990600"/>
            <a:ext cx="4769224" cy="5105400"/>
          </a:xfrm>
          <a:noFill/>
        </p:spPr>
        <p:txBody>
          <a:bodyPr/>
          <a:lstStyle/>
          <a:p>
            <a:r>
              <a:rPr lang="en-US" sz="2400" dirty="0" smtClean="0"/>
              <a:t>Data is most important</a:t>
            </a:r>
          </a:p>
          <a:p>
            <a:pPr lvl="1"/>
            <a:r>
              <a:rPr lang="en-US" sz="2000" dirty="0" smtClean="0"/>
              <a:t>Data defined first</a:t>
            </a:r>
          </a:p>
          <a:p>
            <a:pPr lvl="1"/>
            <a:r>
              <a:rPr lang="en-US" sz="2000" dirty="0" smtClean="0"/>
              <a:t>Standard format</a:t>
            </a:r>
          </a:p>
          <a:p>
            <a:r>
              <a:rPr lang="en-US" sz="2400" dirty="0" smtClean="0"/>
              <a:t>Access through DBMS</a:t>
            </a:r>
          </a:p>
          <a:p>
            <a:pPr lvl="1"/>
            <a:r>
              <a:rPr lang="en-US" sz="2000" dirty="0" smtClean="0"/>
              <a:t>Queries, Reports, Forms</a:t>
            </a:r>
          </a:p>
          <a:p>
            <a:pPr lvl="1"/>
            <a:r>
              <a:rPr lang="en-US" sz="2000" dirty="0" smtClean="0"/>
              <a:t>Application Programs</a:t>
            </a:r>
          </a:p>
          <a:p>
            <a:pPr lvl="1"/>
            <a:r>
              <a:rPr lang="en-US" sz="2000" dirty="0" smtClean="0"/>
              <a:t>3GL Interface</a:t>
            </a:r>
          </a:p>
          <a:p>
            <a:r>
              <a:rPr lang="en-US" sz="2400" dirty="0" smtClean="0"/>
              <a:t>Data independence</a:t>
            </a:r>
          </a:p>
          <a:p>
            <a:pPr lvl="1"/>
            <a:r>
              <a:rPr lang="en-US" sz="2000" dirty="0" smtClean="0"/>
              <a:t>Change data definition without changing code</a:t>
            </a:r>
          </a:p>
          <a:p>
            <a:pPr lvl="1"/>
            <a:r>
              <a:rPr lang="en-US" sz="2000" dirty="0" smtClean="0"/>
              <a:t>Alter code without changing data</a:t>
            </a:r>
          </a:p>
          <a:p>
            <a:pPr lvl="1"/>
            <a:r>
              <a:rPr lang="en-US" sz="2000" dirty="0" smtClean="0"/>
              <a:t>Move/split data without changing code</a:t>
            </a:r>
          </a:p>
        </p:txBody>
      </p:sp>
      <p:sp>
        <p:nvSpPr>
          <p:cNvPr id="25605" name="Oval 4"/>
          <p:cNvSpPr>
            <a:spLocks noChangeArrowheads="1"/>
          </p:cNvSpPr>
          <p:nvPr/>
        </p:nvSpPr>
        <p:spPr bwMode="auto">
          <a:xfrm>
            <a:off x="5607050" y="2139950"/>
            <a:ext cx="3111500" cy="1130300"/>
          </a:xfrm>
          <a:prstGeom prst="ellipse">
            <a:avLst/>
          </a:prstGeom>
          <a:solidFill>
            <a:srgbClr val="99FF99"/>
          </a:solidFill>
          <a:ln w="12700">
            <a:solidFill>
              <a:schemeClr val="tx1"/>
            </a:solidFill>
            <a:round/>
            <a:headEnd/>
            <a:tailEnd/>
          </a:ln>
        </p:spPr>
        <p:txBody>
          <a:bodyPr wrap="none" lIns="92075" tIns="46038" rIns="92075" bIns="46038" anchor="ctr"/>
          <a:lstStyle/>
          <a:p>
            <a:pPr algn="ctr"/>
            <a:r>
              <a:rPr lang="en-US">
                <a:solidFill>
                  <a:schemeClr val="tx1"/>
                </a:solidFill>
              </a:rPr>
              <a:t>All Data</a:t>
            </a:r>
          </a:p>
        </p:txBody>
      </p:sp>
      <p:sp>
        <p:nvSpPr>
          <p:cNvPr id="25606" name="Rectangle 5"/>
          <p:cNvSpPr>
            <a:spLocks noChangeArrowheads="1"/>
          </p:cNvSpPr>
          <p:nvPr/>
        </p:nvSpPr>
        <p:spPr bwMode="auto">
          <a:xfrm>
            <a:off x="5340350" y="3282950"/>
            <a:ext cx="3644900" cy="1054100"/>
          </a:xfrm>
          <a:prstGeom prst="rect">
            <a:avLst/>
          </a:prstGeom>
          <a:solidFill>
            <a:srgbClr val="FF99CC"/>
          </a:solidFill>
          <a:ln w="12700">
            <a:solidFill>
              <a:schemeClr val="tx1"/>
            </a:solidFill>
            <a:miter lim="800000"/>
            <a:headEnd/>
            <a:tailEnd/>
          </a:ln>
        </p:spPr>
        <p:txBody>
          <a:bodyPr wrap="none" lIns="92075" tIns="46038" rIns="92075" bIns="46038" anchor="ctr"/>
          <a:lstStyle/>
          <a:p>
            <a:pPr algn="ctr"/>
            <a:r>
              <a:rPr lang="en-US">
                <a:solidFill>
                  <a:schemeClr val="tx1"/>
                </a:solidFill>
              </a:rPr>
              <a:t>DBMS</a:t>
            </a:r>
          </a:p>
        </p:txBody>
      </p:sp>
      <p:sp>
        <p:nvSpPr>
          <p:cNvPr id="25607" name="Rectangle 6"/>
          <p:cNvSpPr>
            <a:spLocks noChangeArrowheads="1"/>
          </p:cNvSpPr>
          <p:nvPr/>
        </p:nvSpPr>
        <p:spPr bwMode="auto">
          <a:xfrm>
            <a:off x="5378450" y="4349750"/>
            <a:ext cx="1130300" cy="8255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a:r>
              <a:rPr lang="en-US" sz="2000">
                <a:solidFill>
                  <a:schemeClr val="tx1"/>
                </a:solidFill>
              </a:rPr>
              <a:t>Program1</a:t>
            </a:r>
          </a:p>
        </p:txBody>
      </p:sp>
      <p:sp>
        <p:nvSpPr>
          <p:cNvPr id="25608" name="Rectangle 7"/>
          <p:cNvSpPr>
            <a:spLocks noChangeArrowheads="1"/>
          </p:cNvSpPr>
          <p:nvPr/>
        </p:nvSpPr>
        <p:spPr bwMode="auto">
          <a:xfrm>
            <a:off x="7797800" y="4349750"/>
            <a:ext cx="1112838" cy="8255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a:r>
              <a:rPr lang="en-US" sz="2000">
                <a:solidFill>
                  <a:schemeClr val="tx1"/>
                </a:solidFill>
              </a:rPr>
              <a:t>Program2</a:t>
            </a:r>
          </a:p>
        </p:txBody>
      </p:sp>
      <p:sp>
        <p:nvSpPr>
          <p:cNvPr id="25609" name="Rectangle 8"/>
          <p:cNvSpPr>
            <a:spLocks noChangeArrowheads="1"/>
          </p:cNvSpPr>
          <p:nvPr/>
        </p:nvSpPr>
        <p:spPr bwMode="auto">
          <a:xfrm>
            <a:off x="6635750" y="4349750"/>
            <a:ext cx="1054100" cy="825500"/>
          </a:xfrm>
          <a:prstGeom prst="rect">
            <a:avLst/>
          </a:prstGeom>
          <a:solidFill>
            <a:srgbClr val="FFCCFF"/>
          </a:solidFill>
          <a:ln w="12700">
            <a:solidFill>
              <a:schemeClr val="tx1"/>
            </a:solidFill>
            <a:miter lim="800000"/>
            <a:headEnd/>
            <a:tailEnd/>
          </a:ln>
        </p:spPr>
        <p:txBody>
          <a:bodyPr wrap="none" lIns="92075" tIns="46038" rIns="92075" bIns="46038" anchor="ctr"/>
          <a:lstStyle/>
          <a:p>
            <a:pPr algn="ctr"/>
            <a:r>
              <a:rPr lang="en-US" sz="2000">
                <a:solidFill>
                  <a:schemeClr val="tx1"/>
                </a:solidFill>
              </a:rPr>
              <a:t>Queries</a:t>
            </a:r>
          </a:p>
          <a:p>
            <a:pPr algn="ctr"/>
            <a:r>
              <a:rPr lang="en-US" sz="2000">
                <a:solidFill>
                  <a:schemeClr val="tx1"/>
                </a:solidFill>
              </a:rPr>
              <a:t>Reports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p:cNvSpPr>
            <a:spLocks noGrp="1"/>
          </p:cNvSpPr>
          <p:nvPr>
            <p:ph type="sldNum" sz="quarter" idx="12"/>
          </p:nvPr>
        </p:nvSpPr>
        <p:spPr>
          <a:noFill/>
        </p:spPr>
        <p:txBody>
          <a:bodyPr/>
          <a:lstStyle/>
          <a:p>
            <a:fld id="{12AB2DDF-74C3-462D-ABD1-5FFF05B8469E}" type="slidenum">
              <a:rPr lang="en-US"/>
              <a:pPr/>
              <a:t>23</a:t>
            </a:fld>
            <a:endParaRPr lang="en-US"/>
          </a:p>
        </p:txBody>
      </p:sp>
      <p:sp>
        <p:nvSpPr>
          <p:cNvPr id="26627" name="Rectangle 2"/>
          <p:cNvSpPr>
            <a:spLocks noGrp="1" noChangeArrowheads="1"/>
          </p:cNvSpPr>
          <p:nvPr>
            <p:ph type="title"/>
          </p:nvPr>
        </p:nvSpPr>
        <p:spPr>
          <a:noFill/>
        </p:spPr>
        <p:txBody>
          <a:bodyPr/>
          <a:lstStyle/>
          <a:p>
            <a:r>
              <a:rPr lang="en-US" smtClean="0"/>
              <a:t>Modifying Data with DBMS</a:t>
            </a:r>
          </a:p>
        </p:txBody>
      </p:sp>
      <p:sp>
        <p:nvSpPr>
          <p:cNvPr id="26628" name="Rectangle 3"/>
          <p:cNvSpPr>
            <a:spLocks noGrp="1" noChangeArrowheads="1"/>
          </p:cNvSpPr>
          <p:nvPr>
            <p:ph type="body" sz="half" idx="1"/>
          </p:nvPr>
        </p:nvSpPr>
        <p:spPr>
          <a:noFill/>
        </p:spPr>
        <p:txBody>
          <a:bodyPr/>
          <a:lstStyle/>
          <a:p>
            <a:r>
              <a:rPr lang="en-US" sz="2400" smtClean="0"/>
              <a:t>Add cell number to employee table</a:t>
            </a:r>
          </a:p>
          <a:p>
            <a:pPr lvl="1"/>
            <a:r>
              <a:rPr lang="en-US" sz="2000" smtClean="0"/>
              <a:t>Open table definition</a:t>
            </a:r>
          </a:p>
          <a:p>
            <a:pPr lvl="1"/>
            <a:r>
              <a:rPr lang="en-US" sz="2000" smtClean="0"/>
              <a:t>Add data element</a:t>
            </a:r>
          </a:p>
          <a:p>
            <a:pPr lvl="1"/>
            <a:r>
              <a:rPr lang="en-US" sz="2000" smtClean="0"/>
              <a:t>If desired, modify reports</a:t>
            </a:r>
          </a:p>
          <a:p>
            <a:pPr lvl="2"/>
            <a:r>
              <a:rPr lang="en-US" sz="1800" smtClean="0"/>
              <a:t>Use report writer</a:t>
            </a:r>
          </a:p>
          <a:p>
            <a:pPr lvl="2"/>
            <a:r>
              <a:rPr lang="en-US" sz="1800" smtClean="0"/>
              <a:t>No programming</a:t>
            </a:r>
          </a:p>
          <a:p>
            <a:r>
              <a:rPr lang="en-US" sz="2400" smtClean="0"/>
              <a:t>Existing reports, queries, code will all run as before with no changes.</a:t>
            </a:r>
          </a:p>
        </p:txBody>
      </p:sp>
      <p:sp>
        <p:nvSpPr>
          <p:cNvPr id="26629" name="Rectangle 4"/>
          <p:cNvSpPr>
            <a:spLocks noChangeArrowheads="1"/>
          </p:cNvSpPr>
          <p:nvPr/>
        </p:nvSpPr>
        <p:spPr bwMode="auto">
          <a:xfrm>
            <a:off x="5187950" y="1377950"/>
            <a:ext cx="3873500" cy="3187700"/>
          </a:xfrm>
          <a:prstGeom prst="rect">
            <a:avLst/>
          </a:prstGeom>
          <a:solidFill>
            <a:schemeClr val="accent1"/>
          </a:solidFill>
          <a:ln w="12700">
            <a:solidFill>
              <a:schemeClr val="tx1"/>
            </a:solidFill>
            <a:miter lim="800000"/>
            <a:headEnd/>
            <a:tailEnd/>
          </a:ln>
        </p:spPr>
        <p:txBody>
          <a:bodyPr wrap="none" lIns="92075" tIns="46038" rIns="92075" bIns="46038"/>
          <a:lstStyle/>
          <a:p>
            <a:pPr>
              <a:tabLst>
                <a:tab pos="1263650" algn="l"/>
                <a:tab pos="2511425" algn="l"/>
              </a:tabLst>
            </a:pPr>
            <a:r>
              <a:rPr lang="en-US" sz="1600" u="sng">
                <a:solidFill>
                  <a:schemeClr val="tx1"/>
                </a:solidFill>
              </a:rPr>
              <a:t>Field Name	Data Type	Description</a:t>
            </a:r>
          </a:p>
          <a:p>
            <a:pPr>
              <a:tabLst>
                <a:tab pos="1263650" algn="l"/>
                <a:tab pos="2511425" algn="l"/>
              </a:tabLst>
            </a:pPr>
            <a:endParaRPr lang="en-US" sz="1600">
              <a:solidFill>
                <a:schemeClr val="tx1"/>
              </a:solidFill>
            </a:endParaRPr>
          </a:p>
          <a:p>
            <a:pPr>
              <a:tabLst>
                <a:tab pos="1263650" algn="l"/>
                <a:tab pos="2511425" algn="l"/>
              </a:tabLst>
            </a:pPr>
            <a:r>
              <a:rPr lang="en-US" sz="1600">
                <a:solidFill>
                  <a:schemeClr val="tx1"/>
                </a:solidFill>
              </a:rPr>
              <a:t>EmployeeID	Number	Autonumber..</a:t>
            </a:r>
          </a:p>
          <a:p>
            <a:pPr>
              <a:tabLst>
                <a:tab pos="1263650" algn="l"/>
                <a:tab pos="2511425" algn="l"/>
              </a:tabLst>
            </a:pPr>
            <a:r>
              <a:rPr lang="en-US" sz="1600">
                <a:solidFill>
                  <a:schemeClr val="tx1"/>
                </a:solidFill>
              </a:rPr>
              <a:t>TaxpayerID	Text	Federal ID</a:t>
            </a:r>
          </a:p>
          <a:p>
            <a:pPr>
              <a:tabLst>
                <a:tab pos="1263650" algn="l"/>
                <a:tab pos="2511425" algn="l"/>
              </a:tabLst>
            </a:pPr>
            <a:r>
              <a:rPr lang="en-US" sz="1600">
                <a:solidFill>
                  <a:schemeClr val="tx1"/>
                </a:solidFill>
              </a:rPr>
              <a:t>LastName	Text	</a:t>
            </a:r>
          </a:p>
          <a:p>
            <a:pPr>
              <a:tabLst>
                <a:tab pos="1263650" algn="l"/>
                <a:tab pos="2511425" algn="l"/>
              </a:tabLst>
            </a:pPr>
            <a:r>
              <a:rPr lang="en-US" sz="1600">
                <a:solidFill>
                  <a:schemeClr val="tx1"/>
                </a:solidFill>
              </a:rPr>
              <a:t>FirstName	Text</a:t>
            </a:r>
          </a:p>
          <a:p>
            <a:pPr>
              <a:tabLst>
                <a:tab pos="1263650" algn="l"/>
                <a:tab pos="2511425" algn="l"/>
              </a:tabLst>
            </a:pPr>
            <a:r>
              <a:rPr lang="en-US" sz="1600">
                <a:solidFill>
                  <a:schemeClr val="tx1"/>
                </a:solidFill>
              </a:rPr>
              <a:t>   . . . </a:t>
            </a:r>
          </a:p>
          <a:p>
            <a:pPr>
              <a:tabLst>
                <a:tab pos="1263650" algn="l"/>
                <a:tab pos="2511425" algn="l"/>
              </a:tabLst>
            </a:pPr>
            <a:r>
              <a:rPr lang="en-US" sz="1600">
                <a:solidFill>
                  <a:schemeClr val="tx1"/>
                </a:solidFill>
              </a:rPr>
              <a:t>Phone	Text</a:t>
            </a:r>
          </a:p>
          <a:p>
            <a:pPr>
              <a:tabLst>
                <a:tab pos="1263650" algn="l"/>
                <a:tab pos="2511425" algn="l"/>
              </a:tabLst>
            </a:pPr>
            <a:r>
              <a:rPr lang="en-US" sz="1600">
                <a:solidFill>
                  <a:schemeClr val="tx1"/>
                </a:solidFill>
              </a:rPr>
              <a:t>   . . .</a:t>
            </a:r>
          </a:p>
          <a:p>
            <a:pPr>
              <a:tabLst>
                <a:tab pos="1263650" algn="l"/>
                <a:tab pos="2511425" algn="l"/>
              </a:tabLst>
            </a:pPr>
            <a:endParaRPr lang="en-US" sz="1600">
              <a:solidFill>
                <a:schemeClr val="tx1"/>
              </a:solidFill>
            </a:endParaRPr>
          </a:p>
          <a:p>
            <a:pPr>
              <a:tabLst>
                <a:tab pos="1263650" algn="l"/>
                <a:tab pos="2511425" algn="l"/>
              </a:tabLst>
            </a:pPr>
            <a:r>
              <a:rPr lang="en-US" sz="1600">
                <a:solidFill>
                  <a:schemeClr val="tx2"/>
                </a:solidFill>
              </a:rPr>
              <a:t>CellPhone	Text	Cellular . . .</a:t>
            </a:r>
            <a:endParaRPr lang="en-US" sz="1600">
              <a:solidFill>
                <a:schemeClr val="tx1"/>
              </a:solidFill>
            </a:endParaRPr>
          </a:p>
          <a:p>
            <a:pPr>
              <a:tabLst>
                <a:tab pos="1263650" algn="l"/>
                <a:tab pos="2511425" algn="l"/>
              </a:tabLst>
            </a:pPr>
            <a:endParaRPr lang="en-US" sz="1600">
              <a:solidFill>
                <a:schemeClr val="tx1"/>
              </a:solidFill>
            </a:endParaRPr>
          </a:p>
        </p:txBody>
      </p:sp>
      <p:sp>
        <p:nvSpPr>
          <p:cNvPr id="26630" name="Line 5"/>
          <p:cNvSpPr>
            <a:spLocks noChangeShapeType="1"/>
          </p:cNvSpPr>
          <p:nvPr/>
        </p:nvSpPr>
        <p:spPr bwMode="auto">
          <a:xfrm>
            <a:off x="4114800" y="2819400"/>
            <a:ext cx="1676400" cy="990600"/>
          </a:xfrm>
          <a:prstGeom prst="line">
            <a:avLst/>
          </a:prstGeom>
          <a:noFill/>
          <a:ln w="12700">
            <a:solidFill>
              <a:schemeClr val="tx2"/>
            </a:solidFill>
            <a:round/>
            <a:headEnd type="none" w="sm" len="sm"/>
            <a:tailEnd type="stealth" w="med" len="lg"/>
          </a:ln>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2"/>
          </p:nvPr>
        </p:nvSpPr>
        <p:spPr>
          <a:noFill/>
        </p:spPr>
        <p:txBody>
          <a:bodyPr/>
          <a:lstStyle/>
          <a:p>
            <a:fld id="{32DFE2D5-AD1B-400B-899D-10892EA9592E}" type="slidenum">
              <a:rPr lang="en-US"/>
              <a:pPr/>
              <a:t>24</a:t>
            </a:fld>
            <a:endParaRPr lang="en-US"/>
          </a:p>
        </p:txBody>
      </p:sp>
      <p:sp>
        <p:nvSpPr>
          <p:cNvPr id="27651" name="Rectangle 2"/>
          <p:cNvSpPr>
            <a:spLocks noGrp="1" noChangeArrowheads="1"/>
          </p:cNvSpPr>
          <p:nvPr>
            <p:ph type="title"/>
          </p:nvPr>
        </p:nvSpPr>
        <p:spPr/>
        <p:txBody>
          <a:bodyPr/>
          <a:lstStyle/>
          <a:p>
            <a:r>
              <a:rPr lang="en-US" smtClean="0"/>
              <a:t>Web Databases</a:t>
            </a:r>
          </a:p>
        </p:txBody>
      </p:sp>
      <p:pic>
        <p:nvPicPr>
          <p:cNvPr id="27652" name="Picture 4" descr="j0400422"/>
          <p:cNvPicPr>
            <a:picLocks noChangeAspect="1" noChangeArrowheads="1"/>
          </p:cNvPicPr>
          <p:nvPr/>
        </p:nvPicPr>
        <p:blipFill>
          <a:blip r:embed="rId3" cstate="print"/>
          <a:srcRect/>
          <a:stretch>
            <a:fillRect/>
          </a:stretch>
        </p:blipFill>
        <p:spPr bwMode="auto">
          <a:xfrm>
            <a:off x="3825876" y="1435100"/>
            <a:ext cx="1979612" cy="1955800"/>
          </a:xfrm>
          <a:prstGeom prst="rect">
            <a:avLst/>
          </a:prstGeom>
          <a:noFill/>
          <a:ln w="9525">
            <a:noFill/>
            <a:miter lim="800000"/>
            <a:headEnd/>
            <a:tailEnd/>
          </a:ln>
        </p:spPr>
      </p:pic>
      <p:pic>
        <p:nvPicPr>
          <p:cNvPr id="27653" name="Picture 5" descr="MPj03998790000[1]"/>
          <p:cNvPicPr>
            <a:picLocks noChangeAspect="1" noChangeArrowheads="1"/>
          </p:cNvPicPr>
          <p:nvPr/>
        </p:nvPicPr>
        <p:blipFill>
          <a:blip r:embed="rId4" cstate="print"/>
          <a:srcRect/>
          <a:stretch>
            <a:fillRect/>
          </a:stretch>
        </p:blipFill>
        <p:spPr bwMode="auto">
          <a:xfrm>
            <a:off x="793751" y="3576637"/>
            <a:ext cx="1520825" cy="2281238"/>
          </a:xfrm>
          <a:prstGeom prst="rect">
            <a:avLst/>
          </a:prstGeom>
          <a:noFill/>
          <a:ln w="9525">
            <a:noFill/>
            <a:miter lim="800000"/>
            <a:headEnd/>
            <a:tailEnd/>
          </a:ln>
        </p:spPr>
      </p:pic>
      <p:pic>
        <p:nvPicPr>
          <p:cNvPr id="27654" name="Picture 6" descr="MPj04003210000[1]"/>
          <p:cNvPicPr>
            <a:picLocks noChangeAspect="1" noChangeArrowheads="1"/>
          </p:cNvPicPr>
          <p:nvPr/>
        </p:nvPicPr>
        <p:blipFill>
          <a:blip r:embed="rId5" cstate="print"/>
          <a:srcRect/>
          <a:stretch>
            <a:fillRect/>
          </a:stretch>
        </p:blipFill>
        <p:spPr bwMode="auto">
          <a:xfrm>
            <a:off x="5948363" y="4189412"/>
            <a:ext cx="2435225" cy="1622425"/>
          </a:xfrm>
          <a:prstGeom prst="rect">
            <a:avLst/>
          </a:prstGeom>
          <a:noFill/>
          <a:ln w="9525">
            <a:noFill/>
            <a:miter lim="800000"/>
            <a:headEnd/>
            <a:tailEnd/>
          </a:ln>
        </p:spPr>
      </p:pic>
      <p:sp>
        <p:nvSpPr>
          <p:cNvPr id="27655" name="Text Box 7"/>
          <p:cNvSpPr txBox="1">
            <a:spLocks noChangeArrowheads="1"/>
          </p:cNvSpPr>
          <p:nvPr/>
        </p:nvSpPr>
        <p:spPr bwMode="auto">
          <a:xfrm>
            <a:off x="858838" y="3144837"/>
            <a:ext cx="1339850" cy="366713"/>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tx1"/>
                </a:solidFill>
              </a:rPr>
              <a:t>Developers</a:t>
            </a:r>
          </a:p>
        </p:txBody>
      </p:sp>
      <p:sp>
        <p:nvSpPr>
          <p:cNvPr id="27656" name="Text Box 8"/>
          <p:cNvSpPr txBox="1">
            <a:spLocks noChangeArrowheads="1"/>
          </p:cNvSpPr>
          <p:nvPr/>
        </p:nvSpPr>
        <p:spPr bwMode="auto">
          <a:xfrm>
            <a:off x="4429126" y="1144587"/>
            <a:ext cx="1162050" cy="366713"/>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tx1"/>
                </a:solidFill>
              </a:rPr>
              <a:t>Database</a:t>
            </a:r>
          </a:p>
        </p:txBody>
      </p:sp>
      <p:sp>
        <p:nvSpPr>
          <p:cNvPr id="27657" name="Text Box 9"/>
          <p:cNvSpPr txBox="1">
            <a:spLocks noChangeArrowheads="1"/>
          </p:cNvSpPr>
          <p:nvPr/>
        </p:nvSpPr>
        <p:spPr bwMode="auto">
          <a:xfrm>
            <a:off x="4143376" y="3387725"/>
            <a:ext cx="1390650" cy="366712"/>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tx1"/>
                </a:solidFill>
              </a:rPr>
              <a:t>Web Server</a:t>
            </a:r>
          </a:p>
        </p:txBody>
      </p:sp>
      <p:sp>
        <p:nvSpPr>
          <p:cNvPr id="27658" name="Freeform 10"/>
          <p:cNvSpPr>
            <a:spLocks/>
          </p:cNvSpPr>
          <p:nvPr/>
        </p:nvSpPr>
        <p:spPr bwMode="auto">
          <a:xfrm>
            <a:off x="2382838" y="2682875"/>
            <a:ext cx="1700213" cy="2214562"/>
          </a:xfrm>
          <a:custGeom>
            <a:avLst/>
            <a:gdLst>
              <a:gd name="T0" fmla="*/ 0 w 1188"/>
              <a:gd name="T1" fmla="*/ 1548 h 1548"/>
              <a:gd name="T2" fmla="*/ 480 w 1188"/>
              <a:gd name="T3" fmla="*/ 1440 h 1548"/>
              <a:gd name="T4" fmla="*/ 972 w 1188"/>
              <a:gd name="T5" fmla="*/ 1104 h 1548"/>
              <a:gd name="T6" fmla="*/ 840 w 1188"/>
              <a:gd name="T7" fmla="*/ 348 h 1548"/>
              <a:gd name="T8" fmla="*/ 1188 w 1188"/>
              <a:gd name="T9" fmla="*/ 0 h 1548"/>
              <a:gd name="T10" fmla="*/ 0 60000 65536"/>
              <a:gd name="T11" fmla="*/ 0 60000 65536"/>
              <a:gd name="T12" fmla="*/ 0 60000 65536"/>
              <a:gd name="T13" fmla="*/ 0 60000 65536"/>
              <a:gd name="T14" fmla="*/ 0 60000 65536"/>
              <a:gd name="T15" fmla="*/ 0 w 1188"/>
              <a:gd name="T16" fmla="*/ 0 h 1548"/>
              <a:gd name="T17" fmla="*/ 1188 w 1188"/>
              <a:gd name="T18" fmla="*/ 1548 h 1548"/>
            </a:gdLst>
            <a:ahLst/>
            <a:cxnLst>
              <a:cxn ang="T10">
                <a:pos x="T0" y="T1"/>
              </a:cxn>
              <a:cxn ang="T11">
                <a:pos x="T2" y="T3"/>
              </a:cxn>
              <a:cxn ang="T12">
                <a:pos x="T4" y="T5"/>
              </a:cxn>
              <a:cxn ang="T13">
                <a:pos x="T6" y="T7"/>
              </a:cxn>
              <a:cxn ang="T14">
                <a:pos x="T8" y="T9"/>
              </a:cxn>
            </a:cxnLst>
            <a:rect l="T15" t="T16" r="T17" b="T18"/>
            <a:pathLst>
              <a:path w="1188" h="1548">
                <a:moveTo>
                  <a:pt x="0" y="1548"/>
                </a:moveTo>
                <a:cubicBezTo>
                  <a:pt x="159" y="1531"/>
                  <a:pt x="318" y="1514"/>
                  <a:pt x="480" y="1440"/>
                </a:cubicBezTo>
                <a:cubicBezTo>
                  <a:pt x="642" y="1366"/>
                  <a:pt x="912" y="1286"/>
                  <a:pt x="972" y="1104"/>
                </a:cubicBezTo>
                <a:cubicBezTo>
                  <a:pt x="1032" y="922"/>
                  <a:pt x="804" y="532"/>
                  <a:pt x="840" y="348"/>
                </a:cubicBezTo>
                <a:cubicBezTo>
                  <a:pt x="876" y="164"/>
                  <a:pt x="1032" y="82"/>
                  <a:pt x="1188" y="0"/>
                </a:cubicBezTo>
              </a:path>
            </a:pathLst>
          </a:custGeom>
          <a:noFill/>
          <a:ln w="12700" cap="flat" cmpd="sng">
            <a:solidFill>
              <a:schemeClr val="tx1"/>
            </a:solidFill>
            <a:prstDash val="solid"/>
            <a:round/>
            <a:headEnd type="none" w="sm" len="sm"/>
            <a:tailEnd type="triangle" w="med" len="med"/>
          </a:ln>
        </p:spPr>
        <p:txBody>
          <a:bodyPr/>
          <a:lstStyle/>
          <a:p>
            <a:endParaRPr lang="en-US"/>
          </a:p>
        </p:txBody>
      </p:sp>
      <p:sp>
        <p:nvSpPr>
          <p:cNvPr id="27659" name="Text Box 11"/>
          <p:cNvSpPr txBox="1">
            <a:spLocks noChangeArrowheads="1"/>
          </p:cNvSpPr>
          <p:nvPr/>
        </p:nvSpPr>
        <p:spPr bwMode="auto">
          <a:xfrm>
            <a:off x="2386013" y="4895850"/>
            <a:ext cx="1339850" cy="641350"/>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tx1"/>
                </a:solidFill>
              </a:rPr>
              <a:t>Web forms</a:t>
            </a:r>
          </a:p>
          <a:p>
            <a:pPr eaLnBrk="1" hangingPunct="1"/>
            <a:r>
              <a:rPr lang="en-US" sz="1800">
                <a:solidFill>
                  <a:schemeClr val="tx1"/>
                </a:solidFill>
              </a:rPr>
              <a:t>and reports</a:t>
            </a:r>
          </a:p>
        </p:txBody>
      </p:sp>
      <p:sp>
        <p:nvSpPr>
          <p:cNvPr id="27660" name="Text Box 12"/>
          <p:cNvSpPr txBox="1">
            <a:spLocks noChangeArrowheads="1"/>
          </p:cNvSpPr>
          <p:nvPr/>
        </p:nvSpPr>
        <p:spPr bwMode="auto">
          <a:xfrm>
            <a:off x="3176588" y="4071937"/>
            <a:ext cx="628650" cy="366713"/>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tx1"/>
                </a:solidFill>
              </a:rPr>
              <a:t>data</a:t>
            </a:r>
          </a:p>
        </p:txBody>
      </p:sp>
      <p:sp>
        <p:nvSpPr>
          <p:cNvPr id="27661" name="Text Box 13"/>
          <p:cNvSpPr txBox="1">
            <a:spLocks noChangeArrowheads="1"/>
          </p:cNvSpPr>
          <p:nvPr/>
        </p:nvSpPr>
        <p:spPr bwMode="auto">
          <a:xfrm>
            <a:off x="6919913" y="3832225"/>
            <a:ext cx="781050" cy="366712"/>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tx1"/>
                </a:solidFill>
              </a:rPr>
              <a:t>Users</a:t>
            </a:r>
          </a:p>
        </p:txBody>
      </p:sp>
      <p:sp>
        <p:nvSpPr>
          <p:cNvPr id="27662" name="Freeform 14"/>
          <p:cNvSpPr>
            <a:spLocks/>
          </p:cNvSpPr>
          <p:nvPr/>
        </p:nvSpPr>
        <p:spPr bwMode="auto">
          <a:xfrm>
            <a:off x="4959351" y="2768600"/>
            <a:ext cx="1304925" cy="2662237"/>
          </a:xfrm>
          <a:custGeom>
            <a:avLst/>
            <a:gdLst>
              <a:gd name="T0" fmla="*/ 0 w 912"/>
              <a:gd name="T1" fmla="*/ 0 h 1860"/>
              <a:gd name="T2" fmla="*/ 612 w 912"/>
              <a:gd name="T3" fmla="*/ 612 h 1860"/>
              <a:gd name="T4" fmla="*/ 240 w 912"/>
              <a:gd name="T5" fmla="*/ 1596 h 1860"/>
              <a:gd name="T6" fmla="*/ 912 w 912"/>
              <a:gd name="T7" fmla="*/ 1860 h 1860"/>
              <a:gd name="T8" fmla="*/ 0 60000 65536"/>
              <a:gd name="T9" fmla="*/ 0 60000 65536"/>
              <a:gd name="T10" fmla="*/ 0 60000 65536"/>
              <a:gd name="T11" fmla="*/ 0 60000 65536"/>
              <a:gd name="T12" fmla="*/ 0 w 912"/>
              <a:gd name="T13" fmla="*/ 0 h 1860"/>
              <a:gd name="T14" fmla="*/ 912 w 912"/>
              <a:gd name="T15" fmla="*/ 1860 h 1860"/>
            </a:gdLst>
            <a:ahLst/>
            <a:cxnLst>
              <a:cxn ang="T8">
                <a:pos x="T0" y="T1"/>
              </a:cxn>
              <a:cxn ang="T9">
                <a:pos x="T2" y="T3"/>
              </a:cxn>
              <a:cxn ang="T10">
                <a:pos x="T4" y="T5"/>
              </a:cxn>
              <a:cxn ang="T11">
                <a:pos x="T6" y="T7"/>
              </a:cxn>
            </a:cxnLst>
            <a:rect l="T12" t="T13" r="T14" b="T15"/>
            <a:pathLst>
              <a:path w="912" h="1860">
                <a:moveTo>
                  <a:pt x="0" y="0"/>
                </a:moveTo>
                <a:cubicBezTo>
                  <a:pt x="286" y="173"/>
                  <a:pt x="572" y="346"/>
                  <a:pt x="612" y="612"/>
                </a:cubicBezTo>
                <a:cubicBezTo>
                  <a:pt x="652" y="878"/>
                  <a:pt x="190" y="1388"/>
                  <a:pt x="240" y="1596"/>
                </a:cubicBezTo>
                <a:cubicBezTo>
                  <a:pt x="290" y="1804"/>
                  <a:pt x="601" y="1832"/>
                  <a:pt x="912" y="1860"/>
                </a:cubicBezTo>
              </a:path>
            </a:pathLst>
          </a:custGeom>
          <a:noFill/>
          <a:ln w="12700" cap="flat" cmpd="sng">
            <a:solidFill>
              <a:schemeClr val="tx1"/>
            </a:solidFill>
            <a:prstDash val="solid"/>
            <a:round/>
            <a:headEnd type="none" w="sm" len="sm"/>
            <a:tailEnd type="triangle" w="med" len="med"/>
          </a:ln>
        </p:spPr>
        <p:txBody>
          <a:bodyPr/>
          <a:lstStyle/>
          <a:p>
            <a:endParaRPr lang="en-US"/>
          </a:p>
        </p:txBody>
      </p:sp>
      <p:sp>
        <p:nvSpPr>
          <p:cNvPr id="27663" name="Text Box 15"/>
          <p:cNvSpPr txBox="1">
            <a:spLocks noChangeArrowheads="1"/>
          </p:cNvSpPr>
          <p:nvPr/>
        </p:nvSpPr>
        <p:spPr bwMode="auto">
          <a:xfrm>
            <a:off x="4927601" y="5308600"/>
            <a:ext cx="984250" cy="366712"/>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tx1"/>
                </a:solidFill>
              </a:rPr>
              <a:t>Reports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F7DDF384-BBE5-465B-93CC-85148782CEC5}" type="slidenum">
              <a:rPr lang="en-US"/>
              <a:pPr/>
              <a:t>25</a:t>
            </a:fld>
            <a:endParaRPr lang="en-US"/>
          </a:p>
        </p:txBody>
      </p:sp>
      <p:sp>
        <p:nvSpPr>
          <p:cNvPr id="28675" name="Rectangle 2"/>
          <p:cNvSpPr>
            <a:spLocks noGrp="1" noChangeArrowheads="1"/>
          </p:cNvSpPr>
          <p:nvPr>
            <p:ph type="title"/>
          </p:nvPr>
        </p:nvSpPr>
        <p:spPr>
          <a:noFill/>
        </p:spPr>
        <p:txBody>
          <a:bodyPr/>
          <a:lstStyle/>
          <a:p>
            <a:r>
              <a:rPr lang="en-US" smtClean="0"/>
              <a:t>Drawbacks of old File methods</a:t>
            </a:r>
          </a:p>
        </p:txBody>
      </p:sp>
      <p:sp>
        <p:nvSpPr>
          <p:cNvPr id="28676" name="Rectangle 3"/>
          <p:cNvSpPr>
            <a:spLocks noGrp="1" noChangeArrowheads="1"/>
          </p:cNvSpPr>
          <p:nvPr>
            <p:ph type="body" idx="1"/>
          </p:nvPr>
        </p:nvSpPr>
        <p:spPr>
          <a:noFill/>
        </p:spPr>
        <p:txBody>
          <a:bodyPr/>
          <a:lstStyle/>
          <a:p>
            <a:r>
              <a:rPr lang="en-US" smtClean="0"/>
              <a:t>Uncontrolled Duplication</a:t>
            </a:r>
          </a:p>
          <a:p>
            <a:pPr lvl="1"/>
            <a:r>
              <a:rPr lang="en-US" smtClean="0"/>
              <a:t>Wastes space</a:t>
            </a:r>
          </a:p>
          <a:p>
            <a:pPr lvl="1"/>
            <a:r>
              <a:rPr lang="en-US" smtClean="0"/>
              <a:t>Hard to update all files</a:t>
            </a:r>
          </a:p>
          <a:p>
            <a:r>
              <a:rPr lang="en-US" smtClean="0"/>
              <a:t>Inconsistent data</a:t>
            </a:r>
          </a:p>
          <a:p>
            <a:r>
              <a:rPr lang="en-US" smtClean="0"/>
              <a:t>Inflexibility</a:t>
            </a:r>
          </a:p>
          <a:p>
            <a:pPr lvl="1"/>
            <a:r>
              <a:rPr lang="en-US" smtClean="0"/>
              <a:t>Hard to change data</a:t>
            </a:r>
          </a:p>
          <a:p>
            <a:pPr lvl="1"/>
            <a:r>
              <a:rPr lang="en-US" smtClean="0"/>
              <a:t>Hard to change programs</a:t>
            </a:r>
          </a:p>
          <a:p>
            <a:r>
              <a:rPr lang="en-US" smtClean="0"/>
              <a:t>Limited data sharing</a:t>
            </a:r>
          </a:p>
          <a:p>
            <a:r>
              <a:rPr lang="en-US" smtClean="0"/>
              <a:t>Poor enforcement of standards</a:t>
            </a:r>
          </a:p>
          <a:p>
            <a:r>
              <a:rPr lang="en-US" smtClean="0"/>
              <a:t>Poor programmer productivity</a:t>
            </a:r>
          </a:p>
          <a:p>
            <a:r>
              <a:rPr lang="en-US" smtClean="0"/>
              <a:t>Excessive program maintenance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6"/>
          <p:cNvSpPr>
            <a:spLocks noGrp="1"/>
          </p:cNvSpPr>
          <p:nvPr>
            <p:ph type="sldNum" sz="quarter" idx="12"/>
          </p:nvPr>
        </p:nvSpPr>
        <p:spPr>
          <a:noFill/>
        </p:spPr>
        <p:txBody>
          <a:bodyPr/>
          <a:lstStyle/>
          <a:p>
            <a:fld id="{11C4BD54-4711-417F-BDF6-723767D615FE}" type="slidenum">
              <a:rPr lang="en-US"/>
              <a:pPr/>
              <a:t>26</a:t>
            </a:fld>
            <a:endParaRPr lang="en-US"/>
          </a:p>
        </p:txBody>
      </p:sp>
      <p:sp>
        <p:nvSpPr>
          <p:cNvPr id="29699" name="Rectangle 2"/>
          <p:cNvSpPr>
            <a:spLocks noGrp="1" noChangeArrowheads="1"/>
          </p:cNvSpPr>
          <p:nvPr>
            <p:ph type="title"/>
          </p:nvPr>
        </p:nvSpPr>
        <p:spPr>
          <a:noFill/>
        </p:spPr>
        <p:txBody>
          <a:bodyPr/>
          <a:lstStyle/>
          <a:p>
            <a:r>
              <a:rPr lang="en-US" smtClean="0"/>
              <a:t>File Method Problems</a:t>
            </a:r>
          </a:p>
        </p:txBody>
      </p:sp>
      <p:sp>
        <p:nvSpPr>
          <p:cNvPr id="29700" name="Rectangle 3"/>
          <p:cNvSpPr>
            <a:spLocks noGrp="1" noChangeArrowheads="1"/>
          </p:cNvSpPr>
          <p:nvPr>
            <p:ph type="body" sz="half" idx="1"/>
          </p:nvPr>
        </p:nvSpPr>
        <p:spPr>
          <a:noFill/>
        </p:spPr>
        <p:txBody>
          <a:bodyPr/>
          <a:lstStyle/>
          <a:p>
            <a:r>
              <a:rPr lang="en-US" sz="2400" smtClean="0"/>
              <a:t>Files defined in program</a:t>
            </a:r>
          </a:p>
          <a:p>
            <a:pPr lvl="1"/>
            <a:r>
              <a:rPr lang="en-US" sz="2000" smtClean="0"/>
              <a:t>Cannot read file without definition</a:t>
            </a:r>
          </a:p>
          <a:p>
            <a:pPr lvl="1"/>
            <a:r>
              <a:rPr lang="en-US" sz="2000" smtClean="0"/>
              <a:t>Hard to find definition</a:t>
            </a:r>
          </a:p>
          <a:p>
            <a:pPr lvl="1"/>
            <a:r>
              <a:rPr lang="en-US" sz="2000" smtClean="0"/>
              <a:t>Every time you alter file, you must rewrite code</a:t>
            </a:r>
          </a:p>
          <a:p>
            <a:pPr lvl="1"/>
            <a:r>
              <a:rPr lang="en-US" sz="2000" smtClean="0"/>
              <a:t>Change in a program/file will crash other code</a:t>
            </a:r>
          </a:p>
          <a:p>
            <a:pPr lvl="1"/>
            <a:r>
              <a:rPr lang="en-US" sz="2000" smtClean="0"/>
              <a:t>Cannot tell which programs use each file</a:t>
            </a:r>
          </a:p>
        </p:txBody>
      </p:sp>
      <p:sp>
        <p:nvSpPr>
          <p:cNvPr id="29701" name="Rectangle 4"/>
          <p:cNvSpPr>
            <a:spLocks noGrp="1" noChangeArrowheads="1"/>
          </p:cNvSpPr>
          <p:nvPr>
            <p:ph type="body" sz="half" idx="2"/>
          </p:nvPr>
        </p:nvSpPr>
        <p:spPr>
          <a:noFill/>
        </p:spPr>
        <p:txBody>
          <a:bodyPr/>
          <a:lstStyle/>
          <a:p>
            <a:r>
              <a:rPr lang="en-US" sz="2400" smtClean="0"/>
              <a:t>Multiuser problems</a:t>
            </a:r>
          </a:p>
          <a:p>
            <a:pPr lvl="1"/>
            <a:r>
              <a:rPr lang="en-US" sz="2000" smtClean="0"/>
              <a:t>Concurrency</a:t>
            </a:r>
          </a:p>
          <a:p>
            <a:pPr lvl="1"/>
            <a:r>
              <a:rPr lang="en-US" sz="2000" smtClean="0"/>
              <a:t>Security</a:t>
            </a:r>
          </a:p>
          <a:p>
            <a:pPr lvl="2"/>
            <a:r>
              <a:rPr lang="en-US" sz="1800" smtClean="0"/>
              <a:t>Access</a:t>
            </a:r>
          </a:p>
          <a:p>
            <a:pPr lvl="2"/>
            <a:r>
              <a:rPr lang="en-US" sz="1800" smtClean="0"/>
              <a:t>Backup &amp; Restore</a:t>
            </a:r>
          </a:p>
          <a:p>
            <a:pPr lvl="1"/>
            <a:r>
              <a:rPr lang="en-US" sz="2000" smtClean="0"/>
              <a:t>Efficiency</a:t>
            </a:r>
          </a:p>
          <a:p>
            <a:pPr lvl="2"/>
            <a:r>
              <a:rPr lang="en-US" sz="1800" smtClean="0"/>
              <a:t>Indexes</a:t>
            </a:r>
          </a:p>
          <a:p>
            <a:pPr lvl="2"/>
            <a:r>
              <a:rPr lang="en-US" sz="1800" smtClean="0"/>
              <a:t>Programmer talent</a:t>
            </a:r>
          </a:p>
          <a:p>
            <a:pPr lvl="3"/>
            <a:r>
              <a:rPr lang="en-US" smtClean="0"/>
              <a:t>System</a:t>
            </a:r>
          </a:p>
          <a:p>
            <a:pPr lvl="3"/>
            <a:r>
              <a:rPr lang="en-US" smtClean="0"/>
              <a:t>Application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2"/>
          </p:nvPr>
        </p:nvSpPr>
        <p:spPr>
          <a:noFill/>
        </p:spPr>
        <p:txBody>
          <a:bodyPr/>
          <a:lstStyle/>
          <a:p>
            <a:fld id="{2A1FC41B-E5D7-41B7-8AAC-9D1AD49A931A}" type="slidenum">
              <a:rPr lang="en-US"/>
              <a:pPr/>
              <a:t>27</a:t>
            </a:fld>
            <a:endParaRPr lang="en-US"/>
          </a:p>
        </p:txBody>
      </p:sp>
      <p:sp>
        <p:nvSpPr>
          <p:cNvPr id="30723" name="Rectangle 2"/>
          <p:cNvSpPr>
            <a:spLocks noGrp="1" noChangeArrowheads="1"/>
          </p:cNvSpPr>
          <p:nvPr>
            <p:ph type="title"/>
          </p:nvPr>
        </p:nvSpPr>
        <p:spPr>
          <a:noFill/>
        </p:spPr>
        <p:txBody>
          <a:bodyPr/>
          <a:lstStyle/>
          <a:p>
            <a:r>
              <a:rPr lang="en-US" smtClean="0"/>
              <a:t>Old File Method/3GL</a:t>
            </a:r>
          </a:p>
        </p:txBody>
      </p:sp>
      <p:sp>
        <p:nvSpPr>
          <p:cNvPr id="30724" name="Rectangle 3"/>
          <p:cNvSpPr>
            <a:spLocks noChangeArrowheads="1"/>
          </p:cNvSpPr>
          <p:nvPr/>
        </p:nvSpPr>
        <p:spPr bwMode="auto">
          <a:xfrm>
            <a:off x="1758950" y="1682750"/>
            <a:ext cx="2044700" cy="1663700"/>
          </a:xfrm>
          <a:prstGeom prst="rect">
            <a:avLst/>
          </a:prstGeom>
          <a:solidFill>
            <a:srgbClr val="99CCFF"/>
          </a:solidFill>
          <a:ln w="12700">
            <a:solidFill>
              <a:schemeClr val="tx1"/>
            </a:solidFill>
            <a:miter lim="800000"/>
            <a:headEnd/>
            <a:tailEnd/>
          </a:ln>
        </p:spPr>
        <p:txBody>
          <a:bodyPr wrap="none" lIns="92075" tIns="46038" rIns="92075" bIns="46038" anchor="ctr"/>
          <a:lstStyle/>
          <a:p>
            <a:r>
              <a:rPr lang="en-US" sz="2000">
                <a:solidFill>
                  <a:schemeClr val="bg2"/>
                </a:solidFill>
              </a:rPr>
              <a:t>Data Definition</a:t>
            </a:r>
          </a:p>
          <a:p>
            <a:r>
              <a:rPr lang="en-US" sz="2000">
                <a:solidFill>
                  <a:schemeClr val="bg2"/>
                </a:solidFill>
              </a:rPr>
              <a:t>  File 1</a:t>
            </a:r>
          </a:p>
          <a:p>
            <a:r>
              <a:rPr lang="en-US" sz="2000">
                <a:solidFill>
                  <a:schemeClr val="bg2"/>
                </a:solidFill>
              </a:rPr>
              <a:t>     …</a:t>
            </a:r>
          </a:p>
          <a:p>
            <a:r>
              <a:rPr lang="en-US" sz="2000">
                <a:solidFill>
                  <a:schemeClr val="bg2"/>
                </a:solidFill>
              </a:rPr>
              <a:t>  File 2</a:t>
            </a:r>
          </a:p>
          <a:p>
            <a:r>
              <a:rPr lang="en-US" sz="2000">
                <a:solidFill>
                  <a:schemeClr val="bg2"/>
                </a:solidFill>
              </a:rPr>
              <a:t>     …</a:t>
            </a:r>
          </a:p>
        </p:txBody>
      </p:sp>
      <p:sp>
        <p:nvSpPr>
          <p:cNvPr id="30725" name="Rectangle 4"/>
          <p:cNvSpPr>
            <a:spLocks noChangeArrowheads="1"/>
          </p:cNvSpPr>
          <p:nvPr/>
        </p:nvSpPr>
        <p:spPr bwMode="auto">
          <a:xfrm>
            <a:off x="1758950" y="3816350"/>
            <a:ext cx="2044700" cy="1663700"/>
          </a:xfrm>
          <a:prstGeom prst="rect">
            <a:avLst/>
          </a:prstGeom>
          <a:solidFill>
            <a:srgbClr val="99CCFF"/>
          </a:solidFill>
          <a:ln w="12700">
            <a:solidFill>
              <a:schemeClr val="tx1"/>
            </a:solidFill>
            <a:miter lim="800000"/>
            <a:headEnd/>
            <a:tailEnd/>
          </a:ln>
        </p:spPr>
        <p:txBody>
          <a:bodyPr wrap="none" lIns="92075" tIns="46038" rIns="92075" bIns="46038" anchor="ctr"/>
          <a:lstStyle/>
          <a:p>
            <a:r>
              <a:rPr lang="en-US" sz="2000">
                <a:solidFill>
                  <a:schemeClr val="bg2"/>
                </a:solidFill>
              </a:rPr>
              <a:t>Data Definition</a:t>
            </a:r>
          </a:p>
          <a:p>
            <a:r>
              <a:rPr lang="en-US" sz="2000">
                <a:solidFill>
                  <a:schemeClr val="bg2"/>
                </a:solidFill>
              </a:rPr>
              <a:t>  File A</a:t>
            </a:r>
          </a:p>
          <a:p>
            <a:r>
              <a:rPr lang="en-US" sz="2000">
                <a:solidFill>
                  <a:schemeClr val="bg2"/>
                </a:solidFill>
              </a:rPr>
              <a:t>  File 2</a:t>
            </a:r>
          </a:p>
          <a:p>
            <a:r>
              <a:rPr lang="en-US" sz="2000">
                <a:solidFill>
                  <a:schemeClr val="bg2"/>
                </a:solidFill>
              </a:rPr>
              <a:t>  File C</a:t>
            </a:r>
          </a:p>
          <a:p>
            <a:r>
              <a:rPr lang="en-US" sz="2000">
                <a:solidFill>
                  <a:schemeClr val="bg2"/>
                </a:solidFill>
              </a:rPr>
              <a:t>    …</a:t>
            </a:r>
          </a:p>
        </p:txBody>
      </p:sp>
      <p:sp>
        <p:nvSpPr>
          <p:cNvPr id="30726" name="Oval 5"/>
          <p:cNvSpPr>
            <a:spLocks noChangeArrowheads="1"/>
          </p:cNvSpPr>
          <p:nvPr/>
        </p:nvSpPr>
        <p:spPr bwMode="auto">
          <a:xfrm>
            <a:off x="5645150" y="1606550"/>
            <a:ext cx="1663700" cy="749300"/>
          </a:xfrm>
          <a:prstGeom prst="ellipse">
            <a:avLst/>
          </a:prstGeom>
          <a:solidFill>
            <a:srgbClr val="99FF99"/>
          </a:solidFill>
          <a:ln w="12700">
            <a:solidFill>
              <a:schemeClr val="tx1"/>
            </a:solidFill>
            <a:round/>
            <a:headEnd/>
            <a:tailEnd/>
          </a:ln>
        </p:spPr>
        <p:txBody>
          <a:bodyPr wrap="none" lIns="92075" tIns="46038" rIns="92075" bIns="46038" anchor="ctr"/>
          <a:lstStyle/>
          <a:p>
            <a:pPr algn="ctr"/>
            <a:r>
              <a:rPr lang="en-US">
                <a:solidFill>
                  <a:schemeClr val="tx1"/>
                </a:solidFill>
              </a:rPr>
              <a:t>Pay History</a:t>
            </a:r>
          </a:p>
        </p:txBody>
      </p:sp>
      <p:sp>
        <p:nvSpPr>
          <p:cNvPr id="30727" name="Oval 6"/>
          <p:cNvSpPr>
            <a:spLocks noChangeArrowheads="1"/>
          </p:cNvSpPr>
          <p:nvPr/>
        </p:nvSpPr>
        <p:spPr bwMode="auto">
          <a:xfrm>
            <a:off x="6254750" y="2901950"/>
            <a:ext cx="1663700" cy="749300"/>
          </a:xfrm>
          <a:prstGeom prst="ellipse">
            <a:avLst/>
          </a:prstGeom>
          <a:solidFill>
            <a:srgbClr val="99FF99"/>
          </a:solidFill>
          <a:ln w="12700">
            <a:solidFill>
              <a:schemeClr val="tx1"/>
            </a:solidFill>
            <a:round/>
            <a:headEnd/>
            <a:tailEnd/>
          </a:ln>
        </p:spPr>
        <p:txBody>
          <a:bodyPr wrap="none" lIns="92075" tIns="46038" rIns="92075" bIns="46038" anchor="ctr"/>
          <a:lstStyle/>
          <a:p>
            <a:pPr algn="ctr"/>
            <a:r>
              <a:rPr lang="en-US">
                <a:solidFill>
                  <a:schemeClr val="tx1"/>
                </a:solidFill>
              </a:rPr>
              <a:t>Benefits</a:t>
            </a:r>
          </a:p>
        </p:txBody>
      </p:sp>
      <p:sp>
        <p:nvSpPr>
          <p:cNvPr id="30728" name="Oval 7"/>
          <p:cNvSpPr>
            <a:spLocks noChangeArrowheads="1"/>
          </p:cNvSpPr>
          <p:nvPr/>
        </p:nvSpPr>
        <p:spPr bwMode="auto">
          <a:xfrm>
            <a:off x="5264150" y="3892550"/>
            <a:ext cx="1663700" cy="749300"/>
          </a:xfrm>
          <a:prstGeom prst="ellipse">
            <a:avLst/>
          </a:prstGeom>
          <a:solidFill>
            <a:srgbClr val="99FF99"/>
          </a:solidFill>
          <a:ln w="12700">
            <a:solidFill>
              <a:schemeClr val="tx1"/>
            </a:solidFill>
            <a:round/>
            <a:headEnd/>
            <a:tailEnd/>
          </a:ln>
        </p:spPr>
        <p:txBody>
          <a:bodyPr wrap="none" lIns="92075" tIns="46038" rIns="92075" bIns="46038" anchor="ctr"/>
          <a:lstStyle/>
          <a:p>
            <a:pPr algn="ctr"/>
            <a:r>
              <a:rPr lang="en-US">
                <a:solidFill>
                  <a:schemeClr val="tx1"/>
                </a:solidFill>
              </a:rPr>
              <a:t>Employee</a:t>
            </a:r>
          </a:p>
        </p:txBody>
      </p:sp>
      <p:sp>
        <p:nvSpPr>
          <p:cNvPr id="30729" name="Oval 8"/>
          <p:cNvSpPr>
            <a:spLocks noChangeArrowheads="1"/>
          </p:cNvSpPr>
          <p:nvPr/>
        </p:nvSpPr>
        <p:spPr bwMode="auto">
          <a:xfrm>
            <a:off x="6102350" y="4883150"/>
            <a:ext cx="1974850" cy="889000"/>
          </a:xfrm>
          <a:prstGeom prst="ellipse">
            <a:avLst/>
          </a:prstGeom>
          <a:solidFill>
            <a:srgbClr val="99FF99"/>
          </a:solidFill>
          <a:ln w="12700">
            <a:solidFill>
              <a:schemeClr val="tx1"/>
            </a:solidFill>
            <a:round/>
            <a:headEnd/>
            <a:tailEnd/>
          </a:ln>
        </p:spPr>
        <p:txBody>
          <a:bodyPr wrap="none" lIns="92075" tIns="46038" rIns="92075" bIns="46038" anchor="ctr"/>
          <a:lstStyle/>
          <a:p>
            <a:pPr algn="ctr"/>
            <a:r>
              <a:rPr lang="en-US">
                <a:solidFill>
                  <a:schemeClr val="tx1"/>
                </a:solidFill>
              </a:rPr>
              <a:t>Employee</a:t>
            </a:r>
          </a:p>
          <a:p>
            <a:pPr algn="ctr"/>
            <a:r>
              <a:rPr lang="en-US">
                <a:solidFill>
                  <a:schemeClr val="tx1"/>
                </a:solidFill>
              </a:rPr>
              <a:t>Choices</a:t>
            </a:r>
          </a:p>
        </p:txBody>
      </p:sp>
      <p:sp>
        <p:nvSpPr>
          <p:cNvPr id="30730" name="Rectangle 9"/>
          <p:cNvSpPr>
            <a:spLocks noChangeArrowheads="1"/>
          </p:cNvSpPr>
          <p:nvPr/>
        </p:nvSpPr>
        <p:spPr bwMode="auto">
          <a:xfrm>
            <a:off x="6676231" y="898525"/>
            <a:ext cx="827088" cy="457200"/>
          </a:xfrm>
          <a:prstGeom prst="rect">
            <a:avLst/>
          </a:prstGeom>
          <a:noFill/>
          <a:ln w="9525">
            <a:noFill/>
            <a:miter lim="800000"/>
            <a:headEnd/>
            <a:tailEnd/>
          </a:ln>
        </p:spPr>
        <p:txBody>
          <a:bodyPr wrap="none" lIns="92075" tIns="46038" rIns="92075" bIns="46038">
            <a:spAutoFit/>
          </a:bodyPr>
          <a:lstStyle/>
          <a:p>
            <a:r>
              <a:rPr lang="en-US" dirty="0">
                <a:solidFill>
                  <a:schemeClr val="tx1"/>
                </a:solidFill>
              </a:rPr>
              <a:t>Files</a:t>
            </a:r>
          </a:p>
        </p:txBody>
      </p:sp>
      <p:sp>
        <p:nvSpPr>
          <p:cNvPr id="30731" name="Rectangle 10"/>
          <p:cNvSpPr>
            <a:spLocks noChangeArrowheads="1"/>
          </p:cNvSpPr>
          <p:nvPr/>
        </p:nvSpPr>
        <p:spPr bwMode="auto">
          <a:xfrm>
            <a:off x="2193925" y="898525"/>
            <a:ext cx="1504950" cy="457200"/>
          </a:xfrm>
          <a:prstGeom prst="rect">
            <a:avLst/>
          </a:prstGeom>
          <a:noFill/>
          <a:ln w="9525">
            <a:noFill/>
            <a:miter lim="800000"/>
            <a:headEnd/>
            <a:tailEnd/>
          </a:ln>
        </p:spPr>
        <p:txBody>
          <a:bodyPr wrap="none" lIns="92075" tIns="46038" rIns="92075" bIns="46038">
            <a:spAutoFit/>
          </a:bodyPr>
          <a:lstStyle/>
          <a:p>
            <a:r>
              <a:rPr lang="en-US">
                <a:solidFill>
                  <a:schemeClr val="tx1"/>
                </a:solidFill>
              </a:rPr>
              <a:t>Programs</a:t>
            </a:r>
          </a:p>
        </p:txBody>
      </p:sp>
      <p:sp>
        <p:nvSpPr>
          <p:cNvPr id="30732" name="Line 11"/>
          <p:cNvSpPr>
            <a:spLocks noChangeShapeType="1"/>
          </p:cNvSpPr>
          <p:nvPr/>
        </p:nvSpPr>
        <p:spPr bwMode="auto">
          <a:xfrm flipV="1">
            <a:off x="2743200" y="1905000"/>
            <a:ext cx="2819400" cy="22860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0733" name="Line 12"/>
          <p:cNvSpPr>
            <a:spLocks noChangeShapeType="1"/>
          </p:cNvSpPr>
          <p:nvPr/>
        </p:nvSpPr>
        <p:spPr bwMode="auto">
          <a:xfrm>
            <a:off x="2895600" y="2819400"/>
            <a:ext cx="2362200" cy="121920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0734" name="Line 13"/>
          <p:cNvSpPr>
            <a:spLocks noChangeShapeType="1"/>
          </p:cNvSpPr>
          <p:nvPr/>
        </p:nvSpPr>
        <p:spPr bwMode="auto">
          <a:xfrm flipV="1">
            <a:off x="2895600" y="3429000"/>
            <a:ext cx="3200400" cy="83820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0735" name="Line 14"/>
          <p:cNvSpPr>
            <a:spLocks noChangeShapeType="1"/>
          </p:cNvSpPr>
          <p:nvPr/>
        </p:nvSpPr>
        <p:spPr bwMode="auto">
          <a:xfrm flipV="1">
            <a:off x="2667000" y="4267200"/>
            <a:ext cx="2514600" cy="38100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0736" name="Line 15"/>
          <p:cNvSpPr>
            <a:spLocks noChangeShapeType="1"/>
          </p:cNvSpPr>
          <p:nvPr/>
        </p:nvSpPr>
        <p:spPr bwMode="auto">
          <a:xfrm>
            <a:off x="2743200" y="4953000"/>
            <a:ext cx="3276600" cy="30480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0737" name="Rectangle 16"/>
          <p:cNvSpPr>
            <a:spLocks noChangeArrowheads="1"/>
          </p:cNvSpPr>
          <p:nvPr/>
        </p:nvSpPr>
        <p:spPr bwMode="auto">
          <a:xfrm>
            <a:off x="1736725" y="1325563"/>
            <a:ext cx="960438" cy="396875"/>
          </a:xfrm>
          <a:prstGeom prst="rect">
            <a:avLst/>
          </a:prstGeom>
          <a:noFill/>
          <a:ln w="9525">
            <a:noFill/>
            <a:miter lim="800000"/>
            <a:headEnd/>
            <a:tailEnd/>
          </a:ln>
        </p:spPr>
        <p:txBody>
          <a:bodyPr wrap="none" lIns="92075" tIns="46038" rIns="92075" bIns="46038">
            <a:spAutoFit/>
          </a:bodyPr>
          <a:lstStyle/>
          <a:p>
            <a:r>
              <a:rPr lang="en-US" sz="2000">
                <a:solidFill>
                  <a:schemeClr val="bg2"/>
                </a:solidFill>
              </a:rPr>
              <a:t>Payroll</a:t>
            </a:r>
          </a:p>
        </p:txBody>
      </p:sp>
      <p:sp>
        <p:nvSpPr>
          <p:cNvPr id="30738" name="Rectangle 17"/>
          <p:cNvSpPr>
            <a:spLocks noChangeArrowheads="1"/>
          </p:cNvSpPr>
          <p:nvPr/>
        </p:nvSpPr>
        <p:spPr bwMode="auto">
          <a:xfrm>
            <a:off x="1812925" y="3459163"/>
            <a:ext cx="1101725" cy="396875"/>
          </a:xfrm>
          <a:prstGeom prst="rect">
            <a:avLst/>
          </a:prstGeom>
          <a:noFill/>
          <a:ln w="9525">
            <a:noFill/>
            <a:miter lim="800000"/>
            <a:headEnd/>
            <a:tailEnd/>
          </a:ln>
        </p:spPr>
        <p:txBody>
          <a:bodyPr wrap="none" lIns="92075" tIns="46038" rIns="92075" bIns="46038">
            <a:spAutoFit/>
          </a:bodyPr>
          <a:lstStyle/>
          <a:p>
            <a:r>
              <a:rPr lang="en-US" sz="2000">
                <a:solidFill>
                  <a:schemeClr val="bg2"/>
                </a:solidFill>
              </a:rPr>
              <a:t>Benefits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p:cNvSpPr>
            <a:spLocks noGrp="1"/>
          </p:cNvSpPr>
          <p:nvPr>
            <p:ph type="sldNum" sz="quarter" idx="12"/>
          </p:nvPr>
        </p:nvSpPr>
        <p:spPr>
          <a:noFill/>
        </p:spPr>
        <p:txBody>
          <a:bodyPr/>
          <a:lstStyle/>
          <a:p>
            <a:fld id="{9561EB2D-1D8F-40AD-B47C-EC24AFD7FB56}" type="slidenum">
              <a:rPr lang="en-US"/>
              <a:pPr/>
              <a:t>28</a:t>
            </a:fld>
            <a:endParaRPr lang="en-US"/>
          </a:p>
        </p:txBody>
      </p:sp>
      <p:sp>
        <p:nvSpPr>
          <p:cNvPr id="31747" name="Rectangle 2"/>
          <p:cNvSpPr>
            <a:spLocks noGrp="1" noChangeArrowheads="1"/>
          </p:cNvSpPr>
          <p:nvPr>
            <p:ph type="title"/>
          </p:nvPr>
        </p:nvSpPr>
        <p:spPr>
          <a:noFill/>
        </p:spPr>
        <p:txBody>
          <a:bodyPr/>
          <a:lstStyle/>
          <a:p>
            <a:r>
              <a:rPr lang="en-US" smtClean="0"/>
              <a:t>Example of File Method v DBMS</a:t>
            </a:r>
          </a:p>
        </p:txBody>
      </p:sp>
      <p:sp>
        <p:nvSpPr>
          <p:cNvPr id="31748" name="Rectangle 3"/>
          <p:cNvSpPr>
            <a:spLocks noChangeArrowheads="1"/>
          </p:cNvSpPr>
          <p:nvPr/>
        </p:nvSpPr>
        <p:spPr bwMode="auto">
          <a:xfrm>
            <a:off x="1454150" y="1377949"/>
            <a:ext cx="2501900" cy="2767013"/>
          </a:xfrm>
          <a:prstGeom prst="rect">
            <a:avLst/>
          </a:prstGeom>
          <a:solidFill>
            <a:schemeClr val="accent1"/>
          </a:solidFill>
          <a:ln w="12700">
            <a:solidFill>
              <a:schemeClr val="tx1"/>
            </a:solidFill>
            <a:miter lim="800000"/>
            <a:headEnd/>
            <a:tailEnd/>
          </a:ln>
        </p:spPr>
        <p:txBody>
          <a:bodyPr wrap="none" lIns="92075" tIns="46038" rIns="92075" bIns="46038" anchor="ctr"/>
          <a:lstStyle/>
          <a:p>
            <a:r>
              <a:rPr lang="en-US" sz="2000">
                <a:solidFill>
                  <a:schemeClr val="tx1"/>
                </a:solidFill>
              </a:rPr>
              <a:t>File Division</a:t>
            </a:r>
          </a:p>
          <a:p>
            <a:r>
              <a:rPr lang="en-US" sz="2000">
                <a:solidFill>
                  <a:schemeClr val="tx1"/>
                </a:solidFill>
              </a:rPr>
              <a:t>01 Employees</a:t>
            </a:r>
          </a:p>
          <a:p>
            <a:r>
              <a:rPr lang="en-US" sz="2000">
                <a:solidFill>
                  <a:schemeClr val="tx1"/>
                </a:solidFill>
              </a:rPr>
              <a:t>  02 ID</a:t>
            </a:r>
          </a:p>
          <a:p>
            <a:r>
              <a:rPr lang="en-US" sz="2000">
                <a:solidFill>
                  <a:schemeClr val="tx1"/>
                </a:solidFill>
              </a:rPr>
              <a:t>  02 Name</a:t>
            </a:r>
          </a:p>
          <a:p>
            <a:r>
              <a:rPr lang="en-US" sz="2000">
                <a:solidFill>
                  <a:schemeClr val="tx1"/>
                </a:solidFill>
              </a:rPr>
              <a:t>  02 Address</a:t>
            </a:r>
          </a:p>
          <a:p>
            <a:endParaRPr lang="en-US" sz="2000">
              <a:solidFill>
                <a:schemeClr val="tx2"/>
              </a:solidFill>
            </a:endParaRPr>
          </a:p>
          <a:p>
            <a:r>
              <a:rPr lang="en-US" sz="2000">
                <a:solidFill>
                  <a:schemeClr val="tx1"/>
                </a:solidFill>
              </a:rPr>
              <a:t>01 Department</a:t>
            </a:r>
          </a:p>
          <a:p>
            <a:r>
              <a:rPr lang="en-US" sz="2000">
                <a:solidFill>
                  <a:schemeClr val="tx1"/>
                </a:solidFill>
              </a:rPr>
              <a:t>  02 ID</a:t>
            </a:r>
          </a:p>
          <a:p>
            <a:r>
              <a:rPr lang="en-US" sz="2000">
                <a:solidFill>
                  <a:schemeClr val="tx1"/>
                </a:solidFill>
              </a:rPr>
              <a:t>  02 . . .</a:t>
            </a:r>
          </a:p>
        </p:txBody>
      </p:sp>
      <p:sp>
        <p:nvSpPr>
          <p:cNvPr id="31749" name="Rectangle 4"/>
          <p:cNvSpPr>
            <a:spLocks noChangeArrowheads="1"/>
          </p:cNvSpPr>
          <p:nvPr/>
        </p:nvSpPr>
        <p:spPr bwMode="auto">
          <a:xfrm>
            <a:off x="1889125" y="1020763"/>
            <a:ext cx="1073150" cy="396875"/>
          </a:xfrm>
          <a:prstGeom prst="rect">
            <a:avLst/>
          </a:prstGeom>
          <a:noFill/>
          <a:ln w="9525">
            <a:noFill/>
            <a:miter lim="800000"/>
            <a:headEnd/>
            <a:tailEnd/>
          </a:ln>
        </p:spPr>
        <p:txBody>
          <a:bodyPr wrap="none" lIns="92075" tIns="46038" rIns="92075" bIns="46038">
            <a:spAutoFit/>
          </a:bodyPr>
          <a:lstStyle/>
          <a:p>
            <a:r>
              <a:rPr lang="en-US" sz="2000">
                <a:solidFill>
                  <a:schemeClr val="tx1"/>
                </a:solidFill>
              </a:rPr>
              <a:t>COBOL</a:t>
            </a:r>
          </a:p>
        </p:txBody>
      </p:sp>
      <p:sp>
        <p:nvSpPr>
          <p:cNvPr id="31750" name="Rectangle 5"/>
          <p:cNvSpPr>
            <a:spLocks noChangeArrowheads="1"/>
          </p:cNvSpPr>
          <p:nvPr/>
        </p:nvSpPr>
        <p:spPr bwMode="auto">
          <a:xfrm>
            <a:off x="5492750" y="1377950"/>
            <a:ext cx="3111500" cy="1130300"/>
          </a:xfrm>
          <a:prstGeom prst="rect">
            <a:avLst/>
          </a:prstGeom>
          <a:solidFill>
            <a:srgbClr val="99FF99"/>
          </a:solidFill>
          <a:ln w="12700">
            <a:solidFill>
              <a:schemeClr val="tx1"/>
            </a:solidFill>
            <a:miter lim="800000"/>
            <a:headEnd/>
            <a:tailEnd/>
          </a:ln>
        </p:spPr>
        <p:txBody>
          <a:bodyPr wrap="none" lIns="92075" tIns="46038" rIns="92075" bIns="46038" anchor="ctr"/>
          <a:lstStyle/>
          <a:p>
            <a:r>
              <a:rPr lang="en-US" sz="1800">
                <a:solidFill>
                  <a:schemeClr val="tx1"/>
                </a:solidFill>
              </a:rPr>
              <a:t>112 Davy Jones 999 Elm</a:t>
            </a:r>
          </a:p>
          <a:p>
            <a:r>
              <a:rPr lang="en-US" sz="1800">
                <a:solidFill>
                  <a:schemeClr val="tx1"/>
                </a:solidFill>
              </a:rPr>
              <a:t>Street . . . 113 Peter Smith</a:t>
            </a:r>
          </a:p>
          <a:p>
            <a:r>
              <a:rPr lang="en-US" sz="1800">
                <a:solidFill>
                  <a:schemeClr val="tx1"/>
                </a:solidFill>
              </a:rPr>
              <a:t>101 Oak St . . .</a:t>
            </a:r>
          </a:p>
        </p:txBody>
      </p:sp>
      <p:sp>
        <p:nvSpPr>
          <p:cNvPr id="31751" name="Rectangle 6"/>
          <p:cNvSpPr>
            <a:spLocks noChangeArrowheads="1"/>
          </p:cNvSpPr>
          <p:nvPr/>
        </p:nvSpPr>
        <p:spPr bwMode="auto">
          <a:xfrm>
            <a:off x="6156325" y="1020763"/>
            <a:ext cx="1793875" cy="396875"/>
          </a:xfrm>
          <a:prstGeom prst="rect">
            <a:avLst/>
          </a:prstGeom>
          <a:noFill/>
          <a:ln w="9525">
            <a:noFill/>
            <a:miter lim="800000"/>
            <a:headEnd/>
            <a:tailEnd/>
          </a:ln>
        </p:spPr>
        <p:txBody>
          <a:bodyPr wrap="none" lIns="92075" tIns="46038" rIns="92075" bIns="46038">
            <a:spAutoFit/>
          </a:bodyPr>
          <a:lstStyle/>
          <a:p>
            <a:r>
              <a:rPr lang="en-US" sz="2000">
                <a:solidFill>
                  <a:schemeClr val="tx1"/>
                </a:solidFill>
              </a:rPr>
              <a:t>Employee File</a:t>
            </a:r>
          </a:p>
        </p:txBody>
      </p:sp>
      <p:sp>
        <p:nvSpPr>
          <p:cNvPr id="31752" name="Line 7"/>
          <p:cNvSpPr>
            <a:spLocks noChangeShapeType="1"/>
          </p:cNvSpPr>
          <p:nvPr/>
        </p:nvSpPr>
        <p:spPr bwMode="auto">
          <a:xfrm flipV="1">
            <a:off x="3352800" y="1752600"/>
            <a:ext cx="2057400" cy="228600"/>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31753" name="Rectangle 8"/>
          <p:cNvSpPr>
            <a:spLocks noChangeArrowheads="1"/>
          </p:cNvSpPr>
          <p:nvPr/>
        </p:nvSpPr>
        <p:spPr bwMode="auto">
          <a:xfrm>
            <a:off x="1508125" y="4144963"/>
            <a:ext cx="1906588" cy="396875"/>
          </a:xfrm>
          <a:prstGeom prst="rect">
            <a:avLst/>
          </a:prstGeom>
          <a:noFill/>
          <a:ln w="9525">
            <a:noFill/>
            <a:miter lim="800000"/>
            <a:headEnd/>
            <a:tailEnd/>
          </a:ln>
        </p:spPr>
        <p:txBody>
          <a:bodyPr wrap="none" lIns="92075" tIns="46038" rIns="92075" bIns="46038">
            <a:spAutoFit/>
          </a:bodyPr>
          <a:lstStyle/>
          <a:p>
            <a:r>
              <a:rPr lang="en-US" sz="2000">
                <a:solidFill>
                  <a:schemeClr val="tx1"/>
                </a:solidFill>
              </a:rPr>
              <a:t>More programs</a:t>
            </a:r>
          </a:p>
        </p:txBody>
      </p:sp>
      <p:sp>
        <p:nvSpPr>
          <p:cNvPr id="31754" name="Rectangle 9"/>
          <p:cNvSpPr>
            <a:spLocks noChangeArrowheads="1"/>
          </p:cNvSpPr>
          <p:nvPr/>
        </p:nvSpPr>
        <p:spPr bwMode="auto">
          <a:xfrm>
            <a:off x="1530350" y="4502150"/>
            <a:ext cx="2425700" cy="977900"/>
          </a:xfrm>
          <a:prstGeom prst="rect">
            <a:avLst/>
          </a:prstGeom>
          <a:solidFill>
            <a:schemeClr val="accent1"/>
          </a:solidFill>
          <a:ln w="12700">
            <a:solidFill>
              <a:schemeClr val="tx1"/>
            </a:solidFill>
            <a:miter lim="800000"/>
            <a:headEnd/>
            <a:tailEnd/>
          </a:ln>
        </p:spPr>
        <p:txBody>
          <a:bodyPr wrap="none" lIns="92075" tIns="46038" rIns="92075" bIns="46038" anchor="ctr"/>
          <a:lstStyle/>
          <a:p>
            <a:r>
              <a:rPr lang="en-US" sz="2000">
                <a:solidFill>
                  <a:schemeClr val="tx1"/>
                </a:solidFill>
              </a:rPr>
              <a:t>File Division</a:t>
            </a:r>
          </a:p>
          <a:p>
            <a:r>
              <a:rPr lang="en-US" sz="2000">
                <a:solidFill>
                  <a:schemeClr val="tx1"/>
                </a:solidFill>
              </a:rPr>
              <a:t>01 Employees</a:t>
            </a:r>
          </a:p>
          <a:p>
            <a:r>
              <a:rPr lang="en-US" sz="2000">
                <a:solidFill>
                  <a:schemeClr val="tx1"/>
                </a:solidFill>
              </a:rPr>
              <a:t>...</a:t>
            </a:r>
          </a:p>
        </p:txBody>
      </p:sp>
      <p:sp>
        <p:nvSpPr>
          <p:cNvPr id="31755" name="Line 10"/>
          <p:cNvSpPr>
            <a:spLocks noChangeShapeType="1"/>
          </p:cNvSpPr>
          <p:nvPr/>
        </p:nvSpPr>
        <p:spPr bwMode="auto">
          <a:xfrm flipV="1">
            <a:off x="3276600" y="2133600"/>
            <a:ext cx="2057400" cy="2819400"/>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31756" name="Rectangle 11"/>
          <p:cNvSpPr>
            <a:spLocks noGrp="1" noChangeArrowheads="1"/>
          </p:cNvSpPr>
          <p:nvPr>
            <p:ph type="body" sz="half" idx="2"/>
          </p:nvPr>
        </p:nvSpPr>
        <p:spPr>
          <a:xfrm>
            <a:off x="4343400" y="2590800"/>
            <a:ext cx="4724400" cy="3429000"/>
          </a:xfrm>
          <a:noFill/>
        </p:spPr>
        <p:txBody>
          <a:bodyPr/>
          <a:lstStyle/>
          <a:p>
            <a:r>
              <a:rPr lang="en-US" sz="2400" smtClean="0"/>
              <a:t>Add to file (e.g.Cell phone)</a:t>
            </a:r>
          </a:p>
          <a:p>
            <a:pPr lvl="1"/>
            <a:r>
              <a:rPr lang="en-US" sz="2000" smtClean="0"/>
              <a:t>Write code to copy employee file and add empty cell phone slot.</a:t>
            </a:r>
          </a:p>
          <a:p>
            <a:pPr lvl="1"/>
            <a:r>
              <a:rPr lang="en-US" sz="2000" smtClean="0"/>
              <a:t>Find all programs that use employee file.</a:t>
            </a:r>
          </a:p>
          <a:p>
            <a:pPr lvl="2"/>
            <a:r>
              <a:rPr lang="en-US" sz="1800" smtClean="0"/>
              <a:t>Modify file definitions.</a:t>
            </a:r>
          </a:p>
          <a:p>
            <a:pPr lvl="2"/>
            <a:r>
              <a:rPr lang="en-US" sz="1800" smtClean="0"/>
              <a:t>Modify reports (as needed)</a:t>
            </a:r>
          </a:p>
          <a:p>
            <a:pPr lvl="2"/>
            <a:r>
              <a:rPr lang="en-US" sz="1800" smtClean="0"/>
              <a:t>Recompile, fix new bugs.</a:t>
            </a:r>
          </a:p>
          <a:p>
            <a:r>
              <a:rPr lang="en-US" sz="2400" smtClean="0"/>
              <a:t>Easier:  Keep two employee files?</a:t>
            </a:r>
          </a:p>
        </p:txBody>
      </p:sp>
      <p:sp>
        <p:nvSpPr>
          <p:cNvPr id="31757" name="Rectangle 12"/>
          <p:cNvSpPr>
            <a:spLocks noChangeArrowheads="1"/>
          </p:cNvSpPr>
          <p:nvPr/>
        </p:nvSpPr>
        <p:spPr bwMode="auto">
          <a:xfrm>
            <a:off x="1871663" y="2762250"/>
            <a:ext cx="1851025" cy="396875"/>
          </a:xfrm>
          <a:prstGeom prst="rect">
            <a:avLst/>
          </a:prstGeom>
          <a:noFill/>
          <a:ln w="12700">
            <a:noFill/>
            <a:miter lim="800000"/>
            <a:headEnd type="none" w="sm" len="sm"/>
            <a:tailEnd type="none" w="sm" len="sm"/>
          </a:ln>
        </p:spPr>
        <p:txBody>
          <a:bodyPr wrap="none">
            <a:spAutoFit/>
          </a:bodyPr>
          <a:lstStyle/>
          <a:p>
            <a:r>
              <a:rPr lang="en-US" sz="2000">
                <a:solidFill>
                  <a:schemeClr val="tx2"/>
                </a:solidFill>
              </a:rPr>
              <a:t> 02 Cell Phone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E783C0D2-8E23-444A-883B-290DAF3CFA41}" type="slidenum">
              <a:rPr lang="en-US"/>
              <a:pPr/>
              <a:t>29</a:t>
            </a:fld>
            <a:endParaRPr lang="en-US"/>
          </a:p>
        </p:txBody>
      </p:sp>
      <p:sp>
        <p:nvSpPr>
          <p:cNvPr id="32771" name="Rectangle 2"/>
          <p:cNvSpPr>
            <a:spLocks noGrp="1" noChangeArrowheads="1"/>
          </p:cNvSpPr>
          <p:nvPr>
            <p:ph type="title"/>
          </p:nvPr>
        </p:nvSpPr>
        <p:spPr>
          <a:noFill/>
        </p:spPr>
        <p:txBody>
          <a:bodyPr/>
          <a:lstStyle/>
          <a:p>
            <a:r>
              <a:rPr lang="en-US" smtClean="0"/>
              <a:t>Examples of Commercial Systems</a:t>
            </a:r>
          </a:p>
        </p:txBody>
      </p:sp>
      <p:graphicFrame>
        <p:nvGraphicFramePr>
          <p:cNvPr id="29788" name="Group 2140"/>
          <p:cNvGraphicFramePr>
            <a:graphicFrameLocks noGrp="1"/>
          </p:cNvGraphicFramePr>
          <p:nvPr>
            <p:ph idx="1"/>
            <p:extLst>
              <p:ext uri="{D42A27DB-BD31-4B8C-83A1-F6EECF244321}">
                <p14:modId xmlns:p14="http://schemas.microsoft.com/office/powerpoint/2010/main" val="2571585431"/>
              </p:ext>
            </p:extLst>
          </p:nvPr>
        </p:nvGraphicFramePr>
        <p:xfrm>
          <a:off x="1773130" y="1430216"/>
          <a:ext cx="5594350" cy="3383280"/>
        </p:xfrm>
        <a:graphic>
          <a:graphicData uri="http://schemas.openxmlformats.org/drawingml/2006/table">
            <a:tbl>
              <a:tblPr/>
              <a:tblGrid>
                <a:gridCol w="2797175"/>
                <a:gridCol w="2797175"/>
              </a:tblGrid>
              <a:tr h="37782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Times New Roman" pitchFamily="18" charset="0"/>
                        </a:rPr>
                        <a:t>Vendor</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Times New Roman" pitchFamily="18" charset="0"/>
                        </a:rPr>
                        <a:t>Product</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r>
              <a:tr h="3794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Oracle</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Times New Roman" pitchFamily="18" charset="0"/>
                        </a:rPr>
                        <a:t>Oracle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Times New Roman" pitchFamily="18" charset="0"/>
                        </a:rPr>
                        <a:t>MySQL</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223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Microsoft</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SQL Server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Access</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223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IBM</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DB2</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Informix</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794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Open source</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cs typeface="Times New Roman" pitchFamily="18" charset="0"/>
                        </a:rPr>
                        <a:t>PostgreSQL</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Applications</a:t>
            </a:r>
            <a:endParaRPr lang="en-US" dirty="0"/>
          </a:p>
        </p:txBody>
      </p:sp>
      <p:sp>
        <p:nvSpPr>
          <p:cNvPr id="3" name="Content Placeholder 2"/>
          <p:cNvSpPr>
            <a:spLocks noGrp="1"/>
          </p:cNvSpPr>
          <p:nvPr>
            <p:ph idx="1"/>
          </p:nvPr>
        </p:nvSpPr>
        <p:spPr/>
        <p:txBody>
          <a:bodyPr/>
          <a:lstStyle/>
          <a:p>
            <a:r>
              <a:rPr lang="en-US" dirty="0" smtClean="0"/>
              <a:t>Web site downloads</a:t>
            </a:r>
          </a:p>
          <a:p>
            <a:pPr lvl="1"/>
            <a:r>
              <a:rPr lang="en-US" dirty="0" smtClean="0"/>
              <a:t>Sally’s Pet Store</a:t>
            </a:r>
          </a:p>
          <a:p>
            <a:pPr lvl="1"/>
            <a:r>
              <a:rPr lang="en-US" dirty="0" smtClean="0"/>
              <a:t>Rolling Thunder Bicycles</a:t>
            </a:r>
          </a:p>
          <a:p>
            <a:pPr lvl="1"/>
            <a:r>
              <a:rPr lang="en-US" dirty="0" err="1" smtClean="0"/>
              <a:t>CornerMed</a:t>
            </a:r>
            <a:endParaRPr lang="en-US" dirty="0" smtClean="0"/>
          </a:p>
          <a:p>
            <a:pPr lvl="1"/>
            <a:r>
              <a:rPr lang="en-US" dirty="0" smtClean="0"/>
              <a:t>All Powder Board and Ski Shop (Workbooks)</a:t>
            </a:r>
          </a:p>
          <a:p>
            <a:r>
              <a:rPr lang="en-US" dirty="0" smtClean="0"/>
              <a:t>Database systems</a:t>
            </a:r>
          </a:p>
          <a:p>
            <a:pPr lvl="1"/>
            <a:r>
              <a:rPr lang="en-US" dirty="0" smtClean="0"/>
              <a:t>Microsoft Access includes tables, data, forms, reports</a:t>
            </a:r>
          </a:p>
          <a:p>
            <a:pPr lvl="1"/>
            <a:r>
              <a:rPr lang="en-US" dirty="0" smtClean="0"/>
              <a:t>Microsoft SQL Server includes tables, data</a:t>
            </a:r>
          </a:p>
          <a:p>
            <a:pPr lvl="1"/>
            <a:r>
              <a:rPr lang="en-US" dirty="0" smtClean="0"/>
              <a:t>Oracle includes tables, data</a:t>
            </a:r>
            <a:endParaRPr lang="en-US" dirty="0"/>
          </a:p>
        </p:txBody>
      </p:sp>
      <p:sp>
        <p:nvSpPr>
          <p:cNvPr id="4" name="Slide Number Placeholder 3"/>
          <p:cNvSpPr>
            <a:spLocks noGrp="1"/>
          </p:cNvSpPr>
          <p:nvPr>
            <p:ph type="sldNum" sz="quarter" idx="12"/>
          </p:nvPr>
        </p:nvSpPr>
        <p:spPr/>
        <p:txBody>
          <a:bodyPr/>
          <a:lstStyle/>
          <a:p>
            <a:pPr>
              <a:defRPr/>
            </a:pPr>
            <a:fld id="{923F52A1-028B-4591-8BCA-BD4AC116D9B3}" type="slidenum">
              <a:rPr lang="en-US" smtClean="0"/>
              <a:pPr>
                <a:defRPr/>
              </a:pPr>
              <a:t>3</a:t>
            </a:fld>
            <a:endParaRPr lang="en-US"/>
          </a:p>
        </p:txBody>
      </p:sp>
    </p:spTree>
    <p:extLst>
      <p:ext uri="{BB962C8B-B14F-4D97-AF65-F5344CB8AC3E}">
        <p14:creationId xmlns:p14="http://schemas.microsoft.com/office/powerpoint/2010/main" val="241518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4"/>
          <p:cNvSpPr>
            <a:spLocks noGrp="1"/>
          </p:cNvSpPr>
          <p:nvPr>
            <p:ph type="sldNum" sz="quarter" idx="12"/>
          </p:nvPr>
        </p:nvSpPr>
        <p:spPr>
          <a:noFill/>
        </p:spPr>
        <p:txBody>
          <a:bodyPr/>
          <a:lstStyle/>
          <a:p>
            <a:fld id="{C70A85A2-232C-4585-A0AF-4086D924D76B}" type="slidenum">
              <a:rPr lang="en-US"/>
              <a:pPr/>
              <a:t>30</a:t>
            </a:fld>
            <a:endParaRPr lang="en-US"/>
          </a:p>
        </p:txBody>
      </p:sp>
      <p:sp>
        <p:nvSpPr>
          <p:cNvPr id="3080" name="Rectangle 2"/>
          <p:cNvSpPr>
            <a:spLocks noGrp="1" noChangeArrowheads="1"/>
          </p:cNvSpPr>
          <p:nvPr>
            <p:ph type="title"/>
          </p:nvPr>
        </p:nvSpPr>
        <p:spPr/>
        <p:txBody>
          <a:bodyPr/>
          <a:lstStyle/>
          <a:p>
            <a:r>
              <a:rPr lang="en-US" smtClean="0"/>
              <a:t>Hierarchical Database</a:t>
            </a:r>
          </a:p>
        </p:txBody>
      </p:sp>
      <p:grpSp>
        <p:nvGrpSpPr>
          <p:cNvPr id="3081" name="Group 9"/>
          <p:cNvGrpSpPr>
            <a:grpSpLocks/>
          </p:cNvGrpSpPr>
          <p:nvPr/>
        </p:nvGrpSpPr>
        <p:grpSpPr bwMode="auto">
          <a:xfrm>
            <a:off x="1761565" y="1562100"/>
            <a:ext cx="1828800" cy="1801813"/>
            <a:chOff x="1056" y="1104"/>
            <a:chExt cx="1390" cy="1369"/>
          </a:xfrm>
        </p:grpSpPr>
        <p:graphicFrame>
          <p:nvGraphicFramePr>
            <p:cNvPr id="3075" name="Object 3"/>
            <p:cNvGraphicFramePr>
              <a:graphicFrameLocks noChangeAspect="1"/>
            </p:cNvGraphicFramePr>
            <p:nvPr/>
          </p:nvGraphicFramePr>
          <p:xfrm>
            <a:off x="1056" y="1200"/>
            <a:ext cx="670" cy="1033"/>
          </p:xfrm>
          <a:graphic>
            <a:graphicData uri="http://schemas.openxmlformats.org/presentationml/2006/ole">
              <mc:AlternateContent xmlns:mc="http://schemas.openxmlformats.org/markup-compatibility/2006">
                <mc:Choice xmlns:v="urn:schemas-microsoft-com:vml" Requires="v">
                  <p:oleObj spid="_x0000_s3164" name="Clip" r:id="rId4" imgW="2249640" imgH="3468960" progId="">
                    <p:embed/>
                  </p:oleObj>
                </mc:Choice>
                <mc:Fallback>
                  <p:oleObj name="Clip" r:id="rId4" imgW="2249640" imgH="3468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1200"/>
                          <a:ext cx="670" cy="10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1776" y="1248"/>
            <a:ext cx="670" cy="1033"/>
          </p:xfrm>
          <a:graphic>
            <a:graphicData uri="http://schemas.openxmlformats.org/presentationml/2006/ole">
              <mc:AlternateContent xmlns:mc="http://schemas.openxmlformats.org/markup-compatibility/2006">
                <mc:Choice xmlns:v="urn:schemas-microsoft-com:vml" Requires="v">
                  <p:oleObj spid="_x0000_s3165" name="Clip" r:id="rId6" imgW="2249640" imgH="3468960" progId="">
                    <p:embed/>
                  </p:oleObj>
                </mc:Choice>
                <mc:Fallback>
                  <p:oleObj name="Clip" r:id="rId6" imgW="2249640" imgH="34689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1248"/>
                          <a:ext cx="670" cy="10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5"/>
            <p:cNvGraphicFramePr>
              <a:graphicFrameLocks noChangeAspect="1"/>
            </p:cNvGraphicFramePr>
            <p:nvPr/>
          </p:nvGraphicFramePr>
          <p:xfrm>
            <a:off x="1392" y="1104"/>
            <a:ext cx="670" cy="1033"/>
          </p:xfrm>
          <a:graphic>
            <a:graphicData uri="http://schemas.openxmlformats.org/presentationml/2006/ole">
              <mc:AlternateContent xmlns:mc="http://schemas.openxmlformats.org/markup-compatibility/2006">
                <mc:Choice xmlns:v="urn:schemas-microsoft-com:vml" Requires="v">
                  <p:oleObj spid="_x0000_s3166" name="Clip" r:id="rId7" imgW="2249640" imgH="3468960" progId="">
                    <p:embed/>
                  </p:oleObj>
                </mc:Choice>
                <mc:Fallback>
                  <p:oleObj name="Clip" r:id="rId7" imgW="2249640" imgH="346896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 y="1104"/>
                          <a:ext cx="670" cy="10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6"/>
            <p:cNvGraphicFramePr>
              <a:graphicFrameLocks noChangeAspect="1"/>
            </p:cNvGraphicFramePr>
            <p:nvPr/>
          </p:nvGraphicFramePr>
          <p:xfrm>
            <a:off x="1440" y="1440"/>
            <a:ext cx="670" cy="1033"/>
          </p:xfrm>
          <a:graphic>
            <a:graphicData uri="http://schemas.openxmlformats.org/presentationml/2006/ole">
              <mc:AlternateContent xmlns:mc="http://schemas.openxmlformats.org/markup-compatibility/2006">
                <mc:Choice xmlns:v="urn:schemas-microsoft-com:vml" Requires="v">
                  <p:oleObj spid="_x0000_s3167" name="Clip" r:id="rId8" imgW="2249640" imgH="3468960" progId="">
                    <p:embed/>
                  </p:oleObj>
                </mc:Choice>
                <mc:Fallback>
                  <p:oleObj name="Clip" r:id="rId8" imgW="2249640" imgH="346896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 y="1440"/>
                          <a:ext cx="670" cy="10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082" name="Text Box 8"/>
          <p:cNvSpPr txBox="1">
            <a:spLocks noChangeArrowheads="1"/>
          </p:cNvSpPr>
          <p:nvPr/>
        </p:nvSpPr>
        <p:spPr bwMode="auto">
          <a:xfrm>
            <a:off x="1990165" y="1104900"/>
            <a:ext cx="1658938" cy="457200"/>
          </a:xfrm>
          <a:prstGeom prst="rect">
            <a:avLst/>
          </a:prstGeom>
          <a:noFill/>
          <a:ln w="12700">
            <a:noFill/>
            <a:miter lim="800000"/>
            <a:headEnd type="none" w="sm" len="sm"/>
            <a:tailEnd type="none" w="sm" len="sm"/>
          </a:ln>
        </p:spPr>
        <p:txBody>
          <a:bodyPr wrap="none">
            <a:spAutoFit/>
          </a:bodyPr>
          <a:lstStyle/>
          <a:p>
            <a:r>
              <a:rPr lang="en-US"/>
              <a:t>Customers</a:t>
            </a:r>
          </a:p>
        </p:txBody>
      </p:sp>
      <p:sp>
        <p:nvSpPr>
          <p:cNvPr id="3083" name="Text Box 13"/>
          <p:cNvSpPr txBox="1">
            <a:spLocks noChangeArrowheads="1"/>
          </p:cNvSpPr>
          <p:nvPr/>
        </p:nvSpPr>
        <p:spPr bwMode="auto">
          <a:xfrm>
            <a:off x="1380565" y="3238500"/>
            <a:ext cx="1116013" cy="457200"/>
          </a:xfrm>
          <a:prstGeom prst="rect">
            <a:avLst/>
          </a:prstGeom>
          <a:noFill/>
          <a:ln w="12700">
            <a:noFill/>
            <a:miter lim="800000"/>
            <a:headEnd type="none" w="sm" len="sm"/>
            <a:tailEnd type="none" w="sm" len="sm"/>
          </a:ln>
        </p:spPr>
        <p:txBody>
          <a:bodyPr wrap="none">
            <a:spAutoFit/>
          </a:bodyPr>
          <a:lstStyle/>
          <a:p>
            <a:r>
              <a:rPr lang="en-US"/>
              <a:t>Orders</a:t>
            </a:r>
          </a:p>
        </p:txBody>
      </p:sp>
      <p:graphicFrame>
        <p:nvGraphicFramePr>
          <p:cNvPr id="3074" name="Object 2"/>
          <p:cNvGraphicFramePr>
            <a:graphicFrameLocks noChangeAspect="1"/>
          </p:cNvGraphicFramePr>
          <p:nvPr>
            <p:extLst>
              <p:ext uri="{D42A27DB-BD31-4B8C-83A1-F6EECF244321}">
                <p14:modId xmlns:p14="http://schemas.microsoft.com/office/powerpoint/2010/main" val="3641137378"/>
              </p:ext>
            </p:extLst>
          </p:nvPr>
        </p:nvGraphicFramePr>
        <p:xfrm>
          <a:off x="1913965" y="3467100"/>
          <a:ext cx="1092200" cy="1114425"/>
        </p:xfrm>
        <a:graphic>
          <a:graphicData uri="http://schemas.openxmlformats.org/presentationml/2006/ole">
            <mc:AlternateContent xmlns:mc="http://schemas.openxmlformats.org/markup-compatibility/2006">
              <mc:Choice xmlns:v="urn:schemas-microsoft-com:vml" Requires="v">
                <p:oleObj spid="_x0000_s3168" name="Clip" r:id="rId9" imgW="1093320" imgH="1115280" progId="">
                  <p:embed/>
                </p:oleObj>
              </mc:Choice>
              <mc:Fallback>
                <p:oleObj name="Clip" r:id="rId9" imgW="1093320" imgH="1115280" progId="">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3965" y="3467100"/>
                        <a:ext cx="1092200" cy="111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4" name="Rectangle 15"/>
          <p:cNvSpPr>
            <a:spLocks noChangeArrowheads="1"/>
          </p:cNvSpPr>
          <p:nvPr/>
        </p:nvSpPr>
        <p:spPr bwMode="auto">
          <a:xfrm>
            <a:off x="1304365" y="4914900"/>
            <a:ext cx="29718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pPr>
              <a:tabLst>
                <a:tab pos="568325" algn="l"/>
                <a:tab pos="1941513" algn="l"/>
              </a:tabLst>
            </a:pPr>
            <a:r>
              <a:rPr lang="en-US" sz="1800" u="sng">
                <a:solidFill>
                  <a:schemeClr val="tx1"/>
                </a:solidFill>
              </a:rPr>
              <a:t>Item	Description	Quantity</a:t>
            </a:r>
            <a:endParaRPr lang="en-US" sz="1800">
              <a:solidFill>
                <a:schemeClr val="tx1"/>
              </a:solidFill>
            </a:endParaRPr>
          </a:p>
          <a:p>
            <a:pPr>
              <a:tabLst>
                <a:tab pos="568325" algn="l"/>
                <a:tab pos="1941513" algn="l"/>
              </a:tabLst>
            </a:pPr>
            <a:r>
              <a:rPr lang="en-US" sz="1800">
                <a:solidFill>
                  <a:schemeClr val="tx1"/>
                </a:solidFill>
              </a:rPr>
              <a:t>998	Dog Food	12</a:t>
            </a:r>
          </a:p>
          <a:p>
            <a:pPr>
              <a:tabLst>
                <a:tab pos="568325" algn="l"/>
                <a:tab pos="1941513" algn="l"/>
              </a:tabLst>
            </a:pPr>
            <a:r>
              <a:rPr lang="en-US" sz="1800">
                <a:solidFill>
                  <a:schemeClr val="tx1"/>
                </a:solidFill>
              </a:rPr>
              <a:t>764	Cat Food	11</a:t>
            </a:r>
          </a:p>
        </p:txBody>
      </p:sp>
      <p:sp>
        <p:nvSpPr>
          <p:cNvPr id="3085" name="Line 17"/>
          <p:cNvSpPr>
            <a:spLocks noChangeShapeType="1"/>
          </p:cNvSpPr>
          <p:nvPr/>
        </p:nvSpPr>
        <p:spPr bwMode="auto">
          <a:xfrm flipH="1">
            <a:off x="2294965" y="4229100"/>
            <a:ext cx="152400" cy="762000"/>
          </a:xfrm>
          <a:prstGeom prst="line">
            <a:avLst/>
          </a:prstGeom>
          <a:noFill/>
          <a:ln w="28575">
            <a:solidFill>
              <a:schemeClr val="tx2"/>
            </a:solidFill>
            <a:round/>
            <a:headEnd type="none" w="sm" len="sm"/>
            <a:tailEnd type="triangle" w="med" len="med"/>
          </a:ln>
        </p:spPr>
        <p:txBody>
          <a:bodyPr wrap="none" anchor="ctr"/>
          <a:lstStyle/>
          <a:p>
            <a:endParaRPr lang="en-US"/>
          </a:p>
        </p:txBody>
      </p:sp>
      <p:sp>
        <p:nvSpPr>
          <p:cNvPr id="3086" name="Text Box 18"/>
          <p:cNvSpPr txBox="1">
            <a:spLocks noChangeArrowheads="1"/>
          </p:cNvSpPr>
          <p:nvPr/>
        </p:nvSpPr>
        <p:spPr bwMode="auto">
          <a:xfrm>
            <a:off x="2355290" y="4497388"/>
            <a:ext cx="928688" cy="457200"/>
          </a:xfrm>
          <a:prstGeom prst="rect">
            <a:avLst/>
          </a:prstGeom>
          <a:noFill/>
          <a:ln w="12700">
            <a:noFill/>
            <a:miter lim="800000"/>
            <a:headEnd type="none" w="sm" len="sm"/>
            <a:tailEnd type="none" w="sm" len="sm"/>
          </a:ln>
        </p:spPr>
        <p:txBody>
          <a:bodyPr wrap="none">
            <a:spAutoFit/>
          </a:bodyPr>
          <a:lstStyle/>
          <a:p>
            <a:r>
              <a:rPr lang="en-US"/>
              <a:t>Items</a:t>
            </a:r>
          </a:p>
        </p:txBody>
      </p:sp>
      <p:sp>
        <p:nvSpPr>
          <p:cNvPr id="3087" name="Rectangle 19"/>
          <p:cNvSpPr>
            <a:spLocks noChangeArrowheads="1"/>
          </p:cNvSpPr>
          <p:nvPr/>
        </p:nvSpPr>
        <p:spPr bwMode="auto">
          <a:xfrm>
            <a:off x="4276165" y="1562100"/>
            <a:ext cx="3200400" cy="2286000"/>
          </a:xfrm>
          <a:prstGeom prst="rect">
            <a:avLst/>
          </a:prstGeom>
          <a:solidFill>
            <a:schemeClr val="accent1"/>
          </a:solidFill>
          <a:ln w="12700">
            <a:solidFill>
              <a:schemeClr val="tx1"/>
            </a:solidFill>
            <a:miter lim="800000"/>
            <a:headEnd type="none" w="sm" len="sm"/>
            <a:tailEnd type="none" w="sm" len="sm"/>
          </a:ln>
        </p:spPr>
        <p:txBody>
          <a:bodyPr wrap="none"/>
          <a:lstStyle/>
          <a:p>
            <a:pPr algn="ctr"/>
            <a:r>
              <a:rPr lang="en-US">
                <a:solidFill>
                  <a:schemeClr val="tx1"/>
                </a:solidFill>
              </a:rPr>
              <a:t>Customer</a:t>
            </a:r>
          </a:p>
        </p:txBody>
      </p:sp>
      <p:sp>
        <p:nvSpPr>
          <p:cNvPr id="3088" name="Rectangle 20"/>
          <p:cNvSpPr>
            <a:spLocks noChangeArrowheads="1"/>
          </p:cNvSpPr>
          <p:nvPr/>
        </p:nvSpPr>
        <p:spPr bwMode="auto">
          <a:xfrm>
            <a:off x="4504765" y="2019300"/>
            <a:ext cx="2819400" cy="1600200"/>
          </a:xfrm>
          <a:prstGeom prst="rect">
            <a:avLst/>
          </a:prstGeom>
          <a:solidFill>
            <a:srgbClr val="FFCCFF"/>
          </a:solidFill>
          <a:ln w="12700">
            <a:solidFill>
              <a:schemeClr val="tx1"/>
            </a:solidFill>
            <a:miter lim="800000"/>
            <a:headEnd type="none" w="sm" len="sm"/>
            <a:tailEnd type="none" w="sm" len="sm"/>
          </a:ln>
        </p:spPr>
        <p:txBody>
          <a:bodyPr wrap="none"/>
          <a:lstStyle/>
          <a:p>
            <a:pPr algn="ctr"/>
            <a:r>
              <a:rPr lang="en-US">
                <a:solidFill>
                  <a:schemeClr val="tx1"/>
                </a:solidFill>
              </a:rPr>
              <a:t>Order</a:t>
            </a:r>
          </a:p>
        </p:txBody>
      </p:sp>
      <p:sp>
        <p:nvSpPr>
          <p:cNvPr id="3089" name="Rectangle 22"/>
          <p:cNvSpPr>
            <a:spLocks noChangeArrowheads="1"/>
          </p:cNvSpPr>
          <p:nvPr/>
        </p:nvSpPr>
        <p:spPr bwMode="auto">
          <a:xfrm>
            <a:off x="4733365" y="2552700"/>
            <a:ext cx="2362200" cy="762000"/>
          </a:xfrm>
          <a:prstGeom prst="rect">
            <a:avLst/>
          </a:prstGeom>
          <a:solidFill>
            <a:srgbClr val="99FF99"/>
          </a:solidFill>
          <a:ln w="12700">
            <a:solidFill>
              <a:schemeClr val="tx1"/>
            </a:solidFill>
            <a:miter lim="800000"/>
            <a:headEnd type="none" w="sm" len="sm"/>
            <a:tailEnd type="none" w="sm" len="sm"/>
          </a:ln>
        </p:spPr>
        <p:txBody>
          <a:bodyPr wrap="none" anchor="ctr"/>
          <a:lstStyle/>
          <a:p>
            <a:pPr algn="ctr"/>
            <a:r>
              <a:rPr lang="en-US">
                <a:solidFill>
                  <a:schemeClr val="tx1"/>
                </a:solidFill>
              </a:rPr>
              <a:t>Items Ordered</a:t>
            </a:r>
          </a:p>
        </p:txBody>
      </p:sp>
      <p:sp>
        <p:nvSpPr>
          <p:cNvPr id="3090" name="Text Box 23"/>
          <p:cNvSpPr txBox="1">
            <a:spLocks noChangeArrowheads="1"/>
          </p:cNvSpPr>
          <p:nvPr/>
        </p:nvSpPr>
        <p:spPr bwMode="auto">
          <a:xfrm>
            <a:off x="4580965" y="4076700"/>
            <a:ext cx="3505200" cy="1917700"/>
          </a:xfrm>
          <a:prstGeom prst="rect">
            <a:avLst/>
          </a:prstGeom>
          <a:noFill/>
          <a:ln w="12700">
            <a:noFill/>
            <a:miter lim="800000"/>
            <a:headEnd type="none" w="sm" len="sm"/>
            <a:tailEnd type="none" w="sm" len="sm"/>
          </a:ln>
        </p:spPr>
        <p:txBody>
          <a:bodyPr>
            <a:spAutoFit/>
          </a:bodyPr>
          <a:lstStyle/>
          <a:p>
            <a:pPr>
              <a:spcBef>
                <a:spcPct val="50000"/>
              </a:spcBef>
            </a:pPr>
            <a:r>
              <a:rPr lang="en-US">
                <a:solidFill>
                  <a:schemeClr val="tx1"/>
                </a:solidFill>
              </a:rPr>
              <a:t>To retrieve data, you must start at the top (customer). When you retrieve a customer, you retrieve all nested data.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2"/>
          </p:nvPr>
        </p:nvSpPr>
        <p:spPr>
          <a:noFill/>
        </p:spPr>
        <p:txBody>
          <a:bodyPr/>
          <a:lstStyle/>
          <a:p>
            <a:fld id="{19D69D5B-3E7B-4D19-A21F-C73F0AB840A7}" type="slidenum">
              <a:rPr lang="en-US"/>
              <a:pPr/>
              <a:t>31</a:t>
            </a:fld>
            <a:endParaRPr lang="en-US"/>
          </a:p>
        </p:txBody>
      </p:sp>
      <p:sp>
        <p:nvSpPr>
          <p:cNvPr id="33795" name="Rectangle 2"/>
          <p:cNvSpPr>
            <a:spLocks noGrp="1" noChangeArrowheads="1"/>
          </p:cNvSpPr>
          <p:nvPr>
            <p:ph type="title"/>
          </p:nvPr>
        </p:nvSpPr>
        <p:spPr/>
        <p:txBody>
          <a:bodyPr/>
          <a:lstStyle/>
          <a:p>
            <a:r>
              <a:rPr lang="en-US" smtClean="0"/>
              <a:t>Network Database</a:t>
            </a:r>
          </a:p>
        </p:txBody>
      </p:sp>
      <p:sp>
        <p:nvSpPr>
          <p:cNvPr id="33796" name="Rectangle 3"/>
          <p:cNvSpPr>
            <a:spLocks noChangeArrowheads="1"/>
          </p:cNvSpPr>
          <p:nvPr/>
        </p:nvSpPr>
        <p:spPr bwMode="auto">
          <a:xfrm>
            <a:off x="1981200" y="1752600"/>
            <a:ext cx="17526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a:t>Customer</a:t>
            </a:r>
          </a:p>
        </p:txBody>
      </p:sp>
      <p:sp>
        <p:nvSpPr>
          <p:cNvPr id="33797" name="Rectangle 4"/>
          <p:cNvSpPr>
            <a:spLocks noChangeArrowheads="1"/>
          </p:cNvSpPr>
          <p:nvPr/>
        </p:nvSpPr>
        <p:spPr bwMode="auto">
          <a:xfrm>
            <a:off x="1981200" y="3200400"/>
            <a:ext cx="1752600" cy="762000"/>
          </a:xfrm>
          <a:prstGeom prst="rect">
            <a:avLst/>
          </a:prstGeom>
          <a:solidFill>
            <a:srgbClr val="FFCCFF"/>
          </a:solidFill>
          <a:ln w="12700">
            <a:solidFill>
              <a:schemeClr val="tx1"/>
            </a:solidFill>
            <a:miter lim="800000"/>
            <a:headEnd type="none" w="sm" len="sm"/>
            <a:tailEnd type="none" w="sm" len="sm"/>
          </a:ln>
        </p:spPr>
        <p:txBody>
          <a:bodyPr wrap="none" anchor="ctr"/>
          <a:lstStyle/>
          <a:p>
            <a:pPr algn="ctr"/>
            <a:r>
              <a:rPr lang="en-US"/>
              <a:t>Order</a:t>
            </a:r>
          </a:p>
        </p:txBody>
      </p:sp>
      <p:sp>
        <p:nvSpPr>
          <p:cNvPr id="33798" name="Rectangle 5"/>
          <p:cNvSpPr>
            <a:spLocks noChangeArrowheads="1"/>
          </p:cNvSpPr>
          <p:nvPr/>
        </p:nvSpPr>
        <p:spPr bwMode="auto">
          <a:xfrm>
            <a:off x="4876800" y="3200400"/>
            <a:ext cx="1600200" cy="762000"/>
          </a:xfrm>
          <a:prstGeom prst="rect">
            <a:avLst/>
          </a:prstGeom>
          <a:solidFill>
            <a:srgbClr val="FFCCFF"/>
          </a:solidFill>
          <a:ln w="12700">
            <a:solidFill>
              <a:schemeClr val="tx1"/>
            </a:solidFill>
            <a:miter lim="800000"/>
            <a:headEnd type="none" w="sm" len="sm"/>
            <a:tailEnd type="none" w="sm" len="sm"/>
          </a:ln>
        </p:spPr>
        <p:txBody>
          <a:bodyPr wrap="none" anchor="ctr"/>
          <a:lstStyle/>
          <a:p>
            <a:pPr algn="ctr"/>
            <a:r>
              <a:rPr lang="en-US"/>
              <a:t>Items</a:t>
            </a:r>
          </a:p>
          <a:p>
            <a:pPr algn="ctr"/>
            <a:r>
              <a:rPr lang="en-US"/>
              <a:t>Ordered</a:t>
            </a:r>
          </a:p>
        </p:txBody>
      </p:sp>
      <p:sp>
        <p:nvSpPr>
          <p:cNvPr id="33799" name="Rectangle 6"/>
          <p:cNvSpPr>
            <a:spLocks noChangeArrowheads="1"/>
          </p:cNvSpPr>
          <p:nvPr/>
        </p:nvSpPr>
        <p:spPr bwMode="auto">
          <a:xfrm>
            <a:off x="4876800" y="4572000"/>
            <a:ext cx="1600200" cy="609600"/>
          </a:xfrm>
          <a:prstGeom prst="rect">
            <a:avLst/>
          </a:prstGeom>
          <a:solidFill>
            <a:srgbClr val="99FF99"/>
          </a:solidFill>
          <a:ln w="12700">
            <a:solidFill>
              <a:schemeClr val="tx1"/>
            </a:solidFill>
            <a:miter lim="800000"/>
            <a:headEnd type="none" w="sm" len="sm"/>
            <a:tailEnd type="none" w="sm" len="sm"/>
          </a:ln>
        </p:spPr>
        <p:txBody>
          <a:bodyPr wrap="none" anchor="ctr"/>
          <a:lstStyle/>
          <a:p>
            <a:pPr algn="ctr"/>
            <a:r>
              <a:rPr lang="en-US"/>
              <a:t>Items</a:t>
            </a:r>
          </a:p>
        </p:txBody>
      </p:sp>
      <p:sp>
        <p:nvSpPr>
          <p:cNvPr id="33800" name="Line 7"/>
          <p:cNvSpPr>
            <a:spLocks noChangeShapeType="1"/>
          </p:cNvSpPr>
          <p:nvPr/>
        </p:nvSpPr>
        <p:spPr bwMode="auto">
          <a:xfrm>
            <a:off x="2819400" y="2667000"/>
            <a:ext cx="0" cy="5334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33801" name="Line 9"/>
          <p:cNvSpPr>
            <a:spLocks noChangeShapeType="1"/>
          </p:cNvSpPr>
          <p:nvPr/>
        </p:nvSpPr>
        <p:spPr bwMode="auto">
          <a:xfrm>
            <a:off x="3733800" y="3581400"/>
            <a:ext cx="1143000"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33802" name="Line 11"/>
          <p:cNvSpPr>
            <a:spLocks noChangeShapeType="1"/>
          </p:cNvSpPr>
          <p:nvPr/>
        </p:nvSpPr>
        <p:spPr bwMode="auto">
          <a:xfrm flipV="1">
            <a:off x="5715000" y="3962400"/>
            <a:ext cx="0" cy="6096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33803" name="Line 13"/>
          <p:cNvSpPr>
            <a:spLocks noChangeShapeType="1"/>
          </p:cNvSpPr>
          <p:nvPr/>
        </p:nvSpPr>
        <p:spPr bwMode="auto">
          <a:xfrm>
            <a:off x="2819400" y="1219200"/>
            <a:ext cx="0" cy="533400"/>
          </a:xfrm>
          <a:prstGeom prst="line">
            <a:avLst/>
          </a:prstGeom>
          <a:noFill/>
          <a:ln w="12700">
            <a:solidFill>
              <a:schemeClr val="tx2"/>
            </a:solidFill>
            <a:round/>
            <a:headEnd type="none" w="sm" len="sm"/>
            <a:tailEnd type="triangle" w="med" len="med"/>
          </a:ln>
        </p:spPr>
        <p:txBody>
          <a:bodyPr wrap="none" anchor="ctr"/>
          <a:lstStyle/>
          <a:p>
            <a:endParaRPr lang="en-US"/>
          </a:p>
        </p:txBody>
      </p:sp>
      <p:sp>
        <p:nvSpPr>
          <p:cNvPr id="33804" name="Line 14"/>
          <p:cNvSpPr>
            <a:spLocks noChangeShapeType="1"/>
          </p:cNvSpPr>
          <p:nvPr/>
        </p:nvSpPr>
        <p:spPr bwMode="auto">
          <a:xfrm flipH="1">
            <a:off x="6477000" y="4876800"/>
            <a:ext cx="685800" cy="0"/>
          </a:xfrm>
          <a:prstGeom prst="line">
            <a:avLst/>
          </a:prstGeom>
          <a:noFill/>
          <a:ln w="12700">
            <a:solidFill>
              <a:schemeClr val="tx2"/>
            </a:solidFill>
            <a:round/>
            <a:headEnd/>
            <a:tailEnd type="triangle" w="med" len="med"/>
          </a:ln>
        </p:spPr>
        <p:txBody>
          <a:bodyPr wrap="none" anchor="ctr"/>
          <a:lstStyle/>
          <a:p>
            <a:endParaRPr lang="en-US"/>
          </a:p>
        </p:txBody>
      </p:sp>
      <p:sp>
        <p:nvSpPr>
          <p:cNvPr id="33805" name="Text Box 15"/>
          <p:cNvSpPr txBox="1">
            <a:spLocks noChangeArrowheads="1"/>
          </p:cNvSpPr>
          <p:nvPr/>
        </p:nvSpPr>
        <p:spPr bwMode="auto">
          <a:xfrm>
            <a:off x="2955925" y="1154113"/>
            <a:ext cx="1397000" cy="396875"/>
          </a:xfrm>
          <a:prstGeom prst="rect">
            <a:avLst/>
          </a:prstGeom>
          <a:noFill/>
          <a:ln w="12700">
            <a:noFill/>
            <a:miter lim="800000"/>
            <a:headEnd type="none" w="sm" len="sm"/>
            <a:tailEnd type="none" w="sm" len="sm"/>
          </a:ln>
        </p:spPr>
        <p:txBody>
          <a:bodyPr wrap="none">
            <a:spAutoFit/>
          </a:bodyPr>
          <a:lstStyle/>
          <a:p>
            <a:r>
              <a:rPr lang="en-US" sz="2000">
                <a:solidFill>
                  <a:schemeClr val="tx2"/>
                </a:solidFill>
              </a:rPr>
              <a:t>Entry point</a:t>
            </a:r>
          </a:p>
        </p:txBody>
      </p:sp>
      <p:sp>
        <p:nvSpPr>
          <p:cNvPr id="33806" name="Text Box 16"/>
          <p:cNvSpPr txBox="1">
            <a:spLocks noChangeArrowheads="1"/>
          </p:cNvSpPr>
          <p:nvPr/>
        </p:nvSpPr>
        <p:spPr bwMode="auto">
          <a:xfrm>
            <a:off x="6781800" y="4876800"/>
            <a:ext cx="1397000" cy="396875"/>
          </a:xfrm>
          <a:prstGeom prst="rect">
            <a:avLst/>
          </a:prstGeom>
          <a:noFill/>
          <a:ln w="12700">
            <a:noFill/>
            <a:miter lim="800000"/>
            <a:headEnd type="none" w="sm" len="sm"/>
            <a:tailEnd type="none" w="sm" len="sm"/>
          </a:ln>
        </p:spPr>
        <p:txBody>
          <a:bodyPr wrap="none">
            <a:spAutoFit/>
          </a:bodyPr>
          <a:lstStyle/>
          <a:p>
            <a:r>
              <a:rPr lang="en-US" sz="2000">
                <a:solidFill>
                  <a:schemeClr val="tx2"/>
                </a:solidFill>
              </a:rPr>
              <a:t>Entry point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2"/>
          </p:nvPr>
        </p:nvSpPr>
        <p:spPr>
          <a:noFill/>
        </p:spPr>
        <p:txBody>
          <a:bodyPr/>
          <a:lstStyle/>
          <a:p>
            <a:fld id="{9C345F80-E938-4A90-B276-FE0894440A4D}" type="slidenum">
              <a:rPr lang="en-US"/>
              <a:pPr/>
              <a:t>32</a:t>
            </a:fld>
            <a:endParaRPr lang="en-US"/>
          </a:p>
        </p:txBody>
      </p:sp>
      <p:sp>
        <p:nvSpPr>
          <p:cNvPr id="34819" name="Rectangle 2"/>
          <p:cNvSpPr>
            <a:spLocks noGrp="1" noChangeArrowheads="1"/>
          </p:cNvSpPr>
          <p:nvPr>
            <p:ph type="title"/>
          </p:nvPr>
        </p:nvSpPr>
        <p:spPr/>
        <p:txBody>
          <a:bodyPr/>
          <a:lstStyle/>
          <a:p>
            <a:r>
              <a:rPr lang="en-US" smtClean="0"/>
              <a:t>Relational Database</a:t>
            </a:r>
          </a:p>
        </p:txBody>
      </p:sp>
      <p:sp>
        <p:nvSpPr>
          <p:cNvPr id="34820" name="Rectangle 4"/>
          <p:cNvSpPr>
            <a:spLocks noChangeArrowheads="1"/>
          </p:cNvSpPr>
          <p:nvPr/>
        </p:nvSpPr>
        <p:spPr bwMode="auto">
          <a:xfrm>
            <a:off x="1981200" y="1905000"/>
            <a:ext cx="6437313" cy="5334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a:solidFill>
                  <a:schemeClr val="tx1"/>
                </a:solidFill>
              </a:rPr>
              <a:t>Customer(</a:t>
            </a:r>
            <a:r>
              <a:rPr lang="en-US" u="sng">
                <a:solidFill>
                  <a:schemeClr val="tx1"/>
                </a:solidFill>
              </a:rPr>
              <a:t>CustomerID</a:t>
            </a:r>
            <a:r>
              <a:rPr lang="en-US">
                <a:solidFill>
                  <a:schemeClr val="tx1"/>
                </a:solidFill>
              </a:rPr>
              <a:t>, Name, … </a:t>
            </a:r>
          </a:p>
        </p:txBody>
      </p:sp>
      <p:sp>
        <p:nvSpPr>
          <p:cNvPr id="34821" name="Rectangle 5"/>
          <p:cNvSpPr>
            <a:spLocks noChangeArrowheads="1"/>
          </p:cNvSpPr>
          <p:nvPr/>
        </p:nvSpPr>
        <p:spPr bwMode="auto">
          <a:xfrm>
            <a:off x="1981200" y="2590800"/>
            <a:ext cx="6437313" cy="5334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a:solidFill>
                  <a:schemeClr val="tx1"/>
                </a:solidFill>
              </a:rPr>
              <a:t>Order(</a:t>
            </a:r>
            <a:r>
              <a:rPr lang="en-US" u="sng">
                <a:solidFill>
                  <a:schemeClr val="tx1"/>
                </a:solidFill>
              </a:rPr>
              <a:t>OrderID</a:t>
            </a:r>
            <a:r>
              <a:rPr lang="en-US">
                <a:solidFill>
                  <a:schemeClr val="tx1"/>
                </a:solidFill>
              </a:rPr>
              <a:t>, CustomerID, OrderDate, …  </a:t>
            </a:r>
          </a:p>
        </p:txBody>
      </p:sp>
      <p:sp>
        <p:nvSpPr>
          <p:cNvPr id="34822" name="Rectangle 6"/>
          <p:cNvSpPr>
            <a:spLocks noChangeArrowheads="1"/>
          </p:cNvSpPr>
          <p:nvPr/>
        </p:nvSpPr>
        <p:spPr bwMode="auto">
          <a:xfrm>
            <a:off x="1981200" y="3276600"/>
            <a:ext cx="6437313" cy="5334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a:solidFill>
                  <a:schemeClr val="tx1"/>
                </a:solidFill>
              </a:rPr>
              <a:t>ItemsOrdered(</a:t>
            </a:r>
            <a:r>
              <a:rPr lang="en-US" u="sng">
                <a:solidFill>
                  <a:schemeClr val="tx1"/>
                </a:solidFill>
              </a:rPr>
              <a:t>OrderID</a:t>
            </a:r>
            <a:r>
              <a:rPr lang="en-US">
                <a:solidFill>
                  <a:schemeClr val="tx1"/>
                </a:solidFill>
              </a:rPr>
              <a:t>, </a:t>
            </a:r>
            <a:r>
              <a:rPr lang="en-US" u="sng">
                <a:solidFill>
                  <a:schemeClr val="tx1"/>
                </a:solidFill>
              </a:rPr>
              <a:t>ItemID</a:t>
            </a:r>
            <a:r>
              <a:rPr lang="en-US">
                <a:solidFill>
                  <a:schemeClr val="tx1"/>
                </a:solidFill>
              </a:rPr>
              <a:t>, Quantity, … </a:t>
            </a:r>
          </a:p>
        </p:txBody>
      </p:sp>
      <p:sp>
        <p:nvSpPr>
          <p:cNvPr id="34823" name="Rectangle 7"/>
          <p:cNvSpPr>
            <a:spLocks noChangeArrowheads="1"/>
          </p:cNvSpPr>
          <p:nvPr/>
        </p:nvSpPr>
        <p:spPr bwMode="auto">
          <a:xfrm>
            <a:off x="1981200" y="3962400"/>
            <a:ext cx="6437313" cy="5334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a:solidFill>
                  <a:schemeClr val="tx1"/>
                </a:solidFill>
              </a:rPr>
              <a:t>Items(</a:t>
            </a:r>
            <a:r>
              <a:rPr lang="en-US" u="sng">
                <a:solidFill>
                  <a:schemeClr val="tx1"/>
                </a:solidFill>
              </a:rPr>
              <a:t>ItemID</a:t>
            </a:r>
            <a:r>
              <a:rPr lang="en-US">
                <a:solidFill>
                  <a:schemeClr val="tx1"/>
                </a:solidFill>
              </a:rPr>
              <a:t>, Description, Price, …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2"/>
          </p:nvPr>
        </p:nvSpPr>
        <p:spPr>
          <a:noFill/>
        </p:spPr>
        <p:txBody>
          <a:bodyPr/>
          <a:lstStyle/>
          <a:p>
            <a:fld id="{0AB0EF15-2F0B-46C0-A979-112DCF9A486E}" type="slidenum">
              <a:rPr lang="en-US"/>
              <a:pPr/>
              <a:t>33</a:t>
            </a:fld>
            <a:endParaRPr lang="en-US"/>
          </a:p>
        </p:txBody>
      </p:sp>
      <p:sp>
        <p:nvSpPr>
          <p:cNvPr id="35843" name="Rectangle 1026"/>
          <p:cNvSpPr>
            <a:spLocks noGrp="1" noChangeArrowheads="1"/>
          </p:cNvSpPr>
          <p:nvPr>
            <p:ph type="title"/>
          </p:nvPr>
        </p:nvSpPr>
        <p:spPr/>
        <p:txBody>
          <a:bodyPr/>
          <a:lstStyle/>
          <a:p>
            <a:r>
              <a:rPr lang="en-US" smtClean="0"/>
              <a:t>Object-Oriented DBMS</a:t>
            </a:r>
          </a:p>
        </p:txBody>
      </p:sp>
      <p:sp>
        <p:nvSpPr>
          <p:cNvPr id="35844" name="Rectangle 1027"/>
          <p:cNvSpPr>
            <a:spLocks noChangeArrowheads="1"/>
          </p:cNvSpPr>
          <p:nvPr/>
        </p:nvSpPr>
        <p:spPr bwMode="auto">
          <a:xfrm>
            <a:off x="3931024" y="1255059"/>
            <a:ext cx="2133600" cy="304800"/>
          </a:xfrm>
          <a:prstGeom prst="rect">
            <a:avLst/>
          </a:prstGeom>
          <a:solidFill>
            <a:srgbClr val="FFCCFF"/>
          </a:solidFill>
          <a:ln w="12700">
            <a:solidFill>
              <a:schemeClr val="tx1"/>
            </a:solidFill>
            <a:miter lim="800000"/>
            <a:headEnd type="none" w="sm" len="sm"/>
            <a:tailEnd type="none" w="sm" len="sm"/>
          </a:ln>
        </p:spPr>
        <p:txBody>
          <a:bodyPr wrap="none" anchor="ctr"/>
          <a:lstStyle/>
          <a:p>
            <a:pPr algn="ctr"/>
            <a:r>
              <a:rPr lang="en-US"/>
              <a:t>Customer</a:t>
            </a:r>
          </a:p>
        </p:txBody>
      </p:sp>
      <p:sp>
        <p:nvSpPr>
          <p:cNvPr id="35845" name="Rectangle 1028"/>
          <p:cNvSpPr>
            <a:spLocks noChangeArrowheads="1"/>
          </p:cNvSpPr>
          <p:nvPr/>
        </p:nvSpPr>
        <p:spPr bwMode="auto">
          <a:xfrm>
            <a:off x="3931024" y="1559859"/>
            <a:ext cx="21336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sz="2000" u="sng">
                <a:solidFill>
                  <a:schemeClr val="tx1"/>
                </a:solidFill>
              </a:rPr>
              <a:t>CustomerID</a:t>
            </a:r>
            <a:endParaRPr lang="en-US" sz="2000">
              <a:solidFill>
                <a:schemeClr val="tx1"/>
              </a:solidFill>
            </a:endParaRPr>
          </a:p>
          <a:p>
            <a:r>
              <a:rPr lang="en-US" sz="2000">
                <a:solidFill>
                  <a:schemeClr val="tx1"/>
                </a:solidFill>
              </a:rPr>
              <a:t>Name</a:t>
            </a:r>
          </a:p>
          <a:p>
            <a:r>
              <a:rPr lang="en-US" sz="2000">
                <a:solidFill>
                  <a:schemeClr val="tx1"/>
                </a:solidFill>
              </a:rPr>
              <a:t>… </a:t>
            </a:r>
            <a:endParaRPr lang="en-US" sz="2000" u="sng">
              <a:solidFill>
                <a:schemeClr val="tx1"/>
              </a:solidFill>
            </a:endParaRPr>
          </a:p>
        </p:txBody>
      </p:sp>
      <p:sp>
        <p:nvSpPr>
          <p:cNvPr id="35846" name="Rectangle 1029"/>
          <p:cNvSpPr>
            <a:spLocks noChangeArrowheads="1"/>
          </p:cNvSpPr>
          <p:nvPr/>
        </p:nvSpPr>
        <p:spPr bwMode="auto">
          <a:xfrm>
            <a:off x="3931024" y="2474259"/>
            <a:ext cx="2133600" cy="990600"/>
          </a:xfrm>
          <a:prstGeom prst="rect">
            <a:avLst/>
          </a:prstGeom>
          <a:solidFill>
            <a:srgbClr val="99FF99"/>
          </a:solidFill>
          <a:ln w="12700">
            <a:solidFill>
              <a:schemeClr val="tx1"/>
            </a:solidFill>
            <a:miter lim="800000"/>
            <a:headEnd type="none" w="sm" len="sm"/>
            <a:tailEnd type="none" w="sm" len="sm"/>
          </a:ln>
        </p:spPr>
        <p:txBody>
          <a:bodyPr wrap="none" anchor="ctr"/>
          <a:lstStyle/>
          <a:p>
            <a:r>
              <a:rPr lang="en-US" sz="2000">
                <a:solidFill>
                  <a:schemeClr val="tx1"/>
                </a:solidFill>
              </a:rPr>
              <a:t>Add Customer</a:t>
            </a:r>
          </a:p>
          <a:p>
            <a:r>
              <a:rPr lang="en-US" sz="2000">
                <a:solidFill>
                  <a:schemeClr val="tx1"/>
                </a:solidFill>
              </a:rPr>
              <a:t>Drop Customer</a:t>
            </a:r>
          </a:p>
          <a:p>
            <a:r>
              <a:rPr lang="en-US" sz="2000">
                <a:solidFill>
                  <a:schemeClr val="tx1"/>
                </a:solidFill>
              </a:rPr>
              <a:t>Change Address</a:t>
            </a:r>
          </a:p>
        </p:txBody>
      </p:sp>
      <p:sp>
        <p:nvSpPr>
          <p:cNvPr id="35847" name="Rectangle 1030"/>
          <p:cNvSpPr>
            <a:spLocks noChangeArrowheads="1"/>
          </p:cNvSpPr>
          <p:nvPr/>
        </p:nvSpPr>
        <p:spPr bwMode="auto">
          <a:xfrm>
            <a:off x="1264024" y="1255059"/>
            <a:ext cx="2133600" cy="304800"/>
          </a:xfrm>
          <a:prstGeom prst="rect">
            <a:avLst/>
          </a:prstGeom>
          <a:solidFill>
            <a:srgbClr val="FFCCFF"/>
          </a:solidFill>
          <a:ln w="12700">
            <a:solidFill>
              <a:schemeClr val="tx1"/>
            </a:solidFill>
            <a:miter lim="800000"/>
            <a:headEnd type="none" w="sm" len="sm"/>
            <a:tailEnd type="none" w="sm" len="sm"/>
          </a:ln>
        </p:spPr>
        <p:txBody>
          <a:bodyPr wrap="none" anchor="ctr"/>
          <a:lstStyle/>
          <a:p>
            <a:pPr algn="ctr"/>
            <a:r>
              <a:rPr lang="en-US"/>
              <a:t>Order</a:t>
            </a:r>
          </a:p>
        </p:txBody>
      </p:sp>
      <p:sp>
        <p:nvSpPr>
          <p:cNvPr id="35848" name="Rectangle 1031"/>
          <p:cNvSpPr>
            <a:spLocks noChangeArrowheads="1"/>
          </p:cNvSpPr>
          <p:nvPr/>
        </p:nvSpPr>
        <p:spPr bwMode="auto">
          <a:xfrm>
            <a:off x="1264024" y="1559859"/>
            <a:ext cx="21336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sz="2000" u="sng">
                <a:solidFill>
                  <a:schemeClr val="tx1"/>
                </a:solidFill>
              </a:rPr>
              <a:t>OrderID</a:t>
            </a:r>
            <a:endParaRPr lang="en-US" sz="2000">
              <a:solidFill>
                <a:schemeClr val="tx1"/>
              </a:solidFill>
            </a:endParaRPr>
          </a:p>
          <a:p>
            <a:r>
              <a:rPr lang="en-US" sz="2000">
                <a:solidFill>
                  <a:schemeClr val="tx1"/>
                </a:solidFill>
              </a:rPr>
              <a:t>CustomerID</a:t>
            </a:r>
          </a:p>
          <a:p>
            <a:r>
              <a:rPr lang="en-US" sz="2000">
                <a:solidFill>
                  <a:schemeClr val="tx1"/>
                </a:solidFill>
              </a:rPr>
              <a:t>… </a:t>
            </a:r>
            <a:endParaRPr lang="en-US" sz="2000" u="sng">
              <a:solidFill>
                <a:schemeClr val="tx1"/>
              </a:solidFill>
            </a:endParaRPr>
          </a:p>
        </p:txBody>
      </p:sp>
      <p:sp>
        <p:nvSpPr>
          <p:cNvPr id="35849" name="Rectangle 1032"/>
          <p:cNvSpPr>
            <a:spLocks noChangeArrowheads="1"/>
          </p:cNvSpPr>
          <p:nvPr/>
        </p:nvSpPr>
        <p:spPr bwMode="auto">
          <a:xfrm>
            <a:off x="1264024" y="2474259"/>
            <a:ext cx="2133600" cy="990600"/>
          </a:xfrm>
          <a:prstGeom prst="rect">
            <a:avLst/>
          </a:prstGeom>
          <a:solidFill>
            <a:srgbClr val="99FF99"/>
          </a:solidFill>
          <a:ln w="12700">
            <a:solidFill>
              <a:schemeClr val="tx1"/>
            </a:solidFill>
            <a:miter lim="800000"/>
            <a:headEnd type="none" w="sm" len="sm"/>
            <a:tailEnd type="none" w="sm" len="sm"/>
          </a:ln>
        </p:spPr>
        <p:txBody>
          <a:bodyPr wrap="none" anchor="ctr"/>
          <a:lstStyle/>
          <a:p>
            <a:r>
              <a:rPr lang="en-US" sz="2000">
                <a:solidFill>
                  <a:schemeClr val="tx1"/>
                </a:solidFill>
              </a:rPr>
              <a:t>NewOrder</a:t>
            </a:r>
          </a:p>
          <a:p>
            <a:r>
              <a:rPr lang="en-US" sz="2000">
                <a:solidFill>
                  <a:schemeClr val="tx1"/>
                </a:solidFill>
              </a:rPr>
              <a:t>DeleteOrder</a:t>
            </a:r>
          </a:p>
          <a:p>
            <a:r>
              <a:rPr lang="en-US" sz="2000">
                <a:solidFill>
                  <a:schemeClr val="tx1"/>
                </a:solidFill>
              </a:rPr>
              <a:t>… </a:t>
            </a:r>
          </a:p>
        </p:txBody>
      </p:sp>
      <p:sp>
        <p:nvSpPr>
          <p:cNvPr id="35850" name="Rectangle 1033"/>
          <p:cNvSpPr>
            <a:spLocks noChangeArrowheads="1"/>
          </p:cNvSpPr>
          <p:nvPr/>
        </p:nvSpPr>
        <p:spPr bwMode="auto">
          <a:xfrm>
            <a:off x="1264024" y="3769659"/>
            <a:ext cx="2133600" cy="304800"/>
          </a:xfrm>
          <a:prstGeom prst="rect">
            <a:avLst/>
          </a:prstGeom>
          <a:solidFill>
            <a:srgbClr val="FFCCFF"/>
          </a:solidFill>
          <a:ln w="12700">
            <a:solidFill>
              <a:schemeClr val="tx1"/>
            </a:solidFill>
            <a:miter lim="800000"/>
            <a:headEnd type="none" w="sm" len="sm"/>
            <a:tailEnd type="none" w="sm" len="sm"/>
          </a:ln>
        </p:spPr>
        <p:txBody>
          <a:bodyPr wrap="none" anchor="ctr"/>
          <a:lstStyle/>
          <a:p>
            <a:pPr algn="ctr"/>
            <a:r>
              <a:rPr lang="en-US"/>
              <a:t>OrderItem</a:t>
            </a:r>
          </a:p>
        </p:txBody>
      </p:sp>
      <p:sp>
        <p:nvSpPr>
          <p:cNvPr id="35851" name="Rectangle 1034"/>
          <p:cNvSpPr>
            <a:spLocks noChangeArrowheads="1"/>
          </p:cNvSpPr>
          <p:nvPr/>
        </p:nvSpPr>
        <p:spPr bwMode="auto">
          <a:xfrm>
            <a:off x="1264024" y="4074459"/>
            <a:ext cx="21336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sz="2000" u="sng">
                <a:solidFill>
                  <a:schemeClr val="tx1"/>
                </a:solidFill>
              </a:rPr>
              <a:t>OrderID</a:t>
            </a:r>
            <a:endParaRPr lang="en-US" sz="2000">
              <a:solidFill>
                <a:schemeClr val="tx1"/>
              </a:solidFill>
            </a:endParaRPr>
          </a:p>
          <a:p>
            <a:r>
              <a:rPr lang="en-US" sz="2000" u="sng">
                <a:solidFill>
                  <a:schemeClr val="tx1"/>
                </a:solidFill>
              </a:rPr>
              <a:t>ItemID</a:t>
            </a:r>
            <a:endParaRPr lang="en-US" sz="2000">
              <a:solidFill>
                <a:schemeClr val="tx1"/>
              </a:solidFill>
            </a:endParaRPr>
          </a:p>
          <a:p>
            <a:r>
              <a:rPr lang="en-US" sz="2000">
                <a:solidFill>
                  <a:schemeClr val="tx1"/>
                </a:solidFill>
              </a:rPr>
              <a:t>… </a:t>
            </a:r>
            <a:endParaRPr lang="en-US" sz="2000" u="sng">
              <a:solidFill>
                <a:schemeClr val="tx1"/>
              </a:solidFill>
            </a:endParaRPr>
          </a:p>
        </p:txBody>
      </p:sp>
      <p:sp>
        <p:nvSpPr>
          <p:cNvPr id="35852" name="Rectangle 1035"/>
          <p:cNvSpPr>
            <a:spLocks noChangeArrowheads="1"/>
          </p:cNvSpPr>
          <p:nvPr/>
        </p:nvSpPr>
        <p:spPr bwMode="auto">
          <a:xfrm>
            <a:off x="1264024" y="4988859"/>
            <a:ext cx="2133600" cy="990600"/>
          </a:xfrm>
          <a:prstGeom prst="rect">
            <a:avLst/>
          </a:prstGeom>
          <a:solidFill>
            <a:srgbClr val="99FF99"/>
          </a:solidFill>
          <a:ln w="12700">
            <a:solidFill>
              <a:schemeClr val="tx1"/>
            </a:solidFill>
            <a:miter lim="800000"/>
            <a:headEnd type="none" w="sm" len="sm"/>
            <a:tailEnd type="none" w="sm" len="sm"/>
          </a:ln>
        </p:spPr>
        <p:txBody>
          <a:bodyPr wrap="none" anchor="ctr"/>
          <a:lstStyle/>
          <a:p>
            <a:r>
              <a:rPr lang="en-US" sz="2000">
                <a:solidFill>
                  <a:schemeClr val="tx1"/>
                </a:solidFill>
              </a:rPr>
              <a:t>OrderItem</a:t>
            </a:r>
          </a:p>
          <a:p>
            <a:r>
              <a:rPr lang="en-US" sz="2000">
                <a:solidFill>
                  <a:schemeClr val="tx1"/>
                </a:solidFill>
              </a:rPr>
              <a:t>DropOrderItem</a:t>
            </a:r>
          </a:p>
          <a:p>
            <a:r>
              <a:rPr lang="en-US" sz="2000">
                <a:solidFill>
                  <a:schemeClr val="tx1"/>
                </a:solidFill>
              </a:rPr>
              <a:t>… </a:t>
            </a:r>
          </a:p>
        </p:txBody>
      </p:sp>
      <p:sp>
        <p:nvSpPr>
          <p:cNvPr id="35853" name="Rectangle 1036"/>
          <p:cNvSpPr>
            <a:spLocks noChangeArrowheads="1"/>
          </p:cNvSpPr>
          <p:nvPr/>
        </p:nvSpPr>
        <p:spPr bwMode="auto">
          <a:xfrm>
            <a:off x="3931024" y="3845859"/>
            <a:ext cx="2133600" cy="304800"/>
          </a:xfrm>
          <a:prstGeom prst="rect">
            <a:avLst/>
          </a:prstGeom>
          <a:solidFill>
            <a:srgbClr val="FFCCFF"/>
          </a:solidFill>
          <a:ln w="12700">
            <a:solidFill>
              <a:schemeClr val="tx1"/>
            </a:solidFill>
            <a:miter lim="800000"/>
            <a:headEnd type="none" w="sm" len="sm"/>
            <a:tailEnd type="none" w="sm" len="sm"/>
          </a:ln>
        </p:spPr>
        <p:txBody>
          <a:bodyPr wrap="none" anchor="ctr"/>
          <a:lstStyle/>
          <a:p>
            <a:pPr algn="ctr"/>
            <a:r>
              <a:rPr lang="en-US"/>
              <a:t>Item</a:t>
            </a:r>
          </a:p>
        </p:txBody>
      </p:sp>
      <p:sp>
        <p:nvSpPr>
          <p:cNvPr id="35854" name="Rectangle 1037"/>
          <p:cNvSpPr>
            <a:spLocks noChangeArrowheads="1"/>
          </p:cNvSpPr>
          <p:nvPr/>
        </p:nvSpPr>
        <p:spPr bwMode="auto">
          <a:xfrm>
            <a:off x="3931024" y="4150659"/>
            <a:ext cx="21336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sz="2000" u="sng">
                <a:solidFill>
                  <a:schemeClr val="tx1"/>
                </a:solidFill>
              </a:rPr>
              <a:t>ItemID</a:t>
            </a:r>
            <a:endParaRPr lang="en-US" sz="2000">
              <a:solidFill>
                <a:schemeClr val="tx1"/>
              </a:solidFill>
            </a:endParaRPr>
          </a:p>
          <a:p>
            <a:r>
              <a:rPr lang="en-US" sz="2000">
                <a:solidFill>
                  <a:schemeClr val="tx1"/>
                </a:solidFill>
              </a:rPr>
              <a:t>Description</a:t>
            </a:r>
          </a:p>
          <a:p>
            <a:r>
              <a:rPr lang="en-US" sz="2000">
                <a:solidFill>
                  <a:schemeClr val="tx1"/>
                </a:solidFill>
              </a:rPr>
              <a:t>… </a:t>
            </a:r>
            <a:endParaRPr lang="en-US" sz="2000" u="sng">
              <a:solidFill>
                <a:schemeClr val="tx1"/>
              </a:solidFill>
            </a:endParaRPr>
          </a:p>
        </p:txBody>
      </p:sp>
      <p:sp>
        <p:nvSpPr>
          <p:cNvPr id="35855" name="Rectangle 1038"/>
          <p:cNvSpPr>
            <a:spLocks noChangeArrowheads="1"/>
          </p:cNvSpPr>
          <p:nvPr/>
        </p:nvSpPr>
        <p:spPr bwMode="auto">
          <a:xfrm>
            <a:off x="3931024" y="5065059"/>
            <a:ext cx="2133600" cy="990600"/>
          </a:xfrm>
          <a:prstGeom prst="rect">
            <a:avLst/>
          </a:prstGeom>
          <a:solidFill>
            <a:srgbClr val="99FF99"/>
          </a:solidFill>
          <a:ln w="12700">
            <a:solidFill>
              <a:schemeClr val="tx1"/>
            </a:solidFill>
            <a:miter lim="800000"/>
            <a:headEnd type="none" w="sm" len="sm"/>
            <a:tailEnd type="none" w="sm" len="sm"/>
          </a:ln>
        </p:spPr>
        <p:txBody>
          <a:bodyPr wrap="none" anchor="ctr"/>
          <a:lstStyle/>
          <a:p>
            <a:r>
              <a:rPr lang="en-US" sz="2000">
                <a:solidFill>
                  <a:schemeClr val="tx1"/>
                </a:solidFill>
              </a:rPr>
              <a:t>New Item</a:t>
            </a:r>
          </a:p>
          <a:p>
            <a:r>
              <a:rPr lang="en-US" sz="2000">
                <a:solidFill>
                  <a:schemeClr val="tx1"/>
                </a:solidFill>
              </a:rPr>
              <a:t>Sell Item</a:t>
            </a:r>
          </a:p>
          <a:p>
            <a:r>
              <a:rPr lang="en-US" sz="2000">
                <a:solidFill>
                  <a:schemeClr val="tx1"/>
                </a:solidFill>
              </a:rPr>
              <a:t>Buy Item … </a:t>
            </a:r>
          </a:p>
        </p:txBody>
      </p:sp>
      <p:grpSp>
        <p:nvGrpSpPr>
          <p:cNvPr id="35856" name="Group 1049"/>
          <p:cNvGrpSpPr>
            <a:grpSpLocks/>
          </p:cNvGrpSpPr>
          <p:nvPr/>
        </p:nvGrpSpPr>
        <p:grpSpPr bwMode="auto">
          <a:xfrm>
            <a:off x="6674224" y="1559859"/>
            <a:ext cx="2133600" cy="2514600"/>
            <a:chOff x="4416" y="864"/>
            <a:chExt cx="1344" cy="1584"/>
          </a:xfrm>
        </p:grpSpPr>
        <p:sp>
          <p:nvSpPr>
            <p:cNvPr id="35863" name="Rectangle 1046"/>
            <p:cNvSpPr>
              <a:spLocks noChangeArrowheads="1"/>
            </p:cNvSpPr>
            <p:nvPr/>
          </p:nvSpPr>
          <p:spPr bwMode="auto">
            <a:xfrm>
              <a:off x="4416" y="864"/>
              <a:ext cx="1344" cy="384"/>
            </a:xfrm>
            <a:prstGeom prst="rect">
              <a:avLst/>
            </a:prstGeom>
            <a:solidFill>
              <a:srgbClr val="FFCCFF"/>
            </a:solidFill>
            <a:ln w="12700">
              <a:solidFill>
                <a:schemeClr val="tx1"/>
              </a:solidFill>
              <a:miter lim="800000"/>
              <a:headEnd type="none" w="sm" len="sm"/>
              <a:tailEnd type="none" w="sm" len="sm"/>
            </a:ln>
          </p:spPr>
          <p:txBody>
            <a:bodyPr wrap="none" anchor="ctr"/>
            <a:lstStyle/>
            <a:p>
              <a:pPr algn="ctr"/>
              <a:r>
                <a:rPr lang="en-US">
                  <a:solidFill>
                    <a:schemeClr val="bg2"/>
                  </a:solidFill>
                </a:rPr>
                <a:t>Government</a:t>
              </a:r>
            </a:p>
            <a:p>
              <a:pPr algn="ctr"/>
              <a:r>
                <a:rPr lang="en-US">
                  <a:solidFill>
                    <a:schemeClr val="bg2"/>
                  </a:solidFill>
                </a:rPr>
                <a:t>Customer</a:t>
              </a:r>
            </a:p>
          </p:txBody>
        </p:sp>
        <p:sp>
          <p:nvSpPr>
            <p:cNvPr id="35864" name="Rectangle 1047"/>
            <p:cNvSpPr>
              <a:spLocks noChangeArrowheads="1"/>
            </p:cNvSpPr>
            <p:nvPr/>
          </p:nvSpPr>
          <p:spPr bwMode="auto">
            <a:xfrm>
              <a:off x="4416" y="1248"/>
              <a:ext cx="1344" cy="576"/>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sz="2000">
                  <a:solidFill>
                    <a:schemeClr val="tx1"/>
                  </a:solidFill>
                </a:rPr>
                <a:t>ContactName</a:t>
              </a:r>
            </a:p>
            <a:p>
              <a:r>
                <a:rPr lang="en-US" sz="2000">
                  <a:solidFill>
                    <a:schemeClr val="tx1"/>
                  </a:solidFill>
                </a:rPr>
                <a:t>ContactPhone</a:t>
              </a:r>
            </a:p>
            <a:p>
              <a:r>
                <a:rPr lang="en-US" sz="2000">
                  <a:solidFill>
                    <a:schemeClr val="tx1"/>
                  </a:solidFill>
                </a:rPr>
                <a:t>Discount, … </a:t>
              </a:r>
              <a:endParaRPr lang="en-US" sz="2000" u="sng">
                <a:solidFill>
                  <a:schemeClr val="tx1"/>
                </a:solidFill>
              </a:endParaRPr>
            </a:p>
          </p:txBody>
        </p:sp>
        <p:sp>
          <p:nvSpPr>
            <p:cNvPr id="35865" name="Rectangle 1048"/>
            <p:cNvSpPr>
              <a:spLocks noChangeArrowheads="1"/>
            </p:cNvSpPr>
            <p:nvPr/>
          </p:nvSpPr>
          <p:spPr bwMode="auto">
            <a:xfrm>
              <a:off x="4416" y="1824"/>
              <a:ext cx="1344" cy="624"/>
            </a:xfrm>
            <a:prstGeom prst="rect">
              <a:avLst/>
            </a:prstGeom>
            <a:solidFill>
              <a:srgbClr val="99FF99"/>
            </a:solidFill>
            <a:ln w="12700">
              <a:solidFill>
                <a:schemeClr val="tx1"/>
              </a:solidFill>
              <a:miter lim="800000"/>
              <a:headEnd type="none" w="sm" len="sm"/>
              <a:tailEnd type="none" w="sm" len="sm"/>
            </a:ln>
          </p:spPr>
          <p:txBody>
            <a:bodyPr wrap="none" anchor="ctr"/>
            <a:lstStyle/>
            <a:p>
              <a:r>
                <a:rPr lang="en-US" sz="2000">
                  <a:solidFill>
                    <a:schemeClr val="tx1"/>
                  </a:solidFill>
                </a:rPr>
                <a:t>NewContact</a:t>
              </a:r>
            </a:p>
          </p:txBody>
        </p:sp>
      </p:grpSp>
      <p:grpSp>
        <p:nvGrpSpPr>
          <p:cNvPr id="35857" name="Group 1044"/>
          <p:cNvGrpSpPr>
            <a:grpSpLocks/>
          </p:cNvGrpSpPr>
          <p:nvPr/>
        </p:nvGrpSpPr>
        <p:grpSpPr bwMode="auto">
          <a:xfrm>
            <a:off x="6521824" y="1940859"/>
            <a:ext cx="2133600" cy="2514600"/>
            <a:chOff x="4320" y="1104"/>
            <a:chExt cx="1344" cy="1584"/>
          </a:xfrm>
        </p:grpSpPr>
        <p:sp>
          <p:nvSpPr>
            <p:cNvPr id="35860" name="Rectangle 1039"/>
            <p:cNvSpPr>
              <a:spLocks noChangeArrowheads="1"/>
            </p:cNvSpPr>
            <p:nvPr/>
          </p:nvSpPr>
          <p:spPr bwMode="auto">
            <a:xfrm>
              <a:off x="4320" y="1104"/>
              <a:ext cx="1344" cy="384"/>
            </a:xfrm>
            <a:prstGeom prst="rect">
              <a:avLst/>
            </a:prstGeom>
            <a:solidFill>
              <a:srgbClr val="FFCCFF"/>
            </a:solidFill>
            <a:ln w="12700">
              <a:solidFill>
                <a:schemeClr val="tx1"/>
              </a:solidFill>
              <a:miter lim="800000"/>
              <a:headEnd type="none" w="sm" len="sm"/>
              <a:tailEnd type="none" w="sm" len="sm"/>
            </a:ln>
          </p:spPr>
          <p:txBody>
            <a:bodyPr wrap="none" anchor="ctr"/>
            <a:lstStyle/>
            <a:p>
              <a:pPr algn="ctr"/>
              <a:r>
                <a:rPr lang="en-US">
                  <a:solidFill>
                    <a:schemeClr val="bg2"/>
                  </a:solidFill>
                </a:rPr>
                <a:t>Commercial</a:t>
              </a:r>
            </a:p>
            <a:p>
              <a:pPr algn="ctr"/>
              <a:r>
                <a:rPr lang="en-US">
                  <a:solidFill>
                    <a:schemeClr val="bg2"/>
                  </a:solidFill>
                </a:rPr>
                <a:t>Customer</a:t>
              </a:r>
            </a:p>
          </p:txBody>
        </p:sp>
        <p:sp>
          <p:nvSpPr>
            <p:cNvPr id="35861" name="Rectangle 1040"/>
            <p:cNvSpPr>
              <a:spLocks noChangeArrowheads="1"/>
            </p:cNvSpPr>
            <p:nvPr/>
          </p:nvSpPr>
          <p:spPr bwMode="auto">
            <a:xfrm>
              <a:off x="4320" y="1488"/>
              <a:ext cx="1344" cy="576"/>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sz="2000">
                  <a:solidFill>
                    <a:schemeClr val="tx1"/>
                  </a:solidFill>
                </a:rPr>
                <a:t>ContactName</a:t>
              </a:r>
            </a:p>
            <a:p>
              <a:r>
                <a:rPr lang="en-US" sz="2000">
                  <a:solidFill>
                    <a:schemeClr val="tx1"/>
                  </a:solidFill>
                </a:rPr>
                <a:t>ContactPhone</a:t>
              </a:r>
            </a:p>
            <a:p>
              <a:r>
                <a:rPr lang="en-US" sz="2000">
                  <a:solidFill>
                    <a:schemeClr val="tx1"/>
                  </a:solidFill>
                </a:rPr>
                <a:t>… </a:t>
              </a:r>
              <a:endParaRPr lang="en-US" sz="2000" u="sng">
                <a:solidFill>
                  <a:schemeClr val="tx1"/>
                </a:solidFill>
              </a:endParaRPr>
            </a:p>
          </p:txBody>
        </p:sp>
        <p:sp>
          <p:nvSpPr>
            <p:cNvPr id="35862" name="Rectangle 1041"/>
            <p:cNvSpPr>
              <a:spLocks noChangeArrowheads="1"/>
            </p:cNvSpPr>
            <p:nvPr/>
          </p:nvSpPr>
          <p:spPr bwMode="auto">
            <a:xfrm>
              <a:off x="4320" y="2064"/>
              <a:ext cx="1344" cy="624"/>
            </a:xfrm>
            <a:prstGeom prst="rect">
              <a:avLst/>
            </a:prstGeom>
            <a:solidFill>
              <a:srgbClr val="99FF99"/>
            </a:solidFill>
            <a:ln w="12700">
              <a:solidFill>
                <a:schemeClr val="tx1"/>
              </a:solidFill>
              <a:miter lim="800000"/>
              <a:headEnd type="none" w="sm" len="sm"/>
              <a:tailEnd type="none" w="sm" len="sm"/>
            </a:ln>
          </p:spPr>
          <p:txBody>
            <a:bodyPr wrap="none" anchor="ctr"/>
            <a:lstStyle/>
            <a:p>
              <a:r>
                <a:rPr lang="en-US" sz="2000">
                  <a:solidFill>
                    <a:schemeClr val="tx1"/>
                  </a:solidFill>
                </a:rPr>
                <a:t>NewContact</a:t>
              </a:r>
            </a:p>
          </p:txBody>
        </p:sp>
      </p:grpSp>
      <p:sp>
        <p:nvSpPr>
          <p:cNvPr id="35858" name="Line 1042"/>
          <p:cNvSpPr>
            <a:spLocks noChangeShapeType="1"/>
          </p:cNvSpPr>
          <p:nvPr/>
        </p:nvSpPr>
        <p:spPr bwMode="auto">
          <a:xfrm>
            <a:off x="6064624" y="1407459"/>
            <a:ext cx="457200" cy="533400"/>
          </a:xfrm>
          <a:prstGeom prst="line">
            <a:avLst/>
          </a:prstGeom>
          <a:noFill/>
          <a:ln w="19050">
            <a:solidFill>
              <a:schemeClr val="tx1"/>
            </a:solidFill>
            <a:round/>
            <a:headEnd type="none" w="sm" len="sm"/>
            <a:tailEnd type="triangle" w="sm" len="sm"/>
          </a:ln>
        </p:spPr>
        <p:txBody>
          <a:bodyPr wrap="none" anchor="ctr"/>
          <a:lstStyle/>
          <a:p>
            <a:endParaRPr lang="en-US"/>
          </a:p>
        </p:txBody>
      </p:sp>
      <p:sp>
        <p:nvSpPr>
          <p:cNvPr id="35859" name="Line 1050"/>
          <p:cNvSpPr>
            <a:spLocks noChangeShapeType="1"/>
          </p:cNvSpPr>
          <p:nvPr/>
        </p:nvSpPr>
        <p:spPr bwMode="auto">
          <a:xfrm>
            <a:off x="6064624" y="1407459"/>
            <a:ext cx="609600" cy="228600"/>
          </a:xfrm>
          <a:prstGeom prst="line">
            <a:avLst/>
          </a:prstGeom>
          <a:noFill/>
          <a:ln w="19050">
            <a:solidFill>
              <a:schemeClr val="tx1"/>
            </a:solidFill>
            <a:round/>
            <a:headEnd type="none" w="sm" len="sm"/>
            <a:tailEnd type="triangl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Slide Number Placeholder 6"/>
          <p:cNvSpPr>
            <a:spLocks noGrp="1"/>
          </p:cNvSpPr>
          <p:nvPr>
            <p:ph type="sldNum" sz="quarter" idx="12"/>
          </p:nvPr>
        </p:nvSpPr>
        <p:spPr>
          <a:noFill/>
        </p:spPr>
        <p:txBody>
          <a:bodyPr/>
          <a:lstStyle/>
          <a:p>
            <a:fld id="{4929340C-9ED5-4176-AEF4-F2E3A3BED336}" type="slidenum">
              <a:rPr lang="en-US"/>
              <a:pPr/>
              <a:t>34</a:t>
            </a:fld>
            <a:endParaRPr lang="en-US"/>
          </a:p>
        </p:txBody>
      </p:sp>
      <p:sp>
        <p:nvSpPr>
          <p:cNvPr id="4107" name="Rectangle 2"/>
          <p:cNvSpPr>
            <a:spLocks noGrp="1" noChangeArrowheads="1"/>
          </p:cNvSpPr>
          <p:nvPr>
            <p:ph type="title"/>
          </p:nvPr>
        </p:nvSpPr>
        <p:spPr/>
        <p:txBody>
          <a:bodyPr/>
          <a:lstStyle/>
          <a:p>
            <a:r>
              <a:rPr lang="en-US" smtClean="0"/>
              <a:t>Base Data Types</a:t>
            </a:r>
          </a:p>
        </p:txBody>
      </p:sp>
      <p:sp>
        <p:nvSpPr>
          <p:cNvPr id="4108" name="Rectangle 3"/>
          <p:cNvSpPr>
            <a:spLocks noGrp="1" noChangeArrowheads="1"/>
          </p:cNvSpPr>
          <p:nvPr>
            <p:ph type="body" sz="half" idx="1"/>
          </p:nvPr>
        </p:nvSpPr>
        <p:spPr>
          <a:xfrm>
            <a:off x="393700" y="1055688"/>
            <a:ext cx="3810000" cy="4953000"/>
          </a:xfrm>
        </p:spPr>
        <p:txBody>
          <a:bodyPr/>
          <a:lstStyle/>
          <a:p>
            <a:r>
              <a:rPr lang="en-US" sz="2000" dirty="0" smtClean="0"/>
              <a:t>Numbers</a:t>
            </a:r>
          </a:p>
          <a:p>
            <a:pPr lvl="1"/>
            <a:r>
              <a:rPr lang="en-US" sz="1800" dirty="0" smtClean="0"/>
              <a:t>Integers</a:t>
            </a:r>
          </a:p>
          <a:p>
            <a:pPr lvl="1"/>
            <a:r>
              <a:rPr lang="en-US" sz="1800" dirty="0" err="1" smtClean="0"/>
              <a:t>Reals</a:t>
            </a:r>
            <a:endParaRPr lang="en-US" sz="1800" dirty="0" smtClean="0"/>
          </a:p>
          <a:p>
            <a:r>
              <a:rPr lang="en-US" sz="2000" dirty="0" smtClean="0"/>
              <a:t>Text</a:t>
            </a:r>
          </a:p>
          <a:p>
            <a:pPr lvl="1"/>
            <a:r>
              <a:rPr lang="en-US" sz="1800" dirty="0" smtClean="0"/>
              <a:t>Length</a:t>
            </a:r>
          </a:p>
          <a:p>
            <a:pPr lvl="1"/>
            <a:r>
              <a:rPr lang="en-US" sz="1800" dirty="0" smtClean="0"/>
              <a:t>International</a:t>
            </a:r>
          </a:p>
          <a:p>
            <a:r>
              <a:rPr lang="en-US" sz="2000" dirty="0" smtClean="0"/>
              <a:t>Date/Time</a:t>
            </a:r>
          </a:p>
          <a:p>
            <a:r>
              <a:rPr lang="en-US" sz="2000" dirty="0" smtClean="0"/>
              <a:t>Images</a:t>
            </a:r>
          </a:p>
          <a:p>
            <a:pPr lvl="1"/>
            <a:r>
              <a:rPr lang="en-US" sz="1800" dirty="0" smtClean="0"/>
              <a:t>Bitmap</a:t>
            </a:r>
          </a:p>
          <a:p>
            <a:pPr lvl="1"/>
            <a:r>
              <a:rPr lang="en-US" sz="1800" dirty="0" smtClean="0"/>
              <a:t>Vector</a:t>
            </a:r>
          </a:p>
          <a:p>
            <a:r>
              <a:rPr lang="en-US" sz="2000" dirty="0" smtClean="0"/>
              <a:t>Sound</a:t>
            </a:r>
          </a:p>
          <a:p>
            <a:pPr lvl="1"/>
            <a:r>
              <a:rPr lang="en-US" sz="1800" dirty="0" smtClean="0"/>
              <a:t>Samples</a:t>
            </a:r>
          </a:p>
          <a:p>
            <a:pPr lvl="1"/>
            <a:r>
              <a:rPr lang="en-US" sz="1800" dirty="0" smtClean="0"/>
              <a:t>MIDI</a:t>
            </a:r>
          </a:p>
          <a:p>
            <a:r>
              <a:rPr lang="en-US" sz="2000" dirty="0" smtClean="0"/>
              <a:t>Video</a:t>
            </a:r>
          </a:p>
        </p:txBody>
      </p:sp>
      <p:sp>
        <p:nvSpPr>
          <p:cNvPr id="50180" name="Rectangle 4"/>
          <p:cNvSpPr>
            <a:spLocks noChangeArrowheads="1"/>
          </p:cNvSpPr>
          <p:nvPr/>
        </p:nvSpPr>
        <p:spPr bwMode="auto">
          <a:xfrm>
            <a:off x="4196103" y="1761460"/>
            <a:ext cx="4503737" cy="3036888"/>
          </a:xfrm>
          <a:prstGeom prst="rect">
            <a:avLst/>
          </a:prstGeom>
          <a:gradFill rotWithShape="0">
            <a:gsLst>
              <a:gs pos="0">
                <a:schemeClr val="accent1">
                  <a:gamma/>
                  <a:tint val="18039"/>
                  <a:invGamma/>
                </a:schemeClr>
              </a:gs>
              <a:gs pos="100000">
                <a:schemeClr val="accent1"/>
              </a:gs>
            </a:gsLst>
            <a:lin ang="5400000" scaled="1"/>
          </a:gradFill>
          <a:ln w="12700">
            <a:solidFill>
              <a:schemeClr val="tx1"/>
            </a:solidFill>
            <a:miter lim="800000"/>
            <a:headEnd/>
            <a:tailEnd/>
          </a:ln>
          <a:effectLst/>
        </p:spPr>
        <p:txBody>
          <a:bodyPr wrap="none" anchor="ctr"/>
          <a:lstStyle/>
          <a:p>
            <a:pPr>
              <a:defRPr/>
            </a:pPr>
            <a:endParaRPr lang="en-US"/>
          </a:p>
        </p:txBody>
      </p:sp>
      <p:sp>
        <p:nvSpPr>
          <p:cNvPr id="4110" name="Rectangle 5"/>
          <p:cNvSpPr>
            <a:spLocks noChangeArrowheads="1"/>
          </p:cNvSpPr>
          <p:nvPr/>
        </p:nvSpPr>
        <p:spPr bwMode="auto">
          <a:xfrm>
            <a:off x="3061040" y="1782098"/>
            <a:ext cx="1174750" cy="915987"/>
          </a:xfrm>
          <a:prstGeom prst="rect">
            <a:avLst/>
          </a:prstGeom>
          <a:noFill/>
          <a:ln w="9525">
            <a:noFill/>
            <a:miter lim="800000"/>
            <a:headEnd/>
            <a:tailEnd/>
          </a:ln>
        </p:spPr>
        <p:txBody>
          <a:bodyPr wrap="none" lIns="92075" tIns="46038" rIns="92075" bIns="46038">
            <a:spAutoFit/>
          </a:bodyPr>
          <a:lstStyle/>
          <a:p>
            <a:r>
              <a:rPr lang="en-US" sz="1800" dirty="0">
                <a:solidFill>
                  <a:schemeClr val="tx1"/>
                </a:solidFill>
              </a:rPr>
              <a:t>Numbers,</a:t>
            </a:r>
          </a:p>
          <a:p>
            <a:r>
              <a:rPr lang="en-US" sz="1800" dirty="0">
                <a:solidFill>
                  <a:schemeClr val="tx1"/>
                </a:solidFill>
              </a:rPr>
              <a:t>Text, and</a:t>
            </a:r>
          </a:p>
          <a:p>
            <a:r>
              <a:rPr lang="en-US" sz="1800" dirty="0">
                <a:solidFill>
                  <a:schemeClr val="tx1"/>
                </a:solidFill>
              </a:rPr>
              <a:t>Dates</a:t>
            </a:r>
          </a:p>
        </p:txBody>
      </p:sp>
      <p:sp>
        <p:nvSpPr>
          <p:cNvPr id="4111" name="Rectangle 6"/>
          <p:cNvSpPr>
            <a:spLocks noChangeArrowheads="1"/>
          </p:cNvSpPr>
          <p:nvPr/>
        </p:nvSpPr>
        <p:spPr bwMode="auto">
          <a:xfrm>
            <a:off x="3292815" y="2783810"/>
            <a:ext cx="933450" cy="366713"/>
          </a:xfrm>
          <a:prstGeom prst="rect">
            <a:avLst/>
          </a:prstGeom>
          <a:noFill/>
          <a:ln w="9525">
            <a:noFill/>
            <a:miter lim="800000"/>
            <a:headEnd/>
            <a:tailEnd/>
          </a:ln>
        </p:spPr>
        <p:txBody>
          <a:bodyPr wrap="none" lIns="92075" tIns="46038" rIns="92075" bIns="46038">
            <a:spAutoFit/>
          </a:bodyPr>
          <a:lstStyle/>
          <a:p>
            <a:r>
              <a:rPr lang="en-US" sz="1800">
                <a:solidFill>
                  <a:schemeClr val="tx1"/>
                </a:solidFill>
              </a:rPr>
              <a:t>Images</a:t>
            </a:r>
          </a:p>
        </p:txBody>
      </p:sp>
      <p:sp>
        <p:nvSpPr>
          <p:cNvPr id="4112" name="Rectangle 7"/>
          <p:cNvSpPr>
            <a:spLocks noChangeArrowheads="1"/>
          </p:cNvSpPr>
          <p:nvPr/>
        </p:nvSpPr>
        <p:spPr bwMode="auto">
          <a:xfrm>
            <a:off x="3311865" y="3353723"/>
            <a:ext cx="844550" cy="366712"/>
          </a:xfrm>
          <a:prstGeom prst="rect">
            <a:avLst/>
          </a:prstGeom>
          <a:noFill/>
          <a:ln w="9525">
            <a:noFill/>
            <a:miter lim="800000"/>
            <a:headEnd/>
            <a:tailEnd/>
          </a:ln>
        </p:spPr>
        <p:txBody>
          <a:bodyPr wrap="none" lIns="92075" tIns="46038" rIns="92075" bIns="46038">
            <a:spAutoFit/>
          </a:bodyPr>
          <a:lstStyle/>
          <a:p>
            <a:r>
              <a:rPr lang="en-US" sz="1800">
                <a:solidFill>
                  <a:schemeClr val="tx1"/>
                </a:solidFill>
              </a:rPr>
              <a:t>Sound</a:t>
            </a:r>
          </a:p>
        </p:txBody>
      </p:sp>
      <p:sp>
        <p:nvSpPr>
          <p:cNvPr id="4113" name="Rectangle 8"/>
          <p:cNvSpPr>
            <a:spLocks noChangeArrowheads="1"/>
          </p:cNvSpPr>
          <p:nvPr/>
        </p:nvSpPr>
        <p:spPr bwMode="auto">
          <a:xfrm>
            <a:off x="3324565" y="4060160"/>
            <a:ext cx="768350" cy="366713"/>
          </a:xfrm>
          <a:prstGeom prst="rect">
            <a:avLst/>
          </a:prstGeom>
          <a:noFill/>
          <a:ln w="9525">
            <a:noFill/>
            <a:miter lim="800000"/>
            <a:headEnd/>
            <a:tailEnd/>
          </a:ln>
        </p:spPr>
        <p:txBody>
          <a:bodyPr wrap="none" lIns="92075" tIns="46038" rIns="92075" bIns="46038">
            <a:spAutoFit/>
          </a:bodyPr>
          <a:lstStyle/>
          <a:p>
            <a:r>
              <a:rPr lang="en-US" sz="1800">
                <a:solidFill>
                  <a:schemeClr val="tx1"/>
                </a:solidFill>
              </a:rPr>
              <a:t>Video</a:t>
            </a:r>
          </a:p>
        </p:txBody>
      </p:sp>
      <p:sp>
        <p:nvSpPr>
          <p:cNvPr id="4114" name="Rectangle 9"/>
          <p:cNvSpPr>
            <a:spLocks noChangeArrowheads="1"/>
          </p:cNvSpPr>
          <p:nvPr/>
        </p:nvSpPr>
        <p:spPr bwMode="auto">
          <a:xfrm>
            <a:off x="4565990" y="1477298"/>
            <a:ext cx="692150" cy="366712"/>
          </a:xfrm>
          <a:prstGeom prst="rect">
            <a:avLst/>
          </a:prstGeom>
          <a:noFill/>
          <a:ln w="9525">
            <a:noFill/>
            <a:miter lim="800000"/>
            <a:headEnd/>
            <a:tailEnd/>
          </a:ln>
        </p:spPr>
        <p:txBody>
          <a:bodyPr wrap="none" lIns="92075" tIns="46038" rIns="92075" bIns="46038">
            <a:spAutoFit/>
          </a:bodyPr>
          <a:lstStyle/>
          <a:p>
            <a:r>
              <a:rPr lang="en-US" sz="1800">
                <a:solidFill>
                  <a:schemeClr val="tx1"/>
                </a:solidFill>
              </a:rPr>
              <a:t>Input</a:t>
            </a:r>
          </a:p>
        </p:txBody>
      </p:sp>
      <p:sp>
        <p:nvSpPr>
          <p:cNvPr id="4115" name="Rectangle 10"/>
          <p:cNvSpPr>
            <a:spLocks noChangeArrowheads="1"/>
          </p:cNvSpPr>
          <p:nvPr/>
        </p:nvSpPr>
        <p:spPr bwMode="auto">
          <a:xfrm>
            <a:off x="5915365" y="1477298"/>
            <a:ext cx="1009650" cy="366712"/>
          </a:xfrm>
          <a:prstGeom prst="rect">
            <a:avLst/>
          </a:prstGeom>
          <a:noFill/>
          <a:ln w="9525">
            <a:noFill/>
            <a:miter lim="800000"/>
            <a:headEnd/>
            <a:tailEnd/>
          </a:ln>
        </p:spPr>
        <p:txBody>
          <a:bodyPr wrap="none" lIns="92075" tIns="46038" rIns="92075" bIns="46038">
            <a:spAutoFit/>
          </a:bodyPr>
          <a:lstStyle/>
          <a:p>
            <a:r>
              <a:rPr lang="en-US" sz="1800">
                <a:solidFill>
                  <a:schemeClr val="tx1"/>
                </a:solidFill>
              </a:rPr>
              <a:t>Process</a:t>
            </a:r>
          </a:p>
        </p:txBody>
      </p:sp>
      <p:sp>
        <p:nvSpPr>
          <p:cNvPr id="4116" name="Rectangle 11"/>
          <p:cNvSpPr>
            <a:spLocks noChangeArrowheads="1"/>
          </p:cNvSpPr>
          <p:nvPr/>
        </p:nvSpPr>
        <p:spPr bwMode="auto">
          <a:xfrm>
            <a:off x="7593353" y="1477298"/>
            <a:ext cx="869950" cy="366712"/>
          </a:xfrm>
          <a:prstGeom prst="rect">
            <a:avLst/>
          </a:prstGeom>
          <a:noFill/>
          <a:ln w="9525">
            <a:noFill/>
            <a:miter lim="800000"/>
            <a:headEnd/>
            <a:tailEnd/>
          </a:ln>
        </p:spPr>
        <p:txBody>
          <a:bodyPr wrap="none" lIns="92075" tIns="46038" rIns="92075" bIns="46038">
            <a:spAutoFit/>
          </a:bodyPr>
          <a:lstStyle/>
          <a:p>
            <a:r>
              <a:rPr lang="en-US" sz="1800">
                <a:solidFill>
                  <a:schemeClr val="tx1"/>
                </a:solidFill>
              </a:rPr>
              <a:t>Output</a:t>
            </a:r>
          </a:p>
        </p:txBody>
      </p:sp>
      <p:sp>
        <p:nvSpPr>
          <p:cNvPr id="4117" name="Rectangle 12"/>
          <p:cNvSpPr>
            <a:spLocks noChangeArrowheads="1"/>
          </p:cNvSpPr>
          <p:nvPr/>
        </p:nvSpPr>
        <p:spPr bwMode="auto">
          <a:xfrm>
            <a:off x="4404065" y="2072610"/>
            <a:ext cx="1022350" cy="290513"/>
          </a:xfrm>
          <a:prstGeom prst="rect">
            <a:avLst/>
          </a:prstGeom>
          <a:noFill/>
          <a:ln w="9525">
            <a:noFill/>
            <a:miter lim="800000"/>
            <a:headEnd/>
            <a:tailEnd/>
          </a:ln>
        </p:spPr>
        <p:txBody>
          <a:bodyPr wrap="none" lIns="92075" tIns="46038" rIns="92075" bIns="46038">
            <a:spAutoFit/>
          </a:bodyPr>
          <a:lstStyle/>
          <a:p>
            <a:r>
              <a:rPr lang="en-US" sz="1300">
                <a:solidFill>
                  <a:schemeClr val="tx2"/>
                </a:solidFill>
              </a:rPr>
              <a:t>12 + 8 = 20</a:t>
            </a:r>
          </a:p>
        </p:txBody>
      </p:sp>
      <p:sp>
        <p:nvSpPr>
          <p:cNvPr id="4118" name="Rectangle 13"/>
          <p:cNvSpPr>
            <a:spLocks noChangeArrowheads="1"/>
          </p:cNvSpPr>
          <p:nvPr/>
        </p:nvSpPr>
        <p:spPr bwMode="auto">
          <a:xfrm>
            <a:off x="6355103" y="1985298"/>
            <a:ext cx="941387" cy="274637"/>
          </a:xfrm>
          <a:prstGeom prst="rect">
            <a:avLst/>
          </a:prstGeom>
          <a:noFill/>
          <a:ln w="9525">
            <a:noFill/>
            <a:miter lim="800000"/>
            <a:headEnd/>
            <a:tailEnd/>
          </a:ln>
        </p:spPr>
        <p:txBody>
          <a:bodyPr wrap="none" lIns="92075" tIns="46038" rIns="92075" bIns="46038">
            <a:spAutoFit/>
          </a:bodyPr>
          <a:lstStyle/>
          <a:p>
            <a:r>
              <a:rPr lang="en-US" sz="1200">
                <a:solidFill>
                  <a:schemeClr val="tx2"/>
                </a:solidFill>
              </a:rPr>
              <a:t>000001100</a:t>
            </a:r>
          </a:p>
        </p:txBody>
      </p:sp>
      <p:sp>
        <p:nvSpPr>
          <p:cNvPr id="4119" name="Rectangle 14"/>
          <p:cNvSpPr>
            <a:spLocks noChangeArrowheads="1"/>
          </p:cNvSpPr>
          <p:nvPr/>
        </p:nvSpPr>
        <p:spPr bwMode="auto">
          <a:xfrm>
            <a:off x="6355103" y="2064673"/>
            <a:ext cx="941387" cy="274637"/>
          </a:xfrm>
          <a:prstGeom prst="rect">
            <a:avLst/>
          </a:prstGeom>
          <a:noFill/>
          <a:ln w="9525">
            <a:noFill/>
            <a:miter lim="800000"/>
            <a:headEnd/>
            <a:tailEnd/>
          </a:ln>
        </p:spPr>
        <p:txBody>
          <a:bodyPr wrap="none" lIns="92075" tIns="46038" rIns="92075" bIns="46038">
            <a:spAutoFit/>
          </a:bodyPr>
          <a:lstStyle/>
          <a:p>
            <a:r>
              <a:rPr lang="en-US" sz="1200">
                <a:solidFill>
                  <a:schemeClr val="tx2"/>
                </a:solidFill>
              </a:rPr>
              <a:t>000001000</a:t>
            </a:r>
          </a:p>
        </p:txBody>
      </p:sp>
      <p:sp>
        <p:nvSpPr>
          <p:cNvPr id="4120" name="Rectangle 15"/>
          <p:cNvSpPr>
            <a:spLocks noChangeArrowheads="1"/>
          </p:cNvSpPr>
          <p:nvPr/>
        </p:nvSpPr>
        <p:spPr bwMode="auto">
          <a:xfrm>
            <a:off x="6355103" y="2145635"/>
            <a:ext cx="996950" cy="274638"/>
          </a:xfrm>
          <a:prstGeom prst="rect">
            <a:avLst/>
          </a:prstGeom>
          <a:noFill/>
          <a:ln w="9525">
            <a:noFill/>
            <a:miter lim="800000"/>
            <a:headEnd/>
            <a:tailEnd/>
          </a:ln>
        </p:spPr>
        <p:txBody>
          <a:bodyPr wrap="none" lIns="92075" tIns="46038" rIns="92075" bIns="46038">
            <a:spAutoFit/>
          </a:bodyPr>
          <a:lstStyle/>
          <a:p>
            <a:r>
              <a:rPr lang="en-US" sz="1200">
                <a:solidFill>
                  <a:schemeClr val="tx2"/>
                </a:solidFill>
              </a:rPr>
              <a:t>----------------</a:t>
            </a:r>
          </a:p>
        </p:txBody>
      </p:sp>
      <p:sp>
        <p:nvSpPr>
          <p:cNvPr id="4121" name="Rectangle 16"/>
          <p:cNvSpPr>
            <a:spLocks noChangeArrowheads="1"/>
          </p:cNvSpPr>
          <p:nvPr/>
        </p:nvSpPr>
        <p:spPr bwMode="auto">
          <a:xfrm>
            <a:off x="6355103" y="2226598"/>
            <a:ext cx="941387" cy="274637"/>
          </a:xfrm>
          <a:prstGeom prst="rect">
            <a:avLst/>
          </a:prstGeom>
          <a:noFill/>
          <a:ln w="9525">
            <a:noFill/>
            <a:miter lim="800000"/>
            <a:headEnd/>
            <a:tailEnd/>
          </a:ln>
        </p:spPr>
        <p:txBody>
          <a:bodyPr wrap="none" lIns="92075" tIns="46038" rIns="92075" bIns="46038">
            <a:spAutoFit/>
          </a:bodyPr>
          <a:lstStyle/>
          <a:p>
            <a:r>
              <a:rPr lang="en-US" sz="1200">
                <a:solidFill>
                  <a:schemeClr val="tx2"/>
                </a:solidFill>
              </a:rPr>
              <a:t>000010100</a:t>
            </a:r>
          </a:p>
        </p:txBody>
      </p:sp>
      <p:sp>
        <p:nvSpPr>
          <p:cNvPr id="4122" name="Rectangle 17"/>
          <p:cNvSpPr>
            <a:spLocks noChangeArrowheads="1"/>
          </p:cNvSpPr>
          <p:nvPr/>
        </p:nvSpPr>
        <p:spPr bwMode="auto">
          <a:xfrm>
            <a:off x="7871165" y="1859885"/>
            <a:ext cx="708025" cy="655638"/>
          </a:xfrm>
          <a:prstGeom prst="rect">
            <a:avLst/>
          </a:prstGeom>
          <a:noFill/>
          <a:ln w="9525">
            <a:noFill/>
            <a:miter lim="800000"/>
            <a:headEnd/>
            <a:tailEnd/>
          </a:ln>
        </p:spPr>
        <p:txBody>
          <a:bodyPr wrap="none" lIns="92075" tIns="46038" rIns="92075" bIns="46038">
            <a:spAutoFit/>
          </a:bodyPr>
          <a:lstStyle/>
          <a:p>
            <a:r>
              <a:rPr lang="en-US" sz="3700">
                <a:solidFill>
                  <a:schemeClr val="tx2"/>
                </a:solidFill>
              </a:rPr>
              <a:t>20</a:t>
            </a:r>
          </a:p>
        </p:txBody>
      </p:sp>
      <p:sp>
        <p:nvSpPr>
          <p:cNvPr id="4123" name="Rectangle 18"/>
          <p:cNvSpPr>
            <a:spLocks noChangeArrowheads="1"/>
          </p:cNvSpPr>
          <p:nvPr/>
        </p:nvSpPr>
        <p:spPr bwMode="auto">
          <a:xfrm>
            <a:off x="6239215" y="2588548"/>
            <a:ext cx="1390650" cy="228600"/>
          </a:xfrm>
          <a:prstGeom prst="rect">
            <a:avLst/>
          </a:prstGeom>
          <a:noFill/>
          <a:ln w="9525">
            <a:noFill/>
            <a:miter lim="800000"/>
            <a:headEnd/>
            <a:tailEnd/>
          </a:ln>
        </p:spPr>
        <p:txBody>
          <a:bodyPr wrap="none" lIns="92075" tIns="46038" rIns="92075" bIns="46038">
            <a:spAutoFit/>
          </a:bodyPr>
          <a:lstStyle/>
          <a:p>
            <a:r>
              <a:rPr lang="en-US" sz="900">
                <a:solidFill>
                  <a:schemeClr val="tx2"/>
                </a:solidFill>
              </a:rPr>
              <a:t>0010000000000000000</a:t>
            </a:r>
          </a:p>
        </p:txBody>
      </p:sp>
      <p:sp>
        <p:nvSpPr>
          <p:cNvPr id="4124" name="Rectangle 19"/>
          <p:cNvSpPr>
            <a:spLocks noChangeArrowheads="1"/>
          </p:cNvSpPr>
          <p:nvPr/>
        </p:nvSpPr>
        <p:spPr bwMode="auto">
          <a:xfrm>
            <a:off x="6239215" y="2653635"/>
            <a:ext cx="1390650" cy="228600"/>
          </a:xfrm>
          <a:prstGeom prst="rect">
            <a:avLst/>
          </a:prstGeom>
          <a:noFill/>
          <a:ln w="9525">
            <a:noFill/>
            <a:miter lim="800000"/>
            <a:headEnd/>
            <a:tailEnd/>
          </a:ln>
        </p:spPr>
        <p:txBody>
          <a:bodyPr wrap="none" lIns="92075" tIns="46038" rIns="92075" bIns="46038">
            <a:spAutoFit/>
          </a:bodyPr>
          <a:lstStyle/>
          <a:p>
            <a:r>
              <a:rPr lang="en-US" sz="900">
                <a:solidFill>
                  <a:schemeClr val="tx2"/>
                </a:solidFill>
              </a:rPr>
              <a:t>0100000000000001001</a:t>
            </a:r>
          </a:p>
        </p:txBody>
      </p:sp>
      <p:sp>
        <p:nvSpPr>
          <p:cNvPr id="4125" name="Rectangle 20"/>
          <p:cNvSpPr>
            <a:spLocks noChangeArrowheads="1"/>
          </p:cNvSpPr>
          <p:nvPr/>
        </p:nvSpPr>
        <p:spPr bwMode="auto">
          <a:xfrm>
            <a:off x="6239215" y="2718723"/>
            <a:ext cx="1390650" cy="228600"/>
          </a:xfrm>
          <a:prstGeom prst="rect">
            <a:avLst/>
          </a:prstGeom>
          <a:noFill/>
          <a:ln w="9525">
            <a:noFill/>
            <a:miter lim="800000"/>
            <a:headEnd/>
            <a:tailEnd/>
          </a:ln>
        </p:spPr>
        <p:txBody>
          <a:bodyPr wrap="none" lIns="92075" tIns="46038" rIns="92075" bIns="46038">
            <a:spAutoFit/>
          </a:bodyPr>
          <a:lstStyle/>
          <a:p>
            <a:r>
              <a:rPr lang="en-US" sz="900">
                <a:solidFill>
                  <a:schemeClr val="tx2"/>
                </a:solidFill>
              </a:rPr>
              <a:t>0110000011000011011</a:t>
            </a:r>
          </a:p>
        </p:txBody>
      </p:sp>
      <p:sp>
        <p:nvSpPr>
          <p:cNvPr id="4126" name="Rectangle 21"/>
          <p:cNvSpPr>
            <a:spLocks noChangeArrowheads="1"/>
          </p:cNvSpPr>
          <p:nvPr/>
        </p:nvSpPr>
        <p:spPr bwMode="auto">
          <a:xfrm>
            <a:off x="6239215" y="2782223"/>
            <a:ext cx="1390650" cy="228600"/>
          </a:xfrm>
          <a:prstGeom prst="rect">
            <a:avLst/>
          </a:prstGeom>
          <a:noFill/>
          <a:ln w="9525">
            <a:noFill/>
            <a:miter lim="800000"/>
            <a:headEnd/>
            <a:tailEnd/>
          </a:ln>
        </p:spPr>
        <p:txBody>
          <a:bodyPr wrap="none" lIns="92075" tIns="46038" rIns="92075" bIns="46038">
            <a:spAutoFit/>
          </a:bodyPr>
          <a:lstStyle/>
          <a:p>
            <a:r>
              <a:rPr lang="en-US" sz="900">
                <a:solidFill>
                  <a:schemeClr val="tx2"/>
                </a:solidFill>
              </a:rPr>
              <a:t>0111111111111001111</a:t>
            </a:r>
          </a:p>
        </p:txBody>
      </p:sp>
      <p:sp>
        <p:nvSpPr>
          <p:cNvPr id="4127" name="Rectangle 22"/>
          <p:cNvSpPr>
            <a:spLocks noChangeArrowheads="1"/>
          </p:cNvSpPr>
          <p:nvPr/>
        </p:nvSpPr>
        <p:spPr bwMode="auto">
          <a:xfrm>
            <a:off x="6239215" y="2845723"/>
            <a:ext cx="1390650" cy="228600"/>
          </a:xfrm>
          <a:prstGeom prst="rect">
            <a:avLst/>
          </a:prstGeom>
          <a:noFill/>
          <a:ln w="9525">
            <a:noFill/>
            <a:miter lim="800000"/>
            <a:headEnd/>
            <a:tailEnd/>
          </a:ln>
        </p:spPr>
        <p:txBody>
          <a:bodyPr wrap="none" lIns="92075" tIns="46038" rIns="92075" bIns="46038">
            <a:spAutoFit/>
          </a:bodyPr>
          <a:lstStyle/>
          <a:p>
            <a:r>
              <a:rPr lang="en-US" sz="900">
                <a:solidFill>
                  <a:schemeClr val="tx2"/>
                </a:solidFill>
              </a:rPr>
              <a:t>1111111111111011111</a:t>
            </a:r>
          </a:p>
        </p:txBody>
      </p:sp>
      <p:sp>
        <p:nvSpPr>
          <p:cNvPr id="4128" name="Rectangle 23"/>
          <p:cNvSpPr>
            <a:spLocks noChangeArrowheads="1"/>
          </p:cNvSpPr>
          <p:nvPr/>
        </p:nvSpPr>
        <p:spPr bwMode="auto">
          <a:xfrm>
            <a:off x="6239215" y="2910810"/>
            <a:ext cx="1390650" cy="228600"/>
          </a:xfrm>
          <a:prstGeom prst="rect">
            <a:avLst/>
          </a:prstGeom>
          <a:noFill/>
          <a:ln w="9525">
            <a:noFill/>
            <a:miter lim="800000"/>
            <a:headEnd/>
            <a:tailEnd/>
          </a:ln>
        </p:spPr>
        <p:txBody>
          <a:bodyPr wrap="none" lIns="92075" tIns="46038" rIns="92075" bIns="46038">
            <a:spAutoFit/>
          </a:bodyPr>
          <a:lstStyle/>
          <a:p>
            <a:r>
              <a:rPr lang="en-US" sz="900">
                <a:solidFill>
                  <a:schemeClr val="tx2"/>
                </a:solidFill>
              </a:rPr>
              <a:t>1111111111100011111</a:t>
            </a:r>
          </a:p>
        </p:txBody>
      </p:sp>
      <p:sp>
        <p:nvSpPr>
          <p:cNvPr id="4129" name="Freeform 24"/>
          <p:cNvSpPr>
            <a:spLocks/>
          </p:cNvSpPr>
          <p:nvPr/>
        </p:nvSpPr>
        <p:spPr bwMode="auto">
          <a:xfrm>
            <a:off x="6358278" y="3290223"/>
            <a:ext cx="541337" cy="241300"/>
          </a:xfrm>
          <a:custGeom>
            <a:avLst/>
            <a:gdLst>
              <a:gd name="T0" fmla="*/ 6 w 478"/>
              <a:gd name="T1" fmla="*/ 148 h 213"/>
              <a:gd name="T2" fmla="*/ 21 w 478"/>
              <a:gd name="T3" fmla="*/ 162 h 213"/>
              <a:gd name="T4" fmla="*/ 38 w 478"/>
              <a:gd name="T5" fmla="*/ 184 h 213"/>
              <a:gd name="T6" fmla="*/ 56 w 478"/>
              <a:gd name="T7" fmla="*/ 184 h 213"/>
              <a:gd name="T8" fmla="*/ 74 w 478"/>
              <a:gd name="T9" fmla="*/ 170 h 213"/>
              <a:gd name="T10" fmla="*/ 85 w 478"/>
              <a:gd name="T11" fmla="*/ 155 h 213"/>
              <a:gd name="T12" fmla="*/ 88 w 478"/>
              <a:gd name="T13" fmla="*/ 141 h 213"/>
              <a:gd name="T14" fmla="*/ 95 w 478"/>
              <a:gd name="T15" fmla="*/ 127 h 213"/>
              <a:gd name="T16" fmla="*/ 99 w 478"/>
              <a:gd name="T17" fmla="*/ 109 h 213"/>
              <a:gd name="T18" fmla="*/ 102 w 478"/>
              <a:gd name="T19" fmla="*/ 92 h 213"/>
              <a:gd name="T20" fmla="*/ 109 w 478"/>
              <a:gd name="T21" fmla="*/ 81 h 213"/>
              <a:gd name="T22" fmla="*/ 113 w 478"/>
              <a:gd name="T23" fmla="*/ 67 h 213"/>
              <a:gd name="T24" fmla="*/ 116 w 478"/>
              <a:gd name="T25" fmla="*/ 53 h 213"/>
              <a:gd name="T26" fmla="*/ 120 w 478"/>
              <a:gd name="T27" fmla="*/ 39 h 213"/>
              <a:gd name="T28" fmla="*/ 127 w 478"/>
              <a:gd name="T29" fmla="*/ 25 h 213"/>
              <a:gd name="T30" fmla="*/ 138 w 478"/>
              <a:gd name="T31" fmla="*/ 14 h 213"/>
              <a:gd name="T32" fmla="*/ 148 w 478"/>
              <a:gd name="T33" fmla="*/ 7 h 213"/>
              <a:gd name="T34" fmla="*/ 159 w 478"/>
              <a:gd name="T35" fmla="*/ 0 h 213"/>
              <a:gd name="T36" fmla="*/ 173 w 478"/>
              <a:gd name="T37" fmla="*/ 7 h 213"/>
              <a:gd name="T38" fmla="*/ 180 w 478"/>
              <a:gd name="T39" fmla="*/ 21 h 213"/>
              <a:gd name="T40" fmla="*/ 184 w 478"/>
              <a:gd name="T41" fmla="*/ 39 h 213"/>
              <a:gd name="T42" fmla="*/ 184 w 478"/>
              <a:gd name="T43" fmla="*/ 56 h 213"/>
              <a:gd name="T44" fmla="*/ 184 w 478"/>
              <a:gd name="T45" fmla="*/ 77 h 213"/>
              <a:gd name="T46" fmla="*/ 187 w 478"/>
              <a:gd name="T47" fmla="*/ 92 h 213"/>
              <a:gd name="T48" fmla="*/ 197 w 478"/>
              <a:gd name="T49" fmla="*/ 106 h 213"/>
              <a:gd name="T50" fmla="*/ 212 w 478"/>
              <a:gd name="T51" fmla="*/ 113 h 213"/>
              <a:gd name="T52" fmla="*/ 251 w 478"/>
              <a:gd name="T53" fmla="*/ 92 h 213"/>
              <a:gd name="T54" fmla="*/ 268 w 478"/>
              <a:gd name="T55" fmla="*/ 77 h 213"/>
              <a:gd name="T56" fmla="*/ 279 w 478"/>
              <a:gd name="T57" fmla="*/ 60 h 213"/>
              <a:gd name="T58" fmla="*/ 282 w 478"/>
              <a:gd name="T59" fmla="*/ 46 h 213"/>
              <a:gd name="T60" fmla="*/ 286 w 478"/>
              <a:gd name="T61" fmla="*/ 28 h 213"/>
              <a:gd name="T62" fmla="*/ 293 w 478"/>
              <a:gd name="T63" fmla="*/ 18 h 213"/>
              <a:gd name="T64" fmla="*/ 304 w 478"/>
              <a:gd name="T65" fmla="*/ 28 h 213"/>
              <a:gd name="T66" fmla="*/ 308 w 478"/>
              <a:gd name="T67" fmla="*/ 53 h 213"/>
              <a:gd name="T68" fmla="*/ 311 w 478"/>
              <a:gd name="T69" fmla="*/ 74 h 213"/>
              <a:gd name="T70" fmla="*/ 314 w 478"/>
              <a:gd name="T71" fmla="*/ 92 h 213"/>
              <a:gd name="T72" fmla="*/ 322 w 478"/>
              <a:gd name="T73" fmla="*/ 113 h 213"/>
              <a:gd name="T74" fmla="*/ 322 w 478"/>
              <a:gd name="T75" fmla="*/ 141 h 213"/>
              <a:gd name="T76" fmla="*/ 325 w 478"/>
              <a:gd name="T77" fmla="*/ 166 h 213"/>
              <a:gd name="T78" fmla="*/ 336 w 478"/>
              <a:gd name="T79" fmla="*/ 187 h 213"/>
              <a:gd name="T80" fmla="*/ 342 w 478"/>
              <a:gd name="T81" fmla="*/ 202 h 213"/>
              <a:gd name="T82" fmla="*/ 357 w 478"/>
              <a:gd name="T83" fmla="*/ 209 h 213"/>
              <a:gd name="T84" fmla="*/ 378 w 478"/>
              <a:gd name="T85" fmla="*/ 212 h 213"/>
              <a:gd name="T86" fmla="*/ 392 w 478"/>
              <a:gd name="T87" fmla="*/ 205 h 213"/>
              <a:gd name="T88" fmla="*/ 399 w 478"/>
              <a:gd name="T89" fmla="*/ 187 h 213"/>
              <a:gd name="T90" fmla="*/ 399 w 478"/>
              <a:gd name="T91" fmla="*/ 170 h 213"/>
              <a:gd name="T92" fmla="*/ 403 w 478"/>
              <a:gd name="T93" fmla="*/ 152 h 213"/>
              <a:gd name="T94" fmla="*/ 406 w 478"/>
              <a:gd name="T95" fmla="*/ 130 h 213"/>
              <a:gd name="T96" fmla="*/ 406 w 478"/>
              <a:gd name="T97" fmla="*/ 109 h 213"/>
              <a:gd name="T98" fmla="*/ 410 w 478"/>
              <a:gd name="T99" fmla="*/ 92 h 213"/>
              <a:gd name="T100" fmla="*/ 420 w 478"/>
              <a:gd name="T101" fmla="*/ 77 h 213"/>
              <a:gd name="T102" fmla="*/ 428 w 478"/>
              <a:gd name="T103" fmla="*/ 67 h 213"/>
              <a:gd name="T104" fmla="*/ 442 w 478"/>
              <a:gd name="T105" fmla="*/ 63 h 213"/>
              <a:gd name="T106" fmla="*/ 452 w 478"/>
              <a:gd name="T107" fmla="*/ 81 h 213"/>
              <a:gd name="T108" fmla="*/ 462 w 478"/>
              <a:gd name="T109" fmla="*/ 95 h 213"/>
              <a:gd name="T110" fmla="*/ 470 w 478"/>
              <a:gd name="T111" fmla="*/ 106 h 213"/>
              <a:gd name="T112" fmla="*/ 474 w 478"/>
              <a:gd name="T113" fmla="*/ 120 h 2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8"/>
              <a:gd name="T172" fmla="*/ 0 h 213"/>
              <a:gd name="T173" fmla="*/ 478 w 478"/>
              <a:gd name="T174" fmla="*/ 213 h 2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8" h="213">
                <a:moveTo>
                  <a:pt x="0" y="134"/>
                </a:moveTo>
                <a:lnTo>
                  <a:pt x="3" y="134"/>
                </a:lnTo>
                <a:lnTo>
                  <a:pt x="3" y="138"/>
                </a:lnTo>
                <a:lnTo>
                  <a:pt x="3" y="141"/>
                </a:lnTo>
                <a:lnTo>
                  <a:pt x="6" y="148"/>
                </a:lnTo>
                <a:lnTo>
                  <a:pt x="10" y="148"/>
                </a:lnTo>
                <a:lnTo>
                  <a:pt x="10" y="152"/>
                </a:lnTo>
                <a:lnTo>
                  <a:pt x="14" y="155"/>
                </a:lnTo>
                <a:lnTo>
                  <a:pt x="17" y="159"/>
                </a:lnTo>
                <a:lnTo>
                  <a:pt x="21" y="162"/>
                </a:lnTo>
                <a:lnTo>
                  <a:pt x="24" y="170"/>
                </a:lnTo>
                <a:lnTo>
                  <a:pt x="31" y="177"/>
                </a:lnTo>
                <a:lnTo>
                  <a:pt x="35" y="177"/>
                </a:lnTo>
                <a:lnTo>
                  <a:pt x="35" y="180"/>
                </a:lnTo>
                <a:lnTo>
                  <a:pt x="38" y="184"/>
                </a:lnTo>
                <a:lnTo>
                  <a:pt x="42" y="184"/>
                </a:lnTo>
                <a:lnTo>
                  <a:pt x="45" y="184"/>
                </a:lnTo>
                <a:lnTo>
                  <a:pt x="49" y="184"/>
                </a:lnTo>
                <a:lnTo>
                  <a:pt x="53" y="184"/>
                </a:lnTo>
                <a:lnTo>
                  <a:pt x="56" y="184"/>
                </a:lnTo>
                <a:lnTo>
                  <a:pt x="60" y="184"/>
                </a:lnTo>
                <a:lnTo>
                  <a:pt x="63" y="180"/>
                </a:lnTo>
                <a:lnTo>
                  <a:pt x="67" y="177"/>
                </a:lnTo>
                <a:lnTo>
                  <a:pt x="70" y="177"/>
                </a:lnTo>
                <a:lnTo>
                  <a:pt x="74" y="170"/>
                </a:lnTo>
                <a:lnTo>
                  <a:pt x="77" y="166"/>
                </a:lnTo>
                <a:lnTo>
                  <a:pt x="81" y="162"/>
                </a:lnTo>
                <a:lnTo>
                  <a:pt x="81" y="159"/>
                </a:lnTo>
                <a:lnTo>
                  <a:pt x="81" y="155"/>
                </a:lnTo>
                <a:lnTo>
                  <a:pt x="85" y="155"/>
                </a:lnTo>
                <a:lnTo>
                  <a:pt x="85" y="152"/>
                </a:lnTo>
                <a:lnTo>
                  <a:pt x="85" y="148"/>
                </a:lnTo>
                <a:lnTo>
                  <a:pt x="88" y="148"/>
                </a:lnTo>
                <a:lnTo>
                  <a:pt x="88" y="145"/>
                </a:lnTo>
                <a:lnTo>
                  <a:pt x="88" y="141"/>
                </a:lnTo>
                <a:lnTo>
                  <a:pt x="91" y="141"/>
                </a:lnTo>
                <a:lnTo>
                  <a:pt x="91" y="134"/>
                </a:lnTo>
                <a:lnTo>
                  <a:pt x="95" y="134"/>
                </a:lnTo>
                <a:lnTo>
                  <a:pt x="95" y="130"/>
                </a:lnTo>
                <a:lnTo>
                  <a:pt x="95" y="127"/>
                </a:lnTo>
                <a:lnTo>
                  <a:pt x="95" y="124"/>
                </a:lnTo>
                <a:lnTo>
                  <a:pt x="99" y="120"/>
                </a:lnTo>
                <a:lnTo>
                  <a:pt x="99" y="117"/>
                </a:lnTo>
                <a:lnTo>
                  <a:pt x="99" y="113"/>
                </a:lnTo>
                <a:lnTo>
                  <a:pt x="99" y="109"/>
                </a:lnTo>
                <a:lnTo>
                  <a:pt x="102" y="106"/>
                </a:lnTo>
                <a:lnTo>
                  <a:pt x="102" y="103"/>
                </a:lnTo>
                <a:lnTo>
                  <a:pt x="102" y="99"/>
                </a:lnTo>
                <a:lnTo>
                  <a:pt x="102" y="95"/>
                </a:lnTo>
                <a:lnTo>
                  <a:pt x="102" y="92"/>
                </a:lnTo>
                <a:lnTo>
                  <a:pt x="106" y="92"/>
                </a:lnTo>
                <a:lnTo>
                  <a:pt x="106" y="88"/>
                </a:lnTo>
                <a:lnTo>
                  <a:pt x="106" y="85"/>
                </a:lnTo>
                <a:lnTo>
                  <a:pt x="109" y="85"/>
                </a:lnTo>
                <a:lnTo>
                  <a:pt x="109" y="81"/>
                </a:lnTo>
                <a:lnTo>
                  <a:pt x="109" y="77"/>
                </a:lnTo>
                <a:lnTo>
                  <a:pt x="109" y="74"/>
                </a:lnTo>
                <a:lnTo>
                  <a:pt x="109" y="71"/>
                </a:lnTo>
                <a:lnTo>
                  <a:pt x="113" y="71"/>
                </a:lnTo>
                <a:lnTo>
                  <a:pt x="113" y="67"/>
                </a:lnTo>
                <a:lnTo>
                  <a:pt x="113" y="63"/>
                </a:lnTo>
                <a:lnTo>
                  <a:pt x="113" y="60"/>
                </a:lnTo>
                <a:lnTo>
                  <a:pt x="113" y="56"/>
                </a:lnTo>
                <a:lnTo>
                  <a:pt x="116" y="56"/>
                </a:lnTo>
                <a:lnTo>
                  <a:pt x="116" y="53"/>
                </a:lnTo>
                <a:lnTo>
                  <a:pt x="116" y="49"/>
                </a:lnTo>
                <a:lnTo>
                  <a:pt x="116" y="46"/>
                </a:lnTo>
                <a:lnTo>
                  <a:pt x="116" y="42"/>
                </a:lnTo>
                <a:lnTo>
                  <a:pt x="120" y="42"/>
                </a:lnTo>
                <a:lnTo>
                  <a:pt x="120" y="39"/>
                </a:lnTo>
                <a:lnTo>
                  <a:pt x="123" y="35"/>
                </a:lnTo>
                <a:lnTo>
                  <a:pt x="123" y="32"/>
                </a:lnTo>
                <a:lnTo>
                  <a:pt x="123" y="28"/>
                </a:lnTo>
                <a:lnTo>
                  <a:pt x="127" y="28"/>
                </a:lnTo>
                <a:lnTo>
                  <a:pt x="127" y="25"/>
                </a:lnTo>
                <a:lnTo>
                  <a:pt x="130" y="25"/>
                </a:lnTo>
                <a:lnTo>
                  <a:pt x="130" y="21"/>
                </a:lnTo>
                <a:lnTo>
                  <a:pt x="134" y="21"/>
                </a:lnTo>
                <a:lnTo>
                  <a:pt x="138" y="18"/>
                </a:lnTo>
                <a:lnTo>
                  <a:pt x="138" y="14"/>
                </a:lnTo>
                <a:lnTo>
                  <a:pt x="141" y="14"/>
                </a:lnTo>
                <a:lnTo>
                  <a:pt x="141" y="10"/>
                </a:lnTo>
                <a:lnTo>
                  <a:pt x="144" y="10"/>
                </a:lnTo>
                <a:lnTo>
                  <a:pt x="144" y="7"/>
                </a:lnTo>
                <a:lnTo>
                  <a:pt x="148" y="7"/>
                </a:lnTo>
                <a:lnTo>
                  <a:pt x="152" y="7"/>
                </a:lnTo>
                <a:lnTo>
                  <a:pt x="152" y="3"/>
                </a:lnTo>
                <a:lnTo>
                  <a:pt x="152" y="0"/>
                </a:lnTo>
                <a:lnTo>
                  <a:pt x="155" y="0"/>
                </a:lnTo>
                <a:lnTo>
                  <a:pt x="159" y="0"/>
                </a:lnTo>
                <a:lnTo>
                  <a:pt x="162" y="0"/>
                </a:lnTo>
                <a:lnTo>
                  <a:pt x="166" y="3"/>
                </a:lnTo>
                <a:lnTo>
                  <a:pt x="166" y="7"/>
                </a:lnTo>
                <a:lnTo>
                  <a:pt x="170" y="7"/>
                </a:lnTo>
                <a:lnTo>
                  <a:pt x="173" y="7"/>
                </a:lnTo>
                <a:lnTo>
                  <a:pt x="173" y="10"/>
                </a:lnTo>
                <a:lnTo>
                  <a:pt x="176" y="10"/>
                </a:lnTo>
                <a:lnTo>
                  <a:pt x="180" y="14"/>
                </a:lnTo>
                <a:lnTo>
                  <a:pt x="180" y="18"/>
                </a:lnTo>
                <a:lnTo>
                  <a:pt x="180" y="21"/>
                </a:lnTo>
                <a:lnTo>
                  <a:pt x="180" y="25"/>
                </a:lnTo>
                <a:lnTo>
                  <a:pt x="184" y="28"/>
                </a:lnTo>
                <a:lnTo>
                  <a:pt x="184" y="32"/>
                </a:lnTo>
                <a:lnTo>
                  <a:pt x="184" y="35"/>
                </a:lnTo>
                <a:lnTo>
                  <a:pt x="184" y="39"/>
                </a:lnTo>
                <a:lnTo>
                  <a:pt x="184" y="42"/>
                </a:lnTo>
                <a:lnTo>
                  <a:pt x="184" y="46"/>
                </a:lnTo>
                <a:lnTo>
                  <a:pt x="184" y="49"/>
                </a:lnTo>
                <a:lnTo>
                  <a:pt x="184" y="53"/>
                </a:lnTo>
                <a:lnTo>
                  <a:pt x="184" y="56"/>
                </a:lnTo>
                <a:lnTo>
                  <a:pt x="184" y="60"/>
                </a:lnTo>
                <a:lnTo>
                  <a:pt x="184" y="63"/>
                </a:lnTo>
                <a:lnTo>
                  <a:pt x="184" y="67"/>
                </a:lnTo>
                <a:lnTo>
                  <a:pt x="184" y="71"/>
                </a:lnTo>
                <a:lnTo>
                  <a:pt x="184" y="77"/>
                </a:lnTo>
                <a:lnTo>
                  <a:pt x="187" y="77"/>
                </a:lnTo>
                <a:lnTo>
                  <a:pt x="187" y="81"/>
                </a:lnTo>
                <a:lnTo>
                  <a:pt x="187" y="85"/>
                </a:lnTo>
                <a:lnTo>
                  <a:pt x="187" y="88"/>
                </a:lnTo>
                <a:lnTo>
                  <a:pt x="187" y="92"/>
                </a:lnTo>
                <a:lnTo>
                  <a:pt x="190" y="92"/>
                </a:lnTo>
                <a:lnTo>
                  <a:pt x="194" y="95"/>
                </a:lnTo>
                <a:lnTo>
                  <a:pt x="194" y="99"/>
                </a:lnTo>
                <a:lnTo>
                  <a:pt x="197" y="103"/>
                </a:lnTo>
                <a:lnTo>
                  <a:pt x="197" y="106"/>
                </a:lnTo>
                <a:lnTo>
                  <a:pt x="201" y="106"/>
                </a:lnTo>
                <a:lnTo>
                  <a:pt x="205" y="106"/>
                </a:lnTo>
                <a:lnTo>
                  <a:pt x="208" y="106"/>
                </a:lnTo>
                <a:lnTo>
                  <a:pt x="208" y="109"/>
                </a:lnTo>
                <a:lnTo>
                  <a:pt x="212" y="113"/>
                </a:lnTo>
                <a:lnTo>
                  <a:pt x="237" y="109"/>
                </a:lnTo>
                <a:lnTo>
                  <a:pt x="240" y="106"/>
                </a:lnTo>
                <a:lnTo>
                  <a:pt x="244" y="106"/>
                </a:lnTo>
                <a:lnTo>
                  <a:pt x="247" y="99"/>
                </a:lnTo>
                <a:lnTo>
                  <a:pt x="251" y="92"/>
                </a:lnTo>
                <a:lnTo>
                  <a:pt x="258" y="92"/>
                </a:lnTo>
                <a:lnTo>
                  <a:pt x="258" y="85"/>
                </a:lnTo>
                <a:lnTo>
                  <a:pt x="265" y="85"/>
                </a:lnTo>
                <a:lnTo>
                  <a:pt x="265" y="77"/>
                </a:lnTo>
                <a:lnTo>
                  <a:pt x="268" y="77"/>
                </a:lnTo>
                <a:lnTo>
                  <a:pt x="272" y="74"/>
                </a:lnTo>
                <a:lnTo>
                  <a:pt x="272" y="71"/>
                </a:lnTo>
                <a:lnTo>
                  <a:pt x="276" y="71"/>
                </a:lnTo>
                <a:lnTo>
                  <a:pt x="279" y="63"/>
                </a:lnTo>
                <a:lnTo>
                  <a:pt x="279" y="60"/>
                </a:lnTo>
                <a:lnTo>
                  <a:pt x="279" y="56"/>
                </a:lnTo>
                <a:lnTo>
                  <a:pt x="279" y="53"/>
                </a:lnTo>
                <a:lnTo>
                  <a:pt x="279" y="49"/>
                </a:lnTo>
                <a:lnTo>
                  <a:pt x="282" y="49"/>
                </a:lnTo>
                <a:lnTo>
                  <a:pt x="282" y="46"/>
                </a:lnTo>
                <a:lnTo>
                  <a:pt x="282" y="42"/>
                </a:lnTo>
                <a:lnTo>
                  <a:pt x="282" y="39"/>
                </a:lnTo>
                <a:lnTo>
                  <a:pt x="282" y="35"/>
                </a:lnTo>
                <a:lnTo>
                  <a:pt x="282" y="32"/>
                </a:lnTo>
                <a:lnTo>
                  <a:pt x="286" y="28"/>
                </a:lnTo>
                <a:lnTo>
                  <a:pt x="286" y="25"/>
                </a:lnTo>
                <a:lnTo>
                  <a:pt x="286" y="21"/>
                </a:lnTo>
                <a:lnTo>
                  <a:pt x="290" y="21"/>
                </a:lnTo>
                <a:lnTo>
                  <a:pt x="293" y="21"/>
                </a:lnTo>
                <a:lnTo>
                  <a:pt x="293" y="18"/>
                </a:lnTo>
                <a:lnTo>
                  <a:pt x="296" y="14"/>
                </a:lnTo>
                <a:lnTo>
                  <a:pt x="300" y="14"/>
                </a:lnTo>
                <a:lnTo>
                  <a:pt x="300" y="21"/>
                </a:lnTo>
                <a:lnTo>
                  <a:pt x="300" y="25"/>
                </a:lnTo>
                <a:lnTo>
                  <a:pt x="304" y="28"/>
                </a:lnTo>
                <a:lnTo>
                  <a:pt x="308" y="35"/>
                </a:lnTo>
                <a:lnTo>
                  <a:pt x="308" y="39"/>
                </a:lnTo>
                <a:lnTo>
                  <a:pt x="308" y="42"/>
                </a:lnTo>
                <a:lnTo>
                  <a:pt x="308" y="49"/>
                </a:lnTo>
                <a:lnTo>
                  <a:pt x="308" y="53"/>
                </a:lnTo>
                <a:lnTo>
                  <a:pt x="308" y="56"/>
                </a:lnTo>
                <a:lnTo>
                  <a:pt x="308" y="63"/>
                </a:lnTo>
                <a:lnTo>
                  <a:pt x="311" y="63"/>
                </a:lnTo>
                <a:lnTo>
                  <a:pt x="311" y="71"/>
                </a:lnTo>
                <a:lnTo>
                  <a:pt x="311" y="74"/>
                </a:lnTo>
                <a:lnTo>
                  <a:pt x="311" y="77"/>
                </a:lnTo>
                <a:lnTo>
                  <a:pt x="314" y="81"/>
                </a:lnTo>
                <a:lnTo>
                  <a:pt x="314" y="85"/>
                </a:lnTo>
                <a:lnTo>
                  <a:pt x="314" y="88"/>
                </a:lnTo>
                <a:lnTo>
                  <a:pt x="314" y="92"/>
                </a:lnTo>
                <a:lnTo>
                  <a:pt x="314" y="95"/>
                </a:lnTo>
                <a:lnTo>
                  <a:pt x="314" y="99"/>
                </a:lnTo>
                <a:lnTo>
                  <a:pt x="318" y="106"/>
                </a:lnTo>
                <a:lnTo>
                  <a:pt x="318" y="109"/>
                </a:lnTo>
                <a:lnTo>
                  <a:pt x="322" y="113"/>
                </a:lnTo>
                <a:lnTo>
                  <a:pt x="322" y="120"/>
                </a:lnTo>
                <a:lnTo>
                  <a:pt x="322" y="124"/>
                </a:lnTo>
                <a:lnTo>
                  <a:pt x="322" y="127"/>
                </a:lnTo>
                <a:lnTo>
                  <a:pt x="322" y="134"/>
                </a:lnTo>
                <a:lnTo>
                  <a:pt x="322" y="141"/>
                </a:lnTo>
                <a:lnTo>
                  <a:pt x="322" y="148"/>
                </a:lnTo>
                <a:lnTo>
                  <a:pt x="322" y="152"/>
                </a:lnTo>
                <a:lnTo>
                  <a:pt x="322" y="155"/>
                </a:lnTo>
                <a:lnTo>
                  <a:pt x="325" y="162"/>
                </a:lnTo>
                <a:lnTo>
                  <a:pt x="325" y="166"/>
                </a:lnTo>
                <a:lnTo>
                  <a:pt x="325" y="170"/>
                </a:lnTo>
                <a:lnTo>
                  <a:pt x="328" y="173"/>
                </a:lnTo>
                <a:lnTo>
                  <a:pt x="328" y="177"/>
                </a:lnTo>
                <a:lnTo>
                  <a:pt x="332" y="184"/>
                </a:lnTo>
                <a:lnTo>
                  <a:pt x="336" y="187"/>
                </a:lnTo>
                <a:lnTo>
                  <a:pt x="336" y="191"/>
                </a:lnTo>
                <a:lnTo>
                  <a:pt x="339" y="191"/>
                </a:lnTo>
                <a:lnTo>
                  <a:pt x="339" y="194"/>
                </a:lnTo>
                <a:lnTo>
                  <a:pt x="342" y="198"/>
                </a:lnTo>
                <a:lnTo>
                  <a:pt x="342" y="202"/>
                </a:lnTo>
                <a:lnTo>
                  <a:pt x="346" y="202"/>
                </a:lnTo>
                <a:lnTo>
                  <a:pt x="350" y="205"/>
                </a:lnTo>
                <a:lnTo>
                  <a:pt x="353" y="205"/>
                </a:lnTo>
                <a:lnTo>
                  <a:pt x="353" y="209"/>
                </a:lnTo>
                <a:lnTo>
                  <a:pt x="357" y="209"/>
                </a:lnTo>
                <a:lnTo>
                  <a:pt x="364" y="212"/>
                </a:lnTo>
                <a:lnTo>
                  <a:pt x="367" y="212"/>
                </a:lnTo>
                <a:lnTo>
                  <a:pt x="371" y="212"/>
                </a:lnTo>
                <a:lnTo>
                  <a:pt x="374" y="212"/>
                </a:lnTo>
                <a:lnTo>
                  <a:pt x="378" y="212"/>
                </a:lnTo>
                <a:lnTo>
                  <a:pt x="382" y="212"/>
                </a:lnTo>
                <a:lnTo>
                  <a:pt x="385" y="212"/>
                </a:lnTo>
                <a:lnTo>
                  <a:pt x="385" y="209"/>
                </a:lnTo>
                <a:lnTo>
                  <a:pt x="392" y="209"/>
                </a:lnTo>
                <a:lnTo>
                  <a:pt x="392" y="205"/>
                </a:lnTo>
                <a:lnTo>
                  <a:pt x="392" y="202"/>
                </a:lnTo>
                <a:lnTo>
                  <a:pt x="396" y="198"/>
                </a:lnTo>
                <a:lnTo>
                  <a:pt x="399" y="198"/>
                </a:lnTo>
                <a:lnTo>
                  <a:pt x="399" y="191"/>
                </a:lnTo>
                <a:lnTo>
                  <a:pt x="399" y="187"/>
                </a:lnTo>
                <a:lnTo>
                  <a:pt x="399" y="184"/>
                </a:lnTo>
                <a:lnTo>
                  <a:pt x="399" y="180"/>
                </a:lnTo>
                <a:lnTo>
                  <a:pt x="399" y="177"/>
                </a:lnTo>
                <a:lnTo>
                  <a:pt x="399" y="173"/>
                </a:lnTo>
                <a:lnTo>
                  <a:pt x="399" y="170"/>
                </a:lnTo>
                <a:lnTo>
                  <a:pt x="403" y="166"/>
                </a:lnTo>
                <a:lnTo>
                  <a:pt x="403" y="162"/>
                </a:lnTo>
                <a:lnTo>
                  <a:pt x="403" y="159"/>
                </a:lnTo>
                <a:lnTo>
                  <a:pt x="403" y="155"/>
                </a:lnTo>
                <a:lnTo>
                  <a:pt x="403" y="152"/>
                </a:lnTo>
                <a:lnTo>
                  <a:pt x="406" y="148"/>
                </a:lnTo>
                <a:lnTo>
                  <a:pt x="406" y="145"/>
                </a:lnTo>
                <a:lnTo>
                  <a:pt x="406" y="141"/>
                </a:lnTo>
                <a:lnTo>
                  <a:pt x="406" y="134"/>
                </a:lnTo>
                <a:lnTo>
                  <a:pt x="406" y="130"/>
                </a:lnTo>
                <a:lnTo>
                  <a:pt x="406" y="127"/>
                </a:lnTo>
                <a:lnTo>
                  <a:pt x="406" y="124"/>
                </a:lnTo>
                <a:lnTo>
                  <a:pt x="406" y="120"/>
                </a:lnTo>
                <a:lnTo>
                  <a:pt x="406" y="113"/>
                </a:lnTo>
                <a:lnTo>
                  <a:pt x="406" y="109"/>
                </a:lnTo>
                <a:lnTo>
                  <a:pt x="406" y="106"/>
                </a:lnTo>
                <a:lnTo>
                  <a:pt x="406" y="103"/>
                </a:lnTo>
                <a:lnTo>
                  <a:pt x="406" y="99"/>
                </a:lnTo>
                <a:lnTo>
                  <a:pt x="406" y="95"/>
                </a:lnTo>
                <a:lnTo>
                  <a:pt x="410" y="92"/>
                </a:lnTo>
                <a:lnTo>
                  <a:pt x="410" y="88"/>
                </a:lnTo>
                <a:lnTo>
                  <a:pt x="410" y="85"/>
                </a:lnTo>
                <a:lnTo>
                  <a:pt x="413" y="85"/>
                </a:lnTo>
                <a:lnTo>
                  <a:pt x="413" y="81"/>
                </a:lnTo>
                <a:lnTo>
                  <a:pt x="420" y="77"/>
                </a:lnTo>
                <a:lnTo>
                  <a:pt x="420" y="74"/>
                </a:lnTo>
                <a:lnTo>
                  <a:pt x="424" y="74"/>
                </a:lnTo>
                <a:lnTo>
                  <a:pt x="424" y="71"/>
                </a:lnTo>
                <a:lnTo>
                  <a:pt x="428" y="71"/>
                </a:lnTo>
                <a:lnTo>
                  <a:pt x="428" y="67"/>
                </a:lnTo>
                <a:lnTo>
                  <a:pt x="428" y="63"/>
                </a:lnTo>
                <a:lnTo>
                  <a:pt x="431" y="63"/>
                </a:lnTo>
                <a:lnTo>
                  <a:pt x="435" y="63"/>
                </a:lnTo>
                <a:lnTo>
                  <a:pt x="438" y="63"/>
                </a:lnTo>
                <a:lnTo>
                  <a:pt x="442" y="63"/>
                </a:lnTo>
                <a:lnTo>
                  <a:pt x="442" y="67"/>
                </a:lnTo>
                <a:lnTo>
                  <a:pt x="442" y="71"/>
                </a:lnTo>
                <a:lnTo>
                  <a:pt x="449" y="71"/>
                </a:lnTo>
                <a:lnTo>
                  <a:pt x="449" y="77"/>
                </a:lnTo>
                <a:lnTo>
                  <a:pt x="452" y="81"/>
                </a:lnTo>
                <a:lnTo>
                  <a:pt x="456" y="85"/>
                </a:lnTo>
                <a:lnTo>
                  <a:pt x="456" y="88"/>
                </a:lnTo>
                <a:lnTo>
                  <a:pt x="460" y="92"/>
                </a:lnTo>
                <a:lnTo>
                  <a:pt x="462" y="92"/>
                </a:lnTo>
                <a:lnTo>
                  <a:pt x="462" y="95"/>
                </a:lnTo>
                <a:lnTo>
                  <a:pt x="462" y="99"/>
                </a:lnTo>
                <a:lnTo>
                  <a:pt x="462" y="103"/>
                </a:lnTo>
                <a:lnTo>
                  <a:pt x="466" y="103"/>
                </a:lnTo>
                <a:lnTo>
                  <a:pt x="466" y="106"/>
                </a:lnTo>
                <a:lnTo>
                  <a:pt x="470" y="106"/>
                </a:lnTo>
                <a:lnTo>
                  <a:pt x="470" y="109"/>
                </a:lnTo>
                <a:lnTo>
                  <a:pt x="470" y="113"/>
                </a:lnTo>
                <a:lnTo>
                  <a:pt x="470" y="117"/>
                </a:lnTo>
                <a:lnTo>
                  <a:pt x="470" y="120"/>
                </a:lnTo>
                <a:lnTo>
                  <a:pt x="474" y="120"/>
                </a:lnTo>
                <a:lnTo>
                  <a:pt x="477" y="120"/>
                </a:lnTo>
              </a:path>
            </a:pathLst>
          </a:custGeom>
          <a:noFill/>
          <a:ln w="12700" cap="rnd" cmpd="sng">
            <a:solidFill>
              <a:srgbClr val="000000"/>
            </a:solidFill>
            <a:prstDash val="solid"/>
            <a:round/>
            <a:headEnd type="none" w="sm" len="sm"/>
            <a:tailEnd type="none" w="sm" len="sm"/>
          </a:ln>
        </p:spPr>
        <p:txBody>
          <a:bodyPr/>
          <a:lstStyle/>
          <a:p>
            <a:endParaRPr lang="en-US"/>
          </a:p>
        </p:txBody>
      </p:sp>
      <p:sp>
        <p:nvSpPr>
          <p:cNvPr id="4130" name="Line 25"/>
          <p:cNvSpPr>
            <a:spLocks noChangeShapeType="1"/>
          </p:cNvSpPr>
          <p:nvPr/>
        </p:nvSpPr>
        <p:spPr bwMode="auto">
          <a:xfrm>
            <a:off x="6305890" y="3610898"/>
            <a:ext cx="68103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131" name="Freeform 26"/>
          <p:cNvSpPr>
            <a:spLocks/>
          </p:cNvSpPr>
          <p:nvPr/>
        </p:nvSpPr>
        <p:spPr bwMode="auto">
          <a:xfrm>
            <a:off x="6353515" y="3466435"/>
            <a:ext cx="49213" cy="146050"/>
          </a:xfrm>
          <a:custGeom>
            <a:avLst/>
            <a:gdLst>
              <a:gd name="T0" fmla="*/ 0 w 44"/>
              <a:gd name="T1" fmla="*/ 127 h 128"/>
              <a:gd name="T2" fmla="*/ 43 w 44"/>
              <a:gd name="T3" fmla="*/ 127 h 128"/>
              <a:gd name="T4" fmla="*/ 43 w 44"/>
              <a:gd name="T5" fmla="*/ 0 h 128"/>
              <a:gd name="T6" fmla="*/ 0 w 44"/>
              <a:gd name="T7" fmla="*/ 0 h 128"/>
              <a:gd name="T8" fmla="*/ 0 w 44"/>
              <a:gd name="T9" fmla="*/ 127 h 128"/>
              <a:gd name="T10" fmla="*/ 0 60000 65536"/>
              <a:gd name="T11" fmla="*/ 0 60000 65536"/>
              <a:gd name="T12" fmla="*/ 0 60000 65536"/>
              <a:gd name="T13" fmla="*/ 0 60000 65536"/>
              <a:gd name="T14" fmla="*/ 0 60000 65536"/>
              <a:gd name="T15" fmla="*/ 0 w 44"/>
              <a:gd name="T16" fmla="*/ 0 h 128"/>
              <a:gd name="T17" fmla="*/ 44 w 44"/>
              <a:gd name="T18" fmla="*/ 128 h 128"/>
            </a:gdLst>
            <a:ahLst/>
            <a:cxnLst>
              <a:cxn ang="T10">
                <a:pos x="T0" y="T1"/>
              </a:cxn>
              <a:cxn ang="T11">
                <a:pos x="T2" y="T3"/>
              </a:cxn>
              <a:cxn ang="T12">
                <a:pos x="T4" y="T5"/>
              </a:cxn>
              <a:cxn ang="T13">
                <a:pos x="T6" y="T7"/>
              </a:cxn>
              <a:cxn ang="T14">
                <a:pos x="T8" y="T9"/>
              </a:cxn>
            </a:cxnLst>
            <a:rect l="T15" t="T16" r="T17" b="T18"/>
            <a:pathLst>
              <a:path w="44" h="128">
                <a:moveTo>
                  <a:pt x="0" y="127"/>
                </a:moveTo>
                <a:lnTo>
                  <a:pt x="43" y="127"/>
                </a:lnTo>
                <a:lnTo>
                  <a:pt x="43" y="0"/>
                </a:lnTo>
                <a:lnTo>
                  <a:pt x="0" y="0"/>
                </a:lnTo>
                <a:lnTo>
                  <a:pt x="0" y="127"/>
                </a:lnTo>
              </a:path>
            </a:pathLst>
          </a:custGeom>
          <a:noFill/>
          <a:ln w="12700" cap="rnd" cmpd="sng">
            <a:solidFill>
              <a:srgbClr val="000000"/>
            </a:solidFill>
            <a:prstDash val="solid"/>
            <a:round/>
            <a:headEnd/>
            <a:tailEnd/>
          </a:ln>
        </p:spPr>
        <p:txBody>
          <a:bodyPr/>
          <a:lstStyle/>
          <a:p>
            <a:endParaRPr lang="en-US"/>
          </a:p>
        </p:txBody>
      </p:sp>
      <p:sp>
        <p:nvSpPr>
          <p:cNvPr id="4132" name="Freeform 27"/>
          <p:cNvSpPr>
            <a:spLocks/>
          </p:cNvSpPr>
          <p:nvPr/>
        </p:nvSpPr>
        <p:spPr bwMode="auto">
          <a:xfrm>
            <a:off x="6402728" y="3426748"/>
            <a:ext cx="87312" cy="185737"/>
          </a:xfrm>
          <a:custGeom>
            <a:avLst/>
            <a:gdLst>
              <a:gd name="T0" fmla="*/ 0 w 78"/>
              <a:gd name="T1" fmla="*/ 163 h 164"/>
              <a:gd name="T2" fmla="*/ 77 w 78"/>
              <a:gd name="T3" fmla="*/ 163 h 164"/>
              <a:gd name="T4" fmla="*/ 77 w 78"/>
              <a:gd name="T5" fmla="*/ 0 h 164"/>
              <a:gd name="T6" fmla="*/ 0 w 78"/>
              <a:gd name="T7" fmla="*/ 0 h 164"/>
              <a:gd name="T8" fmla="*/ 0 w 78"/>
              <a:gd name="T9" fmla="*/ 163 h 164"/>
              <a:gd name="T10" fmla="*/ 0 60000 65536"/>
              <a:gd name="T11" fmla="*/ 0 60000 65536"/>
              <a:gd name="T12" fmla="*/ 0 60000 65536"/>
              <a:gd name="T13" fmla="*/ 0 60000 65536"/>
              <a:gd name="T14" fmla="*/ 0 60000 65536"/>
              <a:gd name="T15" fmla="*/ 0 w 78"/>
              <a:gd name="T16" fmla="*/ 0 h 164"/>
              <a:gd name="T17" fmla="*/ 78 w 78"/>
              <a:gd name="T18" fmla="*/ 164 h 164"/>
            </a:gdLst>
            <a:ahLst/>
            <a:cxnLst>
              <a:cxn ang="T10">
                <a:pos x="T0" y="T1"/>
              </a:cxn>
              <a:cxn ang="T11">
                <a:pos x="T2" y="T3"/>
              </a:cxn>
              <a:cxn ang="T12">
                <a:pos x="T4" y="T5"/>
              </a:cxn>
              <a:cxn ang="T13">
                <a:pos x="T6" y="T7"/>
              </a:cxn>
              <a:cxn ang="T14">
                <a:pos x="T8" y="T9"/>
              </a:cxn>
            </a:cxnLst>
            <a:rect l="T15" t="T16" r="T17" b="T18"/>
            <a:pathLst>
              <a:path w="78" h="164">
                <a:moveTo>
                  <a:pt x="0" y="163"/>
                </a:moveTo>
                <a:lnTo>
                  <a:pt x="77" y="163"/>
                </a:lnTo>
                <a:lnTo>
                  <a:pt x="77" y="0"/>
                </a:lnTo>
                <a:lnTo>
                  <a:pt x="0" y="0"/>
                </a:lnTo>
                <a:lnTo>
                  <a:pt x="0" y="163"/>
                </a:lnTo>
              </a:path>
            </a:pathLst>
          </a:custGeom>
          <a:noFill/>
          <a:ln w="12700" cap="rnd" cmpd="sng">
            <a:solidFill>
              <a:srgbClr val="000000"/>
            </a:solidFill>
            <a:prstDash val="solid"/>
            <a:round/>
            <a:headEnd/>
            <a:tailEnd/>
          </a:ln>
        </p:spPr>
        <p:txBody>
          <a:bodyPr/>
          <a:lstStyle/>
          <a:p>
            <a:endParaRPr lang="en-US"/>
          </a:p>
        </p:txBody>
      </p:sp>
      <p:sp>
        <p:nvSpPr>
          <p:cNvPr id="4133" name="Freeform 28"/>
          <p:cNvSpPr>
            <a:spLocks/>
          </p:cNvSpPr>
          <p:nvPr/>
        </p:nvSpPr>
        <p:spPr bwMode="auto">
          <a:xfrm>
            <a:off x="6494803" y="3298160"/>
            <a:ext cx="57150" cy="314325"/>
          </a:xfrm>
          <a:custGeom>
            <a:avLst/>
            <a:gdLst>
              <a:gd name="T0" fmla="*/ 0 w 51"/>
              <a:gd name="T1" fmla="*/ 276 h 277"/>
              <a:gd name="T2" fmla="*/ 50 w 51"/>
              <a:gd name="T3" fmla="*/ 276 h 277"/>
              <a:gd name="T4" fmla="*/ 50 w 51"/>
              <a:gd name="T5" fmla="*/ 0 h 277"/>
              <a:gd name="T6" fmla="*/ 0 w 51"/>
              <a:gd name="T7" fmla="*/ 0 h 277"/>
              <a:gd name="T8" fmla="*/ 0 w 51"/>
              <a:gd name="T9" fmla="*/ 276 h 277"/>
              <a:gd name="T10" fmla="*/ 0 60000 65536"/>
              <a:gd name="T11" fmla="*/ 0 60000 65536"/>
              <a:gd name="T12" fmla="*/ 0 60000 65536"/>
              <a:gd name="T13" fmla="*/ 0 60000 65536"/>
              <a:gd name="T14" fmla="*/ 0 60000 65536"/>
              <a:gd name="T15" fmla="*/ 0 w 51"/>
              <a:gd name="T16" fmla="*/ 0 h 277"/>
              <a:gd name="T17" fmla="*/ 51 w 51"/>
              <a:gd name="T18" fmla="*/ 277 h 277"/>
            </a:gdLst>
            <a:ahLst/>
            <a:cxnLst>
              <a:cxn ang="T10">
                <a:pos x="T0" y="T1"/>
              </a:cxn>
              <a:cxn ang="T11">
                <a:pos x="T2" y="T3"/>
              </a:cxn>
              <a:cxn ang="T12">
                <a:pos x="T4" y="T5"/>
              </a:cxn>
              <a:cxn ang="T13">
                <a:pos x="T6" y="T7"/>
              </a:cxn>
              <a:cxn ang="T14">
                <a:pos x="T8" y="T9"/>
              </a:cxn>
            </a:cxnLst>
            <a:rect l="T15" t="T16" r="T17" b="T18"/>
            <a:pathLst>
              <a:path w="51" h="277">
                <a:moveTo>
                  <a:pt x="0" y="276"/>
                </a:moveTo>
                <a:lnTo>
                  <a:pt x="50" y="276"/>
                </a:lnTo>
                <a:lnTo>
                  <a:pt x="50" y="0"/>
                </a:lnTo>
                <a:lnTo>
                  <a:pt x="0" y="0"/>
                </a:lnTo>
                <a:lnTo>
                  <a:pt x="0" y="276"/>
                </a:lnTo>
              </a:path>
            </a:pathLst>
          </a:custGeom>
          <a:noFill/>
          <a:ln w="12700" cap="rnd" cmpd="sng">
            <a:solidFill>
              <a:srgbClr val="000000"/>
            </a:solidFill>
            <a:prstDash val="solid"/>
            <a:round/>
            <a:headEnd/>
            <a:tailEnd/>
          </a:ln>
        </p:spPr>
        <p:txBody>
          <a:bodyPr/>
          <a:lstStyle/>
          <a:p>
            <a:endParaRPr lang="en-US"/>
          </a:p>
        </p:txBody>
      </p:sp>
      <p:sp>
        <p:nvSpPr>
          <p:cNvPr id="4134" name="Freeform 29"/>
          <p:cNvSpPr>
            <a:spLocks/>
          </p:cNvSpPr>
          <p:nvPr/>
        </p:nvSpPr>
        <p:spPr bwMode="auto">
          <a:xfrm>
            <a:off x="6553540" y="3410873"/>
            <a:ext cx="61913" cy="204787"/>
          </a:xfrm>
          <a:custGeom>
            <a:avLst/>
            <a:gdLst>
              <a:gd name="T0" fmla="*/ 0 w 54"/>
              <a:gd name="T1" fmla="*/ 180 h 181"/>
              <a:gd name="T2" fmla="*/ 53 w 54"/>
              <a:gd name="T3" fmla="*/ 180 h 181"/>
              <a:gd name="T4" fmla="*/ 53 w 54"/>
              <a:gd name="T5" fmla="*/ 0 h 181"/>
              <a:gd name="T6" fmla="*/ 0 w 54"/>
              <a:gd name="T7" fmla="*/ 0 h 181"/>
              <a:gd name="T8" fmla="*/ 0 w 54"/>
              <a:gd name="T9" fmla="*/ 180 h 181"/>
              <a:gd name="T10" fmla="*/ 0 60000 65536"/>
              <a:gd name="T11" fmla="*/ 0 60000 65536"/>
              <a:gd name="T12" fmla="*/ 0 60000 65536"/>
              <a:gd name="T13" fmla="*/ 0 60000 65536"/>
              <a:gd name="T14" fmla="*/ 0 60000 65536"/>
              <a:gd name="T15" fmla="*/ 0 w 54"/>
              <a:gd name="T16" fmla="*/ 0 h 181"/>
              <a:gd name="T17" fmla="*/ 54 w 54"/>
              <a:gd name="T18" fmla="*/ 181 h 181"/>
            </a:gdLst>
            <a:ahLst/>
            <a:cxnLst>
              <a:cxn ang="T10">
                <a:pos x="T0" y="T1"/>
              </a:cxn>
              <a:cxn ang="T11">
                <a:pos x="T2" y="T3"/>
              </a:cxn>
              <a:cxn ang="T12">
                <a:pos x="T4" y="T5"/>
              </a:cxn>
              <a:cxn ang="T13">
                <a:pos x="T6" y="T7"/>
              </a:cxn>
              <a:cxn ang="T14">
                <a:pos x="T8" y="T9"/>
              </a:cxn>
            </a:cxnLst>
            <a:rect l="T15" t="T16" r="T17" b="T18"/>
            <a:pathLst>
              <a:path w="54" h="181">
                <a:moveTo>
                  <a:pt x="0" y="180"/>
                </a:moveTo>
                <a:lnTo>
                  <a:pt x="53" y="180"/>
                </a:lnTo>
                <a:lnTo>
                  <a:pt x="53" y="0"/>
                </a:lnTo>
                <a:lnTo>
                  <a:pt x="0" y="0"/>
                </a:lnTo>
                <a:lnTo>
                  <a:pt x="0" y="180"/>
                </a:lnTo>
              </a:path>
            </a:pathLst>
          </a:custGeom>
          <a:noFill/>
          <a:ln w="12700" cap="rnd" cmpd="sng">
            <a:solidFill>
              <a:srgbClr val="000000"/>
            </a:solidFill>
            <a:prstDash val="solid"/>
            <a:round/>
            <a:headEnd/>
            <a:tailEnd/>
          </a:ln>
        </p:spPr>
        <p:txBody>
          <a:bodyPr/>
          <a:lstStyle/>
          <a:p>
            <a:endParaRPr lang="en-US"/>
          </a:p>
        </p:txBody>
      </p:sp>
      <p:sp>
        <p:nvSpPr>
          <p:cNvPr id="4135" name="Freeform 30"/>
          <p:cNvSpPr>
            <a:spLocks/>
          </p:cNvSpPr>
          <p:nvPr/>
        </p:nvSpPr>
        <p:spPr bwMode="auto">
          <a:xfrm>
            <a:off x="6613865" y="3382298"/>
            <a:ext cx="49213" cy="230187"/>
          </a:xfrm>
          <a:custGeom>
            <a:avLst/>
            <a:gdLst>
              <a:gd name="T0" fmla="*/ 0 w 43"/>
              <a:gd name="T1" fmla="*/ 202 h 203"/>
              <a:gd name="T2" fmla="*/ 42 w 43"/>
              <a:gd name="T3" fmla="*/ 202 h 203"/>
              <a:gd name="T4" fmla="*/ 42 w 43"/>
              <a:gd name="T5" fmla="*/ 0 h 203"/>
              <a:gd name="T6" fmla="*/ 0 w 43"/>
              <a:gd name="T7" fmla="*/ 0 h 203"/>
              <a:gd name="T8" fmla="*/ 0 w 43"/>
              <a:gd name="T9" fmla="*/ 202 h 203"/>
              <a:gd name="T10" fmla="*/ 0 60000 65536"/>
              <a:gd name="T11" fmla="*/ 0 60000 65536"/>
              <a:gd name="T12" fmla="*/ 0 60000 65536"/>
              <a:gd name="T13" fmla="*/ 0 60000 65536"/>
              <a:gd name="T14" fmla="*/ 0 60000 65536"/>
              <a:gd name="T15" fmla="*/ 0 w 43"/>
              <a:gd name="T16" fmla="*/ 0 h 203"/>
              <a:gd name="T17" fmla="*/ 43 w 43"/>
              <a:gd name="T18" fmla="*/ 203 h 203"/>
            </a:gdLst>
            <a:ahLst/>
            <a:cxnLst>
              <a:cxn ang="T10">
                <a:pos x="T0" y="T1"/>
              </a:cxn>
              <a:cxn ang="T11">
                <a:pos x="T2" y="T3"/>
              </a:cxn>
              <a:cxn ang="T12">
                <a:pos x="T4" y="T5"/>
              </a:cxn>
              <a:cxn ang="T13">
                <a:pos x="T6" y="T7"/>
              </a:cxn>
              <a:cxn ang="T14">
                <a:pos x="T8" y="T9"/>
              </a:cxn>
            </a:cxnLst>
            <a:rect l="T15" t="T16" r="T17" b="T18"/>
            <a:pathLst>
              <a:path w="43" h="203">
                <a:moveTo>
                  <a:pt x="0" y="202"/>
                </a:moveTo>
                <a:lnTo>
                  <a:pt x="42" y="202"/>
                </a:lnTo>
                <a:lnTo>
                  <a:pt x="42" y="0"/>
                </a:lnTo>
                <a:lnTo>
                  <a:pt x="0" y="0"/>
                </a:lnTo>
                <a:lnTo>
                  <a:pt x="0" y="202"/>
                </a:lnTo>
              </a:path>
            </a:pathLst>
          </a:custGeom>
          <a:noFill/>
          <a:ln w="12700" cap="rnd" cmpd="sng">
            <a:solidFill>
              <a:srgbClr val="000000"/>
            </a:solidFill>
            <a:prstDash val="solid"/>
            <a:round/>
            <a:headEnd/>
            <a:tailEnd/>
          </a:ln>
        </p:spPr>
        <p:txBody>
          <a:bodyPr/>
          <a:lstStyle/>
          <a:p>
            <a:endParaRPr lang="en-US"/>
          </a:p>
        </p:txBody>
      </p:sp>
      <p:sp>
        <p:nvSpPr>
          <p:cNvPr id="4136" name="Freeform 31"/>
          <p:cNvSpPr>
            <a:spLocks/>
          </p:cNvSpPr>
          <p:nvPr/>
        </p:nvSpPr>
        <p:spPr bwMode="auto">
          <a:xfrm>
            <a:off x="6661490" y="3318798"/>
            <a:ext cx="61913" cy="290512"/>
          </a:xfrm>
          <a:custGeom>
            <a:avLst/>
            <a:gdLst>
              <a:gd name="T0" fmla="*/ 0 w 55"/>
              <a:gd name="T1" fmla="*/ 255 h 256"/>
              <a:gd name="T2" fmla="*/ 54 w 55"/>
              <a:gd name="T3" fmla="*/ 255 h 256"/>
              <a:gd name="T4" fmla="*/ 54 w 55"/>
              <a:gd name="T5" fmla="*/ 0 h 256"/>
              <a:gd name="T6" fmla="*/ 0 w 55"/>
              <a:gd name="T7" fmla="*/ 0 h 256"/>
              <a:gd name="T8" fmla="*/ 0 w 55"/>
              <a:gd name="T9" fmla="*/ 255 h 256"/>
              <a:gd name="T10" fmla="*/ 0 60000 65536"/>
              <a:gd name="T11" fmla="*/ 0 60000 65536"/>
              <a:gd name="T12" fmla="*/ 0 60000 65536"/>
              <a:gd name="T13" fmla="*/ 0 60000 65536"/>
              <a:gd name="T14" fmla="*/ 0 60000 65536"/>
              <a:gd name="T15" fmla="*/ 0 w 55"/>
              <a:gd name="T16" fmla="*/ 0 h 256"/>
              <a:gd name="T17" fmla="*/ 55 w 55"/>
              <a:gd name="T18" fmla="*/ 256 h 256"/>
            </a:gdLst>
            <a:ahLst/>
            <a:cxnLst>
              <a:cxn ang="T10">
                <a:pos x="T0" y="T1"/>
              </a:cxn>
              <a:cxn ang="T11">
                <a:pos x="T2" y="T3"/>
              </a:cxn>
              <a:cxn ang="T12">
                <a:pos x="T4" y="T5"/>
              </a:cxn>
              <a:cxn ang="T13">
                <a:pos x="T6" y="T7"/>
              </a:cxn>
              <a:cxn ang="T14">
                <a:pos x="T8" y="T9"/>
              </a:cxn>
            </a:cxnLst>
            <a:rect l="T15" t="T16" r="T17" b="T18"/>
            <a:pathLst>
              <a:path w="55" h="256">
                <a:moveTo>
                  <a:pt x="0" y="255"/>
                </a:moveTo>
                <a:lnTo>
                  <a:pt x="54" y="255"/>
                </a:lnTo>
                <a:lnTo>
                  <a:pt x="54" y="0"/>
                </a:lnTo>
                <a:lnTo>
                  <a:pt x="0" y="0"/>
                </a:lnTo>
                <a:lnTo>
                  <a:pt x="0" y="255"/>
                </a:lnTo>
              </a:path>
            </a:pathLst>
          </a:custGeom>
          <a:noFill/>
          <a:ln w="12700" cap="rnd" cmpd="sng">
            <a:solidFill>
              <a:srgbClr val="000000"/>
            </a:solidFill>
            <a:prstDash val="solid"/>
            <a:round/>
            <a:headEnd/>
            <a:tailEnd/>
          </a:ln>
        </p:spPr>
        <p:txBody>
          <a:bodyPr/>
          <a:lstStyle/>
          <a:p>
            <a:endParaRPr lang="en-US"/>
          </a:p>
        </p:txBody>
      </p:sp>
      <p:sp>
        <p:nvSpPr>
          <p:cNvPr id="4137" name="Freeform 32"/>
          <p:cNvSpPr>
            <a:spLocks/>
          </p:cNvSpPr>
          <p:nvPr/>
        </p:nvSpPr>
        <p:spPr bwMode="auto">
          <a:xfrm>
            <a:off x="6723403" y="3493423"/>
            <a:ext cx="52387" cy="115887"/>
          </a:xfrm>
          <a:custGeom>
            <a:avLst/>
            <a:gdLst>
              <a:gd name="T0" fmla="*/ 0 w 46"/>
              <a:gd name="T1" fmla="*/ 100 h 101"/>
              <a:gd name="T2" fmla="*/ 45 w 46"/>
              <a:gd name="T3" fmla="*/ 100 h 101"/>
              <a:gd name="T4" fmla="*/ 45 w 46"/>
              <a:gd name="T5" fmla="*/ 0 h 101"/>
              <a:gd name="T6" fmla="*/ 0 w 46"/>
              <a:gd name="T7" fmla="*/ 0 h 101"/>
              <a:gd name="T8" fmla="*/ 0 w 46"/>
              <a:gd name="T9" fmla="*/ 100 h 101"/>
              <a:gd name="T10" fmla="*/ 0 60000 65536"/>
              <a:gd name="T11" fmla="*/ 0 60000 65536"/>
              <a:gd name="T12" fmla="*/ 0 60000 65536"/>
              <a:gd name="T13" fmla="*/ 0 60000 65536"/>
              <a:gd name="T14" fmla="*/ 0 60000 65536"/>
              <a:gd name="T15" fmla="*/ 0 w 46"/>
              <a:gd name="T16" fmla="*/ 0 h 101"/>
              <a:gd name="T17" fmla="*/ 46 w 46"/>
              <a:gd name="T18" fmla="*/ 101 h 101"/>
            </a:gdLst>
            <a:ahLst/>
            <a:cxnLst>
              <a:cxn ang="T10">
                <a:pos x="T0" y="T1"/>
              </a:cxn>
              <a:cxn ang="T11">
                <a:pos x="T2" y="T3"/>
              </a:cxn>
              <a:cxn ang="T12">
                <a:pos x="T4" y="T5"/>
              </a:cxn>
              <a:cxn ang="T13">
                <a:pos x="T6" y="T7"/>
              </a:cxn>
              <a:cxn ang="T14">
                <a:pos x="T8" y="T9"/>
              </a:cxn>
            </a:cxnLst>
            <a:rect l="T15" t="T16" r="T17" b="T18"/>
            <a:pathLst>
              <a:path w="46" h="101">
                <a:moveTo>
                  <a:pt x="0" y="100"/>
                </a:moveTo>
                <a:lnTo>
                  <a:pt x="45" y="100"/>
                </a:lnTo>
                <a:lnTo>
                  <a:pt x="45" y="0"/>
                </a:lnTo>
                <a:lnTo>
                  <a:pt x="0" y="0"/>
                </a:lnTo>
                <a:lnTo>
                  <a:pt x="0" y="100"/>
                </a:lnTo>
              </a:path>
            </a:pathLst>
          </a:custGeom>
          <a:noFill/>
          <a:ln w="12700" cap="rnd" cmpd="sng">
            <a:solidFill>
              <a:srgbClr val="000000"/>
            </a:solidFill>
            <a:prstDash val="solid"/>
            <a:round/>
            <a:headEnd/>
            <a:tailEnd/>
          </a:ln>
        </p:spPr>
        <p:txBody>
          <a:bodyPr/>
          <a:lstStyle/>
          <a:p>
            <a:endParaRPr lang="en-US"/>
          </a:p>
        </p:txBody>
      </p:sp>
      <p:sp>
        <p:nvSpPr>
          <p:cNvPr id="4138" name="Freeform 33"/>
          <p:cNvSpPr>
            <a:spLocks/>
          </p:cNvSpPr>
          <p:nvPr/>
        </p:nvSpPr>
        <p:spPr bwMode="auto">
          <a:xfrm>
            <a:off x="6778965" y="3474373"/>
            <a:ext cx="44450" cy="134937"/>
          </a:xfrm>
          <a:custGeom>
            <a:avLst/>
            <a:gdLst>
              <a:gd name="T0" fmla="*/ 0 w 40"/>
              <a:gd name="T1" fmla="*/ 117 h 118"/>
              <a:gd name="T2" fmla="*/ 39 w 40"/>
              <a:gd name="T3" fmla="*/ 117 h 118"/>
              <a:gd name="T4" fmla="*/ 39 w 40"/>
              <a:gd name="T5" fmla="*/ 0 h 118"/>
              <a:gd name="T6" fmla="*/ 0 w 40"/>
              <a:gd name="T7" fmla="*/ 0 h 118"/>
              <a:gd name="T8" fmla="*/ 0 w 40"/>
              <a:gd name="T9" fmla="*/ 117 h 118"/>
              <a:gd name="T10" fmla="*/ 0 60000 65536"/>
              <a:gd name="T11" fmla="*/ 0 60000 65536"/>
              <a:gd name="T12" fmla="*/ 0 60000 65536"/>
              <a:gd name="T13" fmla="*/ 0 60000 65536"/>
              <a:gd name="T14" fmla="*/ 0 60000 65536"/>
              <a:gd name="T15" fmla="*/ 0 w 40"/>
              <a:gd name="T16" fmla="*/ 0 h 118"/>
              <a:gd name="T17" fmla="*/ 40 w 40"/>
              <a:gd name="T18" fmla="*/ 118 h 118"/>
            </a:gdLst>
            <a:ahLst/>
            <a:cxnLst>
              <a:cxn ang="T10">
                <a:pos x="T0" y="T1"/>
              </a:cxn>
              <a:cxn ang="T11">
                <a:pos x="T2" y="T3"/>
              </a:cxn>
              <a:cxn ang="T12">
                <a:pos x="T4" y="T5"/>
              </a:cxn>
              <a:cxn ang="T13">
                <a:pos x="T6" y="T7"/>
              </a:cxn>
              <a:cxn ang="T14">
                <a:pos x="T8" y="T9"/>
              </a:cxn>
            </a:cxnLst>
            <a:rect l="T15" t="T16" r="T17" b="T18"/>
            <a:pathLst>
              <a:path w="40" h="118">
                <a:moveTo>
                  <a:pt x="0" y="117"/>
                </a:moveTo>
                <a:lnTo>
                  <a:pt x="39" y="117"/>
                </a:lnTo>
                <a:lnTo>
                  <a:pt x="39" y="0"/>
                </a:lnTo>
                <a:lnTo>
                  <a:pt x="0" y="0"/>
                </a:lnTo>
                <a:lnTo>
                  <a:pt x="0" y="117"/>
                </a:lnTo>
              </a:path>
            </a:pathLst>
          </a:custGeom>
          <a:noFill/>
          <a:ln w="12700" cap="rnd" cmpd="sng">
            <a:solidFill>
              <a:srgbClr val="000000"/>
            </a:solidFill>
            <a:prstDash val="solid"/>
            <a:round/>
            <a:headEnd/>
            <a:tailEnd/>
          </a:ln>
        </p:spPr>
        <p:txBody>
          <a:bodyPr/>
          <a:lstStyle/>
          <a:p>
            <a:endParaRPr lang="en-US"/>
          </a:p>
        </p:txBody>
      </p:sp>
      <p:sp>
        <p:nvSpPr>
          <p:cNvPr id="4139" name="Freeform 34"/>
          <p:cNvSpPr>
            <a:spLocks/>
          </p:cNvSpPr>
          <p:nvPr/>
        </p:nvSpPr>
        <p:spPr bwMode="auto">
          <a:xfrm>
            <a:off x="6821828" y="3358485"/>
            <a:ext cx="53975" cy="254000"/>
          </a:xfrm>
          <a:custGeom>
            <a:avLst/>
            <a:gdLst>
              <a:gd name="T0" fmla="*/ 0 w 47"/>
              <a:gd name="T1" fmla="*/ 223 h 224"/>
              <a:gd name="T2" fmla="*/ 46 w 47"/>
              <a:gd name="T3" fmla="*/ 223 h 224"/>
              <a:gd name="T4" fmla="*/ 46 w 47"/>
              <a:gd name="T5" fmla="*/ 0 h 224"/>
              <a:gd name="T6" fmla="*/ 0 w 47"/>
              <a:gd name="T7" fmla="*/ 0 h 224"/>
              <a:gd name="T8" fmla="*/ 0 w 47"/>
              <a:gd name="T9" fmla="*/ 223 h 224"/>
              <a:gd name="T10" fmla="*/ 0 60000 65536"/>
              <a:gd name="T11" fmla="*/ 0 60000 65536"/>
              <a:gd name="T12" fmla="*/ 0 60000 65536"/>
              <a:gd name="T13" fmla="*/ 0 60000 65536"/>
              <a:gd name="T14" fmla="*/ 0 60000 65536"/>
              <a:gd name="T15" fmla="*/ 0 w 47"/>
              <a:gd name="T16" fmla="*/ 0 h 224"/>
              <a:gd name="T17" fmla="*/ 47 w 47"/>
              <a:gd name="T18" fmla="*/ 224 h 224"/>
            </a:gdLst>
            <a:ahLst/>
            <a:cxnLst>
              <a:cxn ang="T10">
                <a:pos x="T0" y="T1"/>
              </a:cxn>
              <a:cxn ang="T11">
                <a:pos x="T2" y="T3"/>
              </a:cxn>
              <a:cxn ang="T12">
                <a:pos x="T4" y="T5"/>
              </a:cxn>
              <a:cxn ang="T13">
                <a:pos x="T6" y="T7"/>
              </a:cxn>
              <a:cxn ang="T14">
                <a:pos x="T8" y="T9"/>
              </a:cxn>
            </a:cxnLst>
            <a:rect l="T15" t="T16" r="T17" b="T18"/>
            <a:pathLst>
              <a:path w="47" h="224">
                <a:moveTo>
                  <a:pt x="0" y="223"/>
                </a:moveTo>
                <a:lnTo>
                  <a:pt x="46" y="223"/>
                </a:lnTo>
                <a:lnTo>
                  <a:pt x="46" y="0"/>
                </a:lnTo>
                <a:lnTo>
                  <a:pt x="0" y="0"/>
                </a:lnTo>
                <a:lnTo>
                  <a:pt x="0" y="223"/>
                </a:lnTo>
              </a:path>
            </a:pathLst>
          </a:custGeom>
          <a:noFill/>
          <a:ln w="12700" cap="rnd" cmpd="sng">
            <a:solidFill>
              <a:srgbClr val="000000"/>
            </a:solidFill>
            <a:prstDash val="solid"/>
            <a:round/>
            <a:headEnd/>
            <a:tailEnd/>
          </a:ln>
        </p:spPr>
        <p:txBody>
          <a:bodyPr/>
          <a:lstStyle/>
          <a:p>
            <a:endParaRPr lang="en-US"/>
          </a:p>
        </p:txBody>
      </p:sp>
      <p:sp>
        <p:nvSpPr>
          <p:cNvPr id="4140" name="Rectangle 35"/>
          <p:cNvSpPr>
            <a:spLocks noChangeArrowheads="1"/>
          </p:cNvSpPr>
          <p:nvPr/>
        </p:nvSpPr>
        <p:spPr bwMode="auto">
          <a:xfrm>
            <a:off x="6191590" y="3553748"/>
            <a:ext cx="1336675" cy="244475"/>
          </a:xfrm>
          <a:prstGeom prst="rect">
            <a:avLst/>
          </a:prstGeom>
          <a:noFill/>
          <a:ln w="9525">
            <a:noFill/>
            <a:miter lim="800000"/>
            <a:headEnd/>
            <a:tailEnd/>
          </a:ln>
        </p:spPr>
        <p:txBody>
          <a:bodyPr wrap="none" lIns="92075" tIns="46038" rIns="92075" bIns="46038">
            <a:spAutoFit/>
          </a:bodyPr>
          <a:lstStyle/>
          <a:p>
            <a:r>
              <a:rPr lang="en-US" sz="1000">
                <a:solidFill>
                  <a:schemeClr val="tx2"/>
                </a:solidFill>
              </a:rPr>
              <a:t>8  9 20 7 8 19 5 6 15</a:t>
            </a:r>
          </a:p>
        </p:txBody>
      </p:sp>
      <p:sp>
        <p:nvSpPr>
          <p:cNvPr id="4141" name="Rectangle 36"/>
          <p:cNvSpPr>
            <a:spLocks noChangeArrowheads="1"/>
          </p:cNvSpPr>
          <p:nvPr/>
        </p:nvSpPr>
        <p:spPr bwMode="auto">
          <a:xfrm>
            <a:off x="6056653" y="3734723"/>
            <a:ext cx="1716087" cy="198437"/>
          </a:xfrm>
          <a:prstGeom prst="rect">
            <a:avLst/>
          </a:prstGeom>
          <a:noFill/>
          <a:ln w="9525">
            <a:noFill/>
            <a:miter lim="800000"/>
            <a:headEnd/>
            <a:tailEnd/>
          </a:ln>
        </p:spPr>
        <p:txBody>
          <a:bodyPr wrap="none" lIns="92075" tIns="46038" rIns="92075" bIns="46038">
            <a:spAutoFit/>
          </a:bodyPr>
          <a:lstStyle/>
          <a:p>
            <a:r>
              <a:rPr lang="en-US" sz="700">
                <a:solidFill>
                  <a:schemeClr val="tx2"/>
                </a:solidFill>
              </a:rPr>
              <a:t>000001000 000001001 000010100 .....</a:t>
            </a:r>
          </a:p>
        </p:txBody>
      </p:sp>
      <p:grpSp>
        <p:nvGrpSpPr>
          <p:cNvPr id="4142" name="Group 37"/>
          <p:cNvGrpSpPr>
            <a:grpSpLocks/>
          </p:cNvGrpSpPr>
          <p:nvPr/>
        </p:nvGrpSpPr>
        <p:grpSpPr bwMode="auto">
          <a:xfrm>
            <a:off x="8163265" y="3382298"/>
            <a:ext cx="158750" cy="230187"/>
            <a:chOff x="5138" y="2538"/>
            <a:chExt cx="140" cy="203"/>
          </a:xfrm>
        </p:grpSpPr>
        <p:sp>
          <p:nvSpPr>
            <p:cNvPr id="4250" name="Freeform 38"/>
            <p:cNvSpPr>
              <a:spLocks/>
            </p:cNvSpPr>
            <p:nvPr/>
          </p:nvSpPr>
          <p:spPr bwMode="auto">
            <a:xfrm>
              <a:off x="5138" y="2697"/>
              <a:ext cx="44" cy="44"/>
            </a:xfrm>
            <a:custGeom>
              <a:avLst/>
              <a:gdLst>
                <a:gd name="T0" fmla="*/ 0 w 44"/>
                <a:gd name="T1" fmla="*/ 24 h 44"/>
                <a:gd name="T2" fmla="*/ 0 w 44"/>
                <a:gd name="T3" fmla="*/ 22 h 44"/>
                <a:gd name="T4" fmla="*/ 1 w 44"/>
                <a:gd name="T5" fmla="*/ 17 h 44"/>
                <a:gd name="T6" fmla="*/ 2 w 44"/>
                <a:gd name="T7" fmla="*/ 13 h 44"/>
                <a:gd name="T8" fmla="*/ 4 w 44"/>
                <a:gd name="T9" fmla="*/ 10 h 44"/>
                <a:gd name="T10" fmla="*/ 7 w 44"/>
                <a:gd name="T11" fmla="*/ 7 h 44"/>
                <a:gd name="T12" fmla="*/ 10 w 44"/>
                <a:gd name="T13" fmla="*/ 4 h 44"/>
                <a:gd name="T14" fmla="*/ 14 w 44"/>
                <a:gd name="T15" fmla="*/ 2 h 44"/>
                <a:gd name="T16" fmla="*/ 18 w 44"/>
                <a:gd name="T17" fmla="*/ 1 h 44"/>
                <a:gd name="T18" fmla="*/ 22 w 44"/>
                <a:gd name="T19" fmla="*/ 0 h 44"/>
                <a:gd name="T20" fmla="*/ 26 w 44"/>
                <a:gd name="T21" fmla="*/ 1 h 44"/>
                <a:gd name="T22" fmla="*/ 30 w 44"/>
                <a:gd name="T23" fmla="*/ 2 h 44"/>
                <a:gd name="T24" fmla="*/ 34 w 44"/>
                <a:gd name="T25" fmla="*/ 4 h 44"/>
                <a:gd name="T26" fmla="*/ 37 w 44"/>
                <a:gd name="T27" fmla="*/ 7 h 44"/>
                <a:gd name="T28" fmla="*/ 39 w 44"/>
                <a:gd name="T29" fmla="*/ 10 h 44"/>
                <a:gd name="T30" fmla="*/ 42 w 44"/>
                <a:gd name="T31" fmla="*/ 13 h 44"/>
                <a:gd name="T32" fmla="*/ 43 w 44"/>
                <a:gd name="T33" fmla="*/ 17 h 44"/>
                <a:gd name="T34" fmla="*/ 43 w 44"/>
                <a:gd name="T35" fmla="*/ 22 h 44"/>
                <a:gd name="T36" fmla="*/ 43 w 44"/>
                <a:gd name="T37" fmla="*/ 26 h 44"/>
                <a:gd name="T38" fmla="*/ 42 w 44"/>
                <a:gd name="T39" fmla="*/ 30 h 44"/>
                <a:gd name="T40" fmla="*/ 39 w 44"/>
                <a:gd name="T41" fmla="*/ 34 h 44"/>
                <a:gd name="T42" fmla="*/ 37 w 44"/>
                <a:gd name="T43" fmla="*/ 37 h 44"/>
                <a:gd name="T44" fmla="*/ 34 w 44"/>
                <a:gd name="T45" fmla="*/ 40 h 44"/>
                <a:gd name="T46" fmla="*/ 30 w 44"/>
                <a:gd name="T47" fmla="*/ 41 h 44"/>
                <a:gd name="T48" fmla="*/ 26 w 44"/>
                <a:gd name="T49" fmla="*/ 43 h 44"/>
                <a:gd name="T50" fmla="*/ 22 w 44"/>
                <a:gd name="T51" fmla="*/ 43 h 44"/>
                <a:gd name="T52" fmla="*/ 18 w 44"/>
                <a:gd name="T53" fmla="*/ 43 h 44"/>
                <a:gd name="T54" fmla="*/ 14 w 44"/>
                <a:gd name="T55" fmla="*/ 42 h 44"/>
                <a:gd name="T56" fmla="*/ 11 w 44"/>
                <a:gd name="T57" fmla="*/ 40 h 44"/>
                <a:gd name="T58" fmla="*/ 8 w 44"/>
                <a:gd name="T59" fmla="*/ 37 h 44"/>
                <a:gd name="T60" fmla="*/ 5 w 44"/>
                <a:gd name="T61" fmla="*/ 34 h 44"/>
                <a:gd name="T62" fmla="*/ 3 w 44"/>
                <a:gd name="T63" fmla="*/ 31 h 44"/>
                <a:gd name="T64" fmla="*/ 1 w 44"/>
                <a:gd name="T65" fmla="*/ 28 h 44"/>
                <a:gd name="T66" fmla="*/ 0 w 44"/>
                <a:gd name="T67" fmla="*/ 24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4"/>
                <a:gd name="T104" fmla="*/ 44 w 44"/>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4">
                  <a:moveTo>
                    <a:pt x="0" y="24"/>
                  </a:moveTo>
                  <a:lnTo>
                    <a:pt x="0" y="22"/>
                  </a:lnTo>
                  <a:lnTo>
                    <a:pt x="1" y="17"/>
                  </a:lnTo>
                  <a:lnTo>
                    <a:pt x="2" y="13"/>
                  </a:lnTo>
                  <a:lnTo>
                    <a:pt x="4" y="10"/>
                  </a:lnTo>
                  <a:lnTo>
                    <a:pt x="7" y="7"/>
                  </a:lnTo>
                  <a:lnTo>
                    <a:pt x="10" y="4"/>
                  </a:lnTo>
                  <a:lnTo>
                    <a:pt x="14" y="2"/>
                  </a:lnTo>
                  <a:lnTo>
                    <a:pt x="18" y="1"/>
                  </a:lnTo>
                  <a:lnTo>
                    <a:pt x="22" y="0"/>
                  </a:lnTo>
                  <a:lnTo>
                    <a:pt x="26" y="1"/>
                  </a:lnTo>
                  <a:lnTo>
                    <a:pt x="30" y="2"/>
                  </a:lnTo>
                  <a:lnTo>
                    <a:pt x="34" y="4"/>
                  </a:lnTo>
                  <a:lnTo>
                    <a:pt x="37" y="7"/>
                  </a:lnTo>
                  <a:lnTo>
                    <a:pt x="39" y="10"/>
                  </a:lnTo>
                  <a:lnTo>
                    <a:pt x="42" y="13"/>
                  </a:lnTo>
                  <a:lnTo>
                    <a:pt x="43" y="17"/>
                  </a:lnTo>
                  <a:lnTo>
                    <a:pt x="43" y="22"/>
                  </a:lnTo>
                  <a:lnTo>
                    <a:pt x="43" y="26"/>
                  </a:lnTo>
                  <a:lnTo>
                    <a:pt x="42" y="30"/>
                  </a:lnTo>
                  <a:lnTo>
                    <a:pt x="39" y="34"/>
                  </a:lnTo>
                  <a:lnTo>
                    <a:pt x="37" y="37"/>
                  </a:lnTo>
                  <a:lnTo>
                    <a:pt x="34" y="40"/>
                  </a:lnTo>
                  <a:lnTo>
                    <a:pt x="30" y="41"/>
                  </a:lnTo>
                  <a:lnTo>
                    <a:pt x="26" y="43"/>
                  </a:lnTo>
                  <a:lnTo>
                    <a:pt x="22" y="43"/>
                  </a:lnTo>
                  <a:lnTo>
                    <a:pt x="18" y="43"/>
                  </a:lnTo>
                  <a:lnTo>
                    <a:pt x="14" y="42"/>
                  </a:lnTo>
                  <a:lnTo>
                    <a:pt x="11" y="40"/>
                  </a:lnTo>
                  <a:lnTo>
                    <a:pt x="8" y="37"/>
                  </a:lnTo>
                  <a:lnTo>
                    <a:pt x="5" y="34"/>
                  </a:lnTo>
                  <a:lnTo>
                    <a:pt x="3" y="31"/>
                  </a:lnTo>
                  <a:lnTo>
                    <a:pt x="1" y="28"/>
                  </a:lnTo>
                  <a:lnTo>
                    <a:pt x="0" y="24"/>
                  </a:lnTo>
                </a:path>
              </a:pathLst>
            </a:custGeom>
            <a:solidFill>
              <a:srgbClr val="8F8F8F"/>
            </a:solidFill>
            <a:ln w="12700" cap="rnd" cmpd="sng">
              <a:solidFill>
                <a:srgbClr val="000000"/>
              </a:solidFill>
              <a:prstDash val="solid"/>
              <a:round/>
              <a:headEnd/>
              <a:tailEnd/>
            </a:ln>
          </p:spPr>
          <p:txBody>
            <a:bodyPr/>
            <a:lstStyle/>
            <a:p>
              <a:endParaRPr lang="en-US"/>
            </a:p>
          </p:txBody>
        </p:sp>
        <p:sp>
          <p:nvSpPr>
            <p:cNvPr id="4251" name="Freeform 39"/>
            <p:cNvSpPr>
              <a:spLocks/>
            </p:cNvSpPr>
            <p:nvPr/>
          </p:nvSpPr>
          <p:spPr bwMode="auto">
            <a:xfrm>
              <a:off x="5234" y="2644"/>
              <a:ext cx="44" cy="44"/>
            </a:xfrm>
            <a:custGeom>
              <a:avLst/>
              <a:gdLst>
                <a:gd name="T0" fmla="*/ 0 w 44"/>
                <a:gd name="T1" fmla="*/ 24 h 44"/>
                <a:gd name="T2" fmla="*/ 0 w 44"/>
                <a:gd name="T3" fmla="*/ 22 h 44"/>
                <a:gd name="T4" fmla="*/ 0 w 44"/>
                <a:gd name="T5" fmla="*/ 17 h 44"/>
                <a:gd name="T6" fmla="*/ 2 w 44"/>
                <a:gd name="T7" fmla="*/ 13 h 44"/>
                <a:gd name="T8" fmla="*/ 3 w 44"/>
                <a:gd name="T9" fmla="*/ 10 h 44"/>
                <a:gd name="T10" fmla="*/ 6 w 44"/>
                <a:gd name="T11" fmla="*/ 6 h 44"/>
                <a:gd name="T12" fmla="*/ 9 w 44"/>
                <a:gd name="T13" fmla="*/ 4 h 44"/>
                <a:gd name="T14" fmla="*/ 13 w 44"/>
                <a:gd name="T15" fmla="*/ 2 h 44"/>
                <a:gd name="T16" fmla="*/ 17 w 44"/>
                <a:gd name="T17" fmla="*/ 1 h 44"/>
                <a:gd name="T18" fmla="*/ 21 w 44"/>
                <a:gd name="T19" fmla="*/ 0 h 44"/>
                <a:gd name="T20" fmla="*/ 26 w 44"/>
                <a:gd name="T21" fmla="*/ 1 h 44"/>
                <a:gd name="T22" fmla="*/ 30 w 44"/>
                <a:gd name="T23" fmla="*/ 2 h 44"/>
                <a:gd name="T24" fmla="*/ 33 w 44"/>
                <a:gd name="T25" fmla="*/ 4 h 44"/>
                <a:gd name="T26" fmla="*/ 36 w 44"/>
                <a:gd name="T27" fmla="*/ 6 h 44"/>
                <a:gd name="T28" fmla="*/ 39 w 44"/>
                <a:gd name="T29" fmla="*/ 10 h 44"/>
                <a:gd name="T30" fmla="*/ 41 w 44"/>
                <a:gd name="T31" fmla="*/ 13 h 44"/>
                <a:gd name="T32" fmla="*/ 42 w 44"/>
                <a:gd name="T33" fmla="*/ 17 h 44"/>
                <a:gd name="T34" fmla="*/ 43 w 44"/>
                <a:gd name="T35" fmla="*/ 22 h 44"/>
                <a:gd name="T36" fmla="*/ 42 w 44"/>
                <a:gd name="T37" fmla="*/ 26 h 44"/>
                <a:gd name="T38" fmla="*/ 41 w 44"/>
                <a:gd name="T39" fmla="*/ 30 h 44"/>
                <a:gd name="T40" fmla="*/ 39 w 44"/>
                <a:gd name="T41" fmla="*/ 33 h 44"/>
                <a:gd name="T42" fmla="*/ 36 w 44"/>
                <a:gd name="T43" fmla="*/ 36 h 44"/>
                <a:gd name="T44" fmla="*/ 33 w 44"/>
                <a:gd name="T45" fmla="*/ 40 h 44"/>
                <a:gd name="T46" fmla="*/ 30 w 44"/>
                <a:gd name="T47" fmla="*/ 42 h 44"/>
                <a:gd name="T48" fmla="*/ 26 w 44"/>
                <a:gd name="T49" fmla="*/ 42 h 44"/>
                <a:gd name="T50" fmla="*/ 21 w 44"/>
                <a:gd name="T51" fmla="*/ 43 h 44"/>
                <a:gd name="T52" fmla="*/ 17 w 44"/>
                <a:gd name="T53" fmla="*/ 43 h 44"/>
                <a:gd name="T54" fmla="*/ 13 w 44"/>
                <a:gd name="T55" fmla="*/ 42 h 44"/>
                <a:gd name="T56" fmla="*/ 10 w 44"/>
                <a:gd name="T57" fmla="*/ 40 h 44"/>
                <a:gd name="T58" fmla="*/ 7 w 44"/>
                <a:gd name="T59" fmla="*/ 37 h 44"/>
                <a:gd name="T60" fmla="*/ 4 w 44"/>
                <a:gd name="T61" fmla="*/ 35 h 44"/>
                <a:gd name="T62" fmla="*/ 2 w 44"/>
                <a:gd name="T63" fmla="*/ 32 h 44"/>
                <a:gd name="T64" fmla="*/ 1 w 44"/>
                <a:gd name="T65" fmla="*/ 28 h 44"/>
                <a:gd name="T66" fmla="*/ 0 w 44"/>
                <a:gd name="T67" fmla="*/ 24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4"/>
                <a:gd name="T104" fmla="*/ 44 w 44"/>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4">
                  <a:moveTo>
                    <a:pt x="0" y="24"/>
                  </a:moveTo>
                  <a:lnTo>
                    <a:pt x="0" y="22"/>
                  </a:lnTo>
                  <a:lnTo>
                    <a:pt x="0" y="17"/>
                  </a:lnTo>
                  <a:lnTo>
                    <a:pt x="2" y="13"/>
                  </a:lnTo>
                  <a:lnTo>
                    <a:pt x="3" y="10"/>
                  </a:lnTo>
                  <a:lnTo>
                    <a:pt x="6" y="6"/>
                  </a:lnTo>
                  <a:lnTo>
                    <a:pt x="9" y="4"/>
                  </a:lnTo>
                  <a:lnTo>
                    <a:pt x="13" y="2"/>
                  </a:lnTo>
                  <a:lnTo>
                    <a:pt x="17" y="1"/>
                  </a:lnTo>
                  <a:lnTo>
                    <a:pt x="21" y="0"/>
                  </a:lnTo>
                  <a:lnTo>
                    <a:pt x="26" y="1"/>
                  </a:lnTo>
                  <a:lnTo>
                    <a:pt x="30" y="2"/>
                  </a:lnTo>
                  <a:lnTo>
                    <a:pt x="33" y="4"/>
                  </a:lnTo>
                  <a:lnTo>
                    <a:pt x="36" y="6"/>
                  </a:lnTo>
                  <a:lnTo>
                    <a:pt x="39" y="10"/>
                  </a:lnTo>
                  <a:lnTo>
                    <a:pt x="41" y="13"/>
                  </a:lnTo>
                  <a:lnTo>
                    <a:pt x="42" y="17"/>
                  </a:lnTo>
                  <a:lnTo>
                    <a:pt x="43" y="22"/>
                  </a:lnTo>
                  <a:lnTo>
                    <a:pt x="42" y="26"/>
                  </a:lnTo>
                  <a:lnTo>
                    <a:pt x="41" y="30"/>
                  </a:lnTo>
                  <a:lnTo>
                    <a:pt x="39" y="33"/>
                  </a:lnTo>
                  <a:lnTo>
                    <a:pt x="36" y="36"/>
                  </a:lnTo>
                  <a:lnTo>
                    <a:pt x="33" y="40"/>
                  </a:lnTo>
                  <a:lnTo>
                    <a:pt x="30" y="42"/>
                  </a:lnTo>
                  <a:lnTo>
                    <a:pt x="26" y="42"/>
                  </a:lnTo>
                  <a:lnTo>
                    <a:pt x="21" y="43"/>
                  </a:lnTo>
                  <a:lnTo>
                    <a:pt x="17" y="43"/>
                  </a:lnTo>
                  <a:lnTo>
                    <a:pt x="13" y="42"/>
                  </a:lnTo>
                  <a:lnTo>
                    <a:pt x="10" y="40"/>
                  </a:lnTo>
                  <a:lnTo>
                    <a:pt x="7" y="37"/>
                  </a:lnTo>
                  <a:lnTo>
                    <a:pt x="4" y="35"/>
                  </a:lnTo>
                  <a:lnTo>
                    <a:pt x="2" y="32"/>
                  </a:lnTo>
                  <a:lnTo>
                    <a:pt x="1" y="28"/>
                  </a:lnTo>
                  <a:lnTo>
                    <a:pt x="0" y="24"/>
                  </a:lnTo>
                </a:path>
              </a:pathLst>
            </a:custGeom>
            <a:solidFill>
              <a:srgbClr val="8F8F8F"/>
            </a:solidFill>
            <a:ln w="12700" cap="rnd" cmpd="sng">
              <a:solidFill>
                <a:srgbClr val="000000"/>
              </a:solidFill>
              <a:prstDash val="solid"/>
              <a:round/>
              <a:headEnd/>
              <a:tailEnd/>
            </a:ln>
          </p:spPr>
          <p:txBody>
            <a:bodyPr/>
            <a:lstStyle/>
            <a:p>
              <a:endParaRPr lang="en-US"/>
            </a:p>
          </p:txBody>
        </p:sp>
        <p:sp>
          <p:nvSpPr>
            <p:cNvPr id="4252" name="Line 40"/>
            <p:cNvSpPr>
              <a:spLocks noChangeShapeType="1"/>
            </p:cNvSpPr>
            <p:nvPr/>
          </p:nvSpPr>
          <p:spPr bwMode="auto">
            <a:xfrm flipV="1">
              <a:off x="5174" y="2581"/>
              <a:ext cx="0" cy="127"/>
            </a:xfrm>
            <a:prstGeom prst="line">
              <a:avLst/>
            </a:prstGeom>
            <a:noFill/>
            <a:ln w="25400">
              <a:solidFill>
                <a:srgbClr val="000000"/>
              </a:solidFill>
              <a:round/>
              <a:headEnd type="none" w="sm" len="sm"/>
              <a:tailEnd type="none" w="sm" len="sm"/>
            </a:ln>
          </p:spPr>
          <p:txBody>
            <a:bodyPr wrap="none" anchor="ctr"/>
            <a:lstStyle/>
            <a:p>
              <a:endParaRPr lang="en-US"/>
            </a:p>
          </p:txBody>
        </p:sp>
        <p:sp>
          <p:nvSpPr>
            <p:cNvPr id="4253" name="Line 41"/>
            <p:cNvSpPr>
              <a:spLocks noChangeShapeType="1"/>
            </p:cNvSpPr>
            <p:nvPr/>
          </p:nvSpPr>
          <p:spPr bwMode="auto">
            <a:xfrm flipV="1">
              <a:off x="5269" y="2538"/>
              <a:ext cx="0" cy="117"/>
            </a:xfrm>
            <a:prstGeom prst="line">
              <a:avLst/>
            </a:prstGeom>
            <a:noFill/>
            <a:ln w="25400">
              <a:solidFill>
                <a:srgbClr val="000000"/>
              </a:solidFill>
              <a:round/>
              <a:headEnd type="none" w="sm" len="sm"/>
              <a:tailEnd type="none" w="sm" len="sm"/>
            </a:ln>
          </p:spPr>
          <p:txBody>
            <a:bodyPr wrap="none" anchor="ctr"/>
            <a:lstStyle/>
            <a:p>
              <a:endParaRPr lang="en-US"/>
            </a:p>
          </p:txBody>
        </p:sp>
        <p:sp>
          <p:nvSpPr>
            <p:cNvPr id="4254" name="Line 42"/>
            <p:cNvSpPr>
              <a:spLocks noChangeShapeType="1"/>
            </p:cNvSpPr>
            <p:nvPr/>
          </p:nvSpPr>
          <p:spPr bwMode="auto">
            <a:xfrm flipH="1">
              <a:off x="5170" y="2538"/>
              <a:ext cx="99" cy="39"/>
            </a:xfrm>
            <a:prstGeom prst="line">
              <a:avLst/>
            </a:prstGeom>
            <a:noFill/>
            <a:ln w="25400">
              <a:solidFill>
                <a:srgbClr val="000000"/>
              </a:solidFill>
              <a:round/>
              <a:headEnd type="none" w="sm" len="sm"/>
              <a:tailEnd type="none" w="sm" len="sm"/>
            </a:ln>
          </p:spPr>
          <p:txBody>
            <a:bodyPr wrap="none" anchor="ctr"/>
            <a:lstStyle/>
            <a:p>
              <a:endParaRPr lang="en-US"/>
            </a:p>
          </p:txBody>
        </p:sp>
      </p:grpSp>
      <p:sp>
        <p:nvSpPr>
          <p:cNvPr id="4143" name="Rectangle 43"/>
          <p:cNvSpPr>
            <a:spLocks noChangeArrowheads="1"/>
          </p:cNvSpPr>
          <p:nvPr/>
        </p:nvSpPr>
        <p:spPr bwMode="auto">
          <a:xfrm>
            <a:off x="5853453" y="3215610"/>
            <a:ext cx="547687" cy="274638"/>
          </a:xfrm>
          <a:prstGeom prst="rect">
            <a:avLst/>
          </a:prstGeom>
          <a:noFill/>
          <a:ln w="9525">
            <a:noFill/>
            <a:miter lim="800000"/>
            <a:headEnd/>
            <a:tailEnd/>
          </a:ln>
        </p:spPr>
        <p:txBody>
          <a:bodyPr wrap="none" lIns="92075" tIns="46038" rIns="92075" bIns="46038">
            <a:spAutoFit/>
          </a:bodyPr>
          <a:lstStyle/>
          <a:p>
            <a:r>
              <a:rPr lang="en-US" sz="1200">
                <a:solidFill>
                  <a:schemeClr val="tx2"/>
                </a:solidFill>
              </a:rPr>
              <a:t>pitch,</a:t>
            </a:r>
          </a:p>
        </p:txBody>
      </p:sp>
      <p:sp>
        <p:nvSpPr>
          <p:cNvPr id="4144" name="Rectangle 44"/>
          <p:cNvSpPr>
            <a:spLocks noChangeArrowheads="1"/>
          </p:cNvSpPr>
          <p:nvPr/>
        </p:nvSpPr>
        <p:spPr bwMode="auto">
          <a:xfrm>
            <a:off x="5853453" y="3306098"/>
            <a:ext cx="673100" cy="274637"/>
          </a:xfrm>
          <a:prstGeom prst="rect">
            <a:avLst/>
          </a:prstGeom>
          <a:noFill/>
          <a:ln w="9525">
            <a:noFill/>
            <a:miter lim="800000"/>
            <a:headEnd/>
            <a:tailEnd/>
          </a:ln>
        </p:spPr>
        <p:txBody>
          <a:bodyPr wrap="none" lIns="92075" tIns="46038" rIns="92075" bIns="46038">
            <a:spAutoFit/>
          </a:bodyPr>
          <a:lstStyle/>
          <a:p>
            <a:r>
              <a:rPr lang="en-US" sz="1200">
                <a:solidFill>
                  <a:schemeClr val="tx2"/>
                </a:solidFill>
              </a:rPr>
              <a:t>volume</a:t>
            </a:r>
          </a:p>
        </p:txBody>
      </p:sp>
      <p:sp>
        <p:nvSpPr>
          <p:cNvPr id="4145" name="Rectangle 45"/>
          <p:cNvSpPr>
            <a:spLocks noChangeArrowheads="1"/>
          </p:cNvSpPr>
          <p:nvPr/>
        </p:nvSpPr>
        <p:spPr bwMode="auto">
          <a:xfrm>
            <a:off x="6869453" y="3625185"/>
            <a:ext cx="471487" cy="274638"/>
          </a:xfrm>
          <a:prstGeom prst="rect">
            <a:avLst/>
          </a:prstGeom>
          <a:noFill/>
          <a:ln w="9525">
            <a:noFill/>
            <a:miter lim="800000"/>
            <a:headEnd/>
            <a:tailEnd/>
          </a:ln>
        </p:spPr>
        <p:txBody>
          <a:bodyPr wrap="none" lIns="92075" tIns="46038" rIns="92075" bIns="46038">
            <a:spAutoFit/>
          </a:bodyPr>
          <a:lstStyle/>
          <a:p>
            <a:r>
              <a:rPr lang="en-US" sz="1200">
                <a:solidFill>
                  <a:schemeClr val="tx2"/>
                </a:solidFill>
              </a:rPr>
              <a:t>time</a:t>
            </a:r>
          </a:p>
        </p:txBody>
      </p:sp>
      <p:grpSp>
        <p:nvGrpSpPr>
          <p:cNvPr id="4146" name="Group 46"/>
          <p:cNvGrpSpPr>
            <a:grpSpLocks/>
          </p:cNvGrpSpPr>
          <p:nvPr/>
        </p:nvGrpSpPr>
        <p:grpSpPr bwMode="auto">
          <a:xfrm>
            <a:off x="5585165" y="3453735"/>
            <a:ext cx="263525" cy="206375"/>
            <a:chOff x="2863" y="2602"/>
            <a:chExt cx="233" cy="181"/>
          </a:xfrm>
        </p:grpSpPr>
        <p:sp>
          <p:nvSpPr>
            <p:cNvPr id="4233" name="Freeform 47"/>
            <p:cNvSpPr>
              <a:spLocks/>
            </p:cNvSpPr>
            <p:nvPr/>
          </p:nvSpPr>
          <p:spPr bwMode="auto">
            <a:xfrm>
              <a:off x="2863" y="2602"/>
              <a:ext cx="107" cy="105"/>
            </a:xfrm>
            <a:custGeom>
              <a:avLst/>
              <a:gdLst>
                <a:gd name="T0" fmla="*/ 102 w 107"/>
                <a:gd name="T1" fmla="*/ 58 h 105"/>
                <a:gd name="T2" fmla="*/ 91 w 107"/>
                <a:gd name="T3" fmla="*/ 28 h 105"/>
                <a:gd name="T4" fmla="*/ 75 w 107"/>
                <a:gd name="T5" fmla="*/ 12 h 105"/>
                <a:gd name="T6" fmla="*/ 64 w 107"/>
                <a:gd name="T7" fmla="*/ 5 h 105"/>
                <a:gd name="T8" fmla="*/ 59 w 107"/>
                <a:gd name="T9" fmla="*/ 3 h 105"/>
                <a:gd name="T10" fmla="*/ 53 w 107"/>
                <a:gd name="T11" fmla="*/ 1 h 105"/>
                <a:gd name="T12" fmla="*/ 49 w 107"/>
                <a:gd name="T13" fmla="*/ 0 h 105"/>
                <a:gd name="T14" fmla="*/ 44 w 107"/>
                <a:gd name="T15" fmla="*/ 0 h 105"/>
                <a:gd name="T16" fmla="*/ 39 w 107"/>
                <a:gd name="T17" fmla="*/ 1 h 105"/>
                <a:gd name="T18" fmla="*/ 31 w 107"/>
                <a:gd name="T19" fmla="*/ 5 h 105"/>
                <a:gd name="T20" fmla="*/ 28 w 107"/>
                <a:gd name="T21" fmla="*/ 7 h 105"/>
                <a:gd name="T22" fmla="*/ 23 w 107"/>
                <a:gd name="T23" fmla="*/ 11 h 105"/>
                <a:gd name="T24" fmla="*/ 16 w 107"/>
                <a:gd name="T25" fmla="*/ 16 h 105"/>
                <a:gd name="T26" fmla="*/ 10 w 107"/>
                <a:gd name="T27" fmla="*/ 24 h 105"/>
                <a:gd name="T28" fmla="*/ 6 w 107"/>
                <a:gd name="T29" fmla="*/ 30 h 105"/>
                <a:gd name="T30" fmla="*/ 2 w 107"/>
                <a:gd name="T31" fmla="*/ 42 h 105"/>
                <a:gd name="T32" fmla="*/ 0 w 107"/>
                <a:gd name="T33" fmla="*/ 46 h 105"/>
                <a:gd name="T34" fmla="*/ 0 w 107"/>
                <a:gd name="T35" fmla="*/ 53 h 105"/>
                <a:gd name="T36" fmla="*/ 0 w 107"/>
                <a:gd name="T37" fmla="*/ 58 h 105"/>
                <a:gd name="T38" fmla="*/ 0 w 107"/>
                <a:gd name="T39" fmla="*/ 63 h 105"/>
                <a:gd name="T40" fmla="*/ 3 w 107"/>
                <a:gd name="T41" fmla="*/ 68 h 105"/>
                <a:gd name="T42" fmla="*/ 6 w 107"/>
                <a:gd name="T43" fmla="*/ 73 h 105"/>
                <a:gd name="T44" fmla="*/ 11 w 107"/>
                <a:gd name="T45" fmla="*/ 78 h 105"/>
                <a:gd name="T46" fmla="*/ 21 w 107"/>
                <a:gd name="T47" fmla="*/ 88 h 105"/>
                <a:gd name="T48" fmla="*/ 38 w 107"/>
                <a:gd name="T49" fmla="*/ 100 h 105"/>
                <a:gd name="T50" fmla="*/ 64 w 107"/>
                <a:gd name="T51" fmla="*/ 104 h 105"/>
                <a:gd name="T52" fmla="*/ 104 w 107"/>
                <a:gd name="T53" fmla="*/ 96 h 105"/>
                <a:gd name="T54" fmla="*/ 106 w 107"/>
                <a:gd name="T55" fmla="*/ 66 h 105"/>
                <a:gd name="T56" fmla="*/ 104 w 107"/>
                <a:gd name="T57" fmla="*/ 60 h 105"/>
                <a:gd name="T58" fmla="*/ 102 w 107"/>
                <a:gd name="T59" fmla="*/ 58 h 1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7"/>
                <a:gd name="T91" fmla="*/ 0 h 105"/>
                <a:gd name="T92" fmla="*/ 107 w 107"/>
                <a:gd name="T93" fmla="*/ 105 h 10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7" h="105">
                  <a:moveTo>
                    <a:pt x="102" y="58"/>
                  </a:moveTo>
                  <a:lnTo>
                    <a:pt x="91" y="28"/>
                  </a:lnTo>
                  <a:lnTo>
                    <a:pt x="75" y="12"/>
                  </a:lnTo>
                  <a:lnTo>
                    <a:pt x="64" y="5"/>
                  </a:lnTo>
                  <a:lnTo>
                    <a:pt x="59" y="3"/>
                  </a:lnTo>
                  <a:lnTo>
                    <a:pt x="53" y="1"/>
                  </a:lnTo>
                  <a:lnTo>
                    <a:pt x="49" y="0"/>
                  </a:lnTo>
                  <a:lnTo>
                    <a:pt x="44" y="0"/>
                  </a:lnTo>
                  <a:lnTo>
                    <a:pt x="39" y="1"/>
                  </a:lnTo>
                  <a:lnTo>
                    <a:pt x="31" y="5"/>
                  </a:lnTo>
                  <a:lnTo>
                    <a:pt x="28" y="7"/>
                  </a:lnTo>
                  <a:lnTo>
                    <a:pt x="23" y="11"/>
                  </a:lnTo>
                  <a:lnTo>
                    <a:pt x="16" y="16"/>
                  </a:lnTo>
                  <a:lnTo>
                    <a:pt x="10" y="24"/>
                  </a:lnTo>
                  <a:lnTo>
                    <a:pt x="6" y="30"/>
                  </a:lnTo>
                  <a:lnTo>
                    <a:pt x="2" y="42"/>
                  </a:lnTo>
                  <a:lnTo>
                    <a:pt x="0" y="46"/>
                  </a:lnTo>
                  <a:lnTo>
                    <a:pt x="0" y="53"/>
                  </a:lnTo>
                  <a:lnTo>
                    <a:pt x="0" y="58"/>
                  </a:lnTo>
                  <a:lnTo>
                    <a:pt x="0" y="63"/>
                  </a:lnTo>
                  <a:lnTo>
                    <a:pt x="3" y="68"/>
                  </a:lnTo>
                  <a:lnTo>
                    <a:pt x="6" y="73"/>
                  </a:lnTo>
                  <a:lnTo>
                    <a:pt x="11" y="78"/>
                  </a:lnTo>
                  <a:lnTo>
                    <a:pt x="21" y="88"/>
                  </a:lnTo>
                  <a:lnTo>
                    <a:pt x="38" y="100"/>
                  </a:lnTo>
                  <a:lnTo>
                    <a:pt x="64" y="104"/>
                  </a:lnTo>
                  <a:lnTo>
                    <a:pt x="104" y="96"/>
                  </a:lnTo>
                  <a:lnTo>
                    <a:pt x="106" y="66"/>
                  </a:lnTo>
                  <a:lnTo>
                    <a:pt x="104" y="60"/>
                  </a:lnTo>
                  <a:lnTo>
                    <a:pt x="102" y="58"/>
                  </a:lnTo>
                </a:path>
              </a:pathLst>
            </a:custGeom>
            <a:solidFill>
              <a:srgbClr val="545454"/>
            </a:solidFill>
            <a:ln w="12700" cap="rnd" cmpd="sng">
              <a:solidFill>
                <a:srgbClr val="000000"/>
              </a:solidFill>
              <a:prstDash val="solid"/>
              <a:round/>
              <a:headEnd/>
              <a:tailEnd/>
            </a:ln>
          </p:spPr>
          <p:txBody>
            <a:bodyPr/>
            <a:lstStyle/>
            <a:p>
              <a:endParaRPr lang="en-US"/>
            </a:p>
          </p:txBody>
        </p:sp>
        <p:sp>
          <p:nvSpPr>
            <p:cNvPr id="4234" name="Freeform 48"/>
            <p:cNvSpPr>
              <a:spLocks/>
            </p:cNvSpPr>
            <p:nvPr/>
          </p:nvSpPr>
          <p:spPr bwMode="auto">
            <a:xfrm>
              <a:off x="3025" y="2745"/>
              <a:ext cx="71" cy="29"/>
            </a:xfrm>
            <a:custGeom>
              <a:avLst/>
              <a:gdLst>
                <a:gd name="T0" fmla="*/ 70 w 71"/>
                <a:gd name="T1" fmla="*/ 18 h 29"/>
                <a:gd name="T2" fmla="*/ 66 w 71"/>
                <a:gd name="T3" fmla="*/ 16 h 29"/>
                <a:gd name="T4" fmla="*/ 64 w 71"/>
                <a:gd name="T5" fmla="*/ 16 h 29"/>
                <a:gd name="T6" fmla="*/ 61 w 71"/>
                <a:gd name="T7" fmla="*/ 15 h 29"/>
                <a:gd name="T8" fmla="*/ 56 w 71"/>
                <a:gd name="T9" fmla="*/ 16 h 29"/>
                <a:gd name="T10" fmla="*/ 49 w 71"/>
                <a:gd name="T11" fmla="*/ 18 h 29"/>
                <a:gd name="T12" fmla="*/ 41 w 71"/>
                <a:gd name="T13" fmla="*/ 20 h 29"/>
                <a:gd name="T14" fmla="*/ 35 w 71"/>
                <a:gd name="T15" fmla="*/ 20 h 29"/>
                <a:gd name="T16" fmla="*/ 28 w 71"/>
                <a:gd name="T17" fmla="*/ 18 h 29"/>
                <a:gd name="T18" fmla="*/ 25 w 71"/>
                <a:gd name="T19" fmla="*/ 16 h 29"/>
                <a:gd name="T20" fmla="*/ 25 w 71"/>
                <a:gd name="T21" fmla="*/ 15 h 29"/>
                <a:gd name="T22" fmla="*/ 23 w 71"/>
                <a:gd name="T23" fmla="*/ 14 h 29"/>
                <a:gd name="T24" fmla="*/ 18 w 71"/>
                <a:gd name="T25" fmla="*/ 9 h 29"/>
                <a:gd name="T26" fmla="*/ 15 w 71"/>
                <a:gd name="T27" fmla="*/ 6 h 29"/>
                <a:gd name="T28" fmla="*/ 11 w 71"/>
                <a:gd name="T29" fmla="*/ 2 h 29"/>
                <a:gd name="T30" fmla="*/ 0 w 71"/>
                <a:gd name="T31" fmla="*/ 0 h 29"/>
                <a:gd name="T32" fmla="*/ 4 w 71"/>
                <a:gd name="T33" fmla="*/ 12 h 29"/>
                <a:gd name="T34" fmla="*/ 7 w 71"/>
                <a:gd name="T35" fmla="*/ 13 h 29"/>
                <a:gd name="T36" fmla="*/ 20 w 71"/>
                <a:gd name="T37" fmla="*/ 22 h 29"/>
                <a:gd name="T38" fmla="*/ 22 w 71"/>
                <a:gd name="T39" fmla="*/ 22 h 29"/>
                <a:gd name="T40" fmla="*/ 23 w 71"/>
                <a:gd name="T41" fmla="*/ 23 h 29"/>
                <a:gd name="T42" fmla="*/ 27 w 71"/>
                <a:gd name="T43" fmla="*/ 25 h 29"/>
                <a:gd name="T44" fmla="*/ 31 w 71"/>
                <a:gd name="T45" fmla="*/ 26 h 29"/>
                <a:gd name="T46" fmla="*/ 35 w 71"/>
                <a:gd name="T47" fmla="*/ 27 h 29"/>
                <a:gd name="T48" fmla="*/ 43 w 71"/>
                <a:gd name="T49" fmla="*/ 28 h 29"/>
                <a:gd name="T50" fmla="*/ 52 w 71"/>
                <a:gd name="T51" fmla="*/ 25 h 29"/>
                <a:gd name="T52" fmla="*/ 57 w 71"/>
                <a:gd name="T53" fmla="*/ 23 h 29"/>
                <a:gd name="T54" fmla="*/ 59 w 71"/>
                <a:gd name="T55" fmla="*/ 23 h 29"/>
                <a:gd name="T56" fmla="*/ 62 w 71"/>
                <a:gd name="T57" fmla="*/ 24 h 29"/>
                <a:gd name="T58" fmla="*/ 66 w 71"/>
                <a:gd name="T59" fmla="*/ 24 h 29"/>
                <a:gd name="T60" fmla="*/ 68 w 71"/>
                <a:gd name="T61" fmla="*/ 25 h 29"/>
                <a:gd name="T62" fmla="*/ 69 w 71"/>
                <a:gd name="T63" fmla="*/ 25 h 29"/>
                <a:gd name="T64" fmla="*/ 68 w 71"/>
                <a:gd name="T65" fmla="*/ 23 h 29"/>
                <a:gd name="T66" fmla="*/ 68 w 71"/>
                <a:gd name="T67" fmla="*/ 21 h 29"/>
                <a:gd name="T68" fmla="*/ 68 w 71"/>
                <a:gd name="T69" fmla="*/ 20 h 29"/>
                <a:gd name="T70" fmla="*/ 69 w 71"/>
                <a:gd name="T71" fmla="*/ 19 h 29"/>
                <a:gd name="T72" fmla="*/ 70 w 71"/>
                <a:gd name="T73" fmla="*/ 19 h 29"/>
                <a:gd name="T74" fmla="*/ 70 w 71"/>
                <a:gd name="T75" fmla="*/ 18 h 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
                <a:gd name="T115" fmla="*/ 0 h 29"/>
                <a:gd name="T116" fmla="*/ 71 w 71"/>
                <a:gd name="T117" fmla="*/ 29 h 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 h="29">
                  <a:moveTo>
                    <a:pt x="70" y="18"/>
                  </a:moveTo>
                  <a:lnTo>
                    <a:pt x="66" y="16"/>
                  </a:lnTo>
                  <a:lnTo>
                    <a:pt x="64" y="16"/>
                  </a:lnTo>
                  <a:lnTo>
                    <a:pt x="61" y="15"/>
                  </a:lnTo>
                  <a:lnTo>
                    <a:pt x="56" y="16"/>
                  </a:lnTo>
                  <a:lnTo>
                    <a:pt x="49" y="18"/>
                  </a:lnTo>
                  <a:lnTo>
                    <a:pt x="41" y="20"/>
                  </a:lnTo>
                  <a:lnTo>
                    <a:pt x="35" y="20"/>
                  </a:lnTo>
                  <a:lnTo>
                    <a:pt x="28" y="18"/>
                  </a:lnTo>
                  <a:lnTo>
                    <a:pt x="25" y="16"/>
                  </a:lnTo>
                  <a:lnTo>
                    <a:pt x="25" y="15"/>
                  </a:lnTo>
                  <a:lnTo>
                    <a:pt x="23" y="14"/>
                  </a:lnTo>
                  <a:lnTo>
                    <a:pt x="18" y="9"/>
                  </a:lnTo>
                  <a:lnTo>
                    <a:pt x="15" y="6"/>
                  </a:lnTo>
                  <a:lnTo>
                    <a:pt x="11" y="2"/>
                  </a:lnTo>
                  <a:lnTo>
                    <a:pt x="0" y="0"/>
                  </a:lnTo>
                  <a:lnTo>
                    <a:pt x="4" y="12"/>
                  </a:lnTo>
                  <a:lnTo>
                    <a:pt x="7" y="13"/>
                  </a:lnTo>
                  <a:lnTo>
                    <a:pt x="20" y="22"/>
                  </a:lnTo>
                  <a:lnTo>
                    <a:pt x="22" y="22"/>
                  </a:lnTo>
                  <a:lnTo>
                    <a:pt x="23" y="23"/>
                  </a:lnTo>
                  <a:lnTo>
                    <a:pt x="27" y="25"/>
                  </a:lnTo>
                  <a:lnTo>
                    <a:pt x="31" y="26"/>
                  </a:lnTo>
                  <a:lnTo>
                    <a:pt x="35" y="27"/>
                  </a:lnTo>
                  <a:lnTo>
                    <a:pt x="43" y="28"/>
                  </a:lnTo>
                  <a:lnTo>
                    <a:pt x="52" y="25"/>
                  </a:lnTo>
                  <a:lnTo>
                    <a:pt x="57" y="23"/>
                  </a:lnTo>
                  <a:lnTo>
                    <a:pt x="59" y="23"/>
                  </a:lnTo>
                  <a:lnTo>
                    <a:pt x="62" y="24"/>
                  </a:lnTo>
                  <a:lnTo>
                    <a:pt x="66" y="24"/>
                  </a:lnTo>
                  <a:lnTo>
                    <a:pt x="68" y="25"/>
                  </a:lnTo>
                  <a:lnTo>
                    <a:pt x="69" y="25"/>
                  </a:lnTo>
                  <a:lnTo>
                    <a:pt x="68" y="23"/>
                  </a:lnTo>
                  <a:lnTo>
                    <a:pt x="68" y="21"/>
                  </a:lnTo>
                  <a:lnTo>
                    <a:pt x="68" y="20"/>
                  </a:lnTo>
                  <a:lnTo>
                    <a:pt x="69" y="19"/>
                  </a:lnTo>
                  <a:lnTo>
                    <a:pt x="70" y="19"/>
                  </a:lnTo>
                  <a:lnTo>
                    <a:pt x="70" y="18"/>
                  </a:lnTo>
                </a:path>
              </a:pathLst>
            </a:custGeom>
            <a:solidFill>
              <a:srgbClr val="545454"/>
            </a:solidFill>
            <a:ln w="12700" cap="rnd" cmpd="sng">
              <a:solidFill>
                <a:srgbClr val="000000"/>
              </a:solidFill>
              <a:prstDash val="solid"/>
              <a:round/>
              <a:headEnd/>
              <a:tailEnd/>
            </a:ln>
          </p:spPr>
          <p:txBody>
            <a:bodyPr/>
            <a:lstStyle/>
            <a:p>
              <a:endParaRPr lang="en-US"/>
            </a:p>
          </p:txBody>
        </p:sp>
        <p:sp>
          <p:nvSpPr>
            <p:cNvPr id="4235" name="Freeform 49"/>
            <p:cNvSpPr>
              <a:spLocks/>
            </p:cNvSpPr>
            <p:nvPr/>
          </p:nvSpPr>
          <p:spPr bwMode="auto">
            <a:xfrm>
              <a:off x="2926" y="2654"/>
              <a:ext cx="115" cy="112"/>
            </a:xfrm>
            <a:custGeom>
              <a:avLst/>
              <a:gdLst>
                <a:gd name="T0" fmla="*/ 113 w 115"/>
                <a:gd name="T1" fmla="*/ 82 h 112"/>
                <a:gd name="T2" fmla="*/ 37 w 115"/>
                <a:gd name="T3" fmla="*/ 0 h 112"/>
                <a:gd name="T4" fmla="*/ 37 w 115"/>
                <a:gd name="T5" fmla="*/ 5 h 112"/>
                <a:gd name="T6" fmla="*/ 37 w 115"/>
                <a:gd name="T7" fmla="*/ 8 h 112"/>
                <a:gd name="T8" fmla="*/ 37 w 115"/>
                <a:gd name="T9" fmla="*/ 10 h 112"/>
                <a:gd name="T10" fmla="*/ 37 w 115"/>
                <a:gd name="T11" fmla="*/ 12 h 112"/>
                <a:gd name="T12" fmla="*/ 37 w 115"/>
                <a:gd name="T13" fmla="*/ 16 h 112"/>
                <a:gd name="T14" fmla="*/ 35 w 115"/>
                <a:gd name="T15" fmla="*/ 20 h 112"/>
                <a:gd name="T16" fmla="*/ 34 w 115"/>
                <a:gd name="T17" fmla="*/ 22 h 112"/>
                <a:gd name="T18" fmla="*/ 32 w 115"/>
                <a:gd name="T19" fmla="*/ 26 h 112"/>
                <a:gd name="T20" fmla="*/ 29 w 115"/>
                <a:gd name="T21" fmla="*/ 31 h 112"/>
                <a:gd name="T22" fmla="*/ 29 w 115"/>
                <a:gd name="T23" fmla="*/ 32 h 112"/>
                <a:gd name="T24" fmla="*/ 27 w 115"/>
                <a:gd name="T25" fmla="*/ 34 h 112"/>
                <a:gd name="T26" fmla="*/ 25 w 115"/>
                <a:gd name="T27" fmla="*/ 37 h 112"/>
                <a:gd name="T28" fmla="*/ 23 w 115"/>
                <a:gd name="T29" fmla="*/ 40 h 112"/>
                <a:gd name="T30" fmla="*/ 21 w 115"/>
                <a:gd name="T31" fmla="*/ 41 h 112"/>
                <a:gd name="T32" fmla="*/ 19 w 115"/>
                <a:gd name="T33" fmla="*/ 43 h 112"/>
                <a:gd name="T34" fmla="*/ 17 w 115"/>
                <a:gd name="T35" fmla="*/ 44 h 112"/>
                <a:gd name="T36" fmla="*/ 14 w 115"/>
                <a:gd name="T37" fmla="*/ 46 h 112"/>
                <a:gd name="T38" fmla="*/ 11 w 115"/>
                <a:gd name="T39" fmla="*/ 48 h 112"/>
                <a:gd name="T40" fmla="*/ 7 w 115"/>
                <a:gd name="T41" fmla="*/ 50 h 112"/>
                <a:gd name="T42" fmla="*/ 4 w 115"/>
                <a:gd name="T43" fmla="*/ 51 h 112"/>
                <a:gd name="T44" fmla="*/ 1 w 115"/>
                <a:gd name="T45" fmla="*/ 52 h 112"/>
                <a:gd name="T46" fmla="*/ 0 w 115"/>
                <a:gd name="T47" fmla="*/ 52 h 112"/>
                <a:gd name="T48" fmla="*/ 95 w 115"/>
                <a:gd name="T49" fmla="*/ 111 h 112"/>
                <a:gd name="T50" fmla="*/ 97 w 115"/>
                <a:gd name="T51" fmla="*/ 111 h 112"/>
                <a:gd name="T52" fmla="*/ 99 w 115"/>
                <a:gd name="T53" fmla="*/ 110 h 112"/>
                <a:gd name="T54" fmla="*/ 101 w 115"/>
                <a:gd name="T55" fmla="*/ 109 h 112"/>
                <a:gd name="T56" fmla="*/ 103 w 115"/>
                <a:gd name="T57" fmla="*/ 107 h 112"/>
                <a:gd name="T58" fmla="*/ 105 w 115"/>
                <a:gd name="T59" fmla="*/ 106 h 112"/>
                <a:gd name="T60" fmla="*/ 107 w 115"/>
                <a:gd name="T61" fmla="*/ 105 h 112"/>
                <a:gd name="T62" fmla="*/ 108 w 115"/>
                <a:gd name="T63" fmla="*/ 103 h 112"/>
                <a:gd name="T64" fmla="*/ 109 w 115"/>
                <a:gd name="T65" fmla="*/ 101 h 112"/>
                <a:gd name="T66" fmla="*/ 111 w 115"/>
                <a:gd name="T67" fmla="*/ 99 h 112"/>
                <a:gd name="T68" fmla="*/ 113 w 115"/>
                <a:gd name="T69" fmla="*/ 96 h 112"/>
                <a:gd name="T70" fmla="*/ 113 w 115"/>
                <a:gd name="T71" fmla="*/ 93 h 112"/>
                <a:gd name="T72" fmla="*/ 113 w 115"/>
                <a:gd name="T73" fmla="*/ 92 h 112"/>
                <a:gd name="T74" fmla="*/ 114 w 115"/>
                <a:gd name="T75" fmla="*/ 89 h 112"/>
                <a:gd name="T76" fmla="*/ 114 w 115"/>
                <a:gd name="T77" fmla="*/ 86 h 112"/>
                <a:gd name="T78" fmla="*/ 113 w 115"/>
                <a:gd name="T79" fmla="*/ 83 h 112"/>
                <a:gd name="T80" fmla="*/ 113 w 115"/>
                <a:gd name="T81" fmla="*/ 82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12"/>
                <a:gd name="T125" fmla="*/ 115 w 115"/>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12">
                  <a:moveTo>
                    <a:pt x="113" y="82"/>
                  </a:moveTo>
                  <a:lnTo>
                    <a:pt x="37" y="0"/>
                  </a:lnTo>
                  <a:lnTo>
                    <a:pt x="37" y="5"/>
                  </a:lnTo>
                  <a:lnTo>
                    <a:pt x="37" y="8"/>
                  </a:lnTo>
                  <a:lnTo>
                    <a:pt x="37" y="10"/>
                  </a:lnTo>
                  <a:lnTo>
                    <a:pt x="37" y="12"/>
                  </a:lnTo>
                  <a:lnTo>
                    <a:pt x="37" y="16"/>
                  </a:lnTo>
                  <a:lnTo>
                    <a:pt x="35" y="20"/>
                  </a:lnTo>
                  <a:lnTo>
                    <a:pt x="34" y="22"/>
                  </a:lnTo>
                  <a:lnTo>
                    <a:pt x="32" y="26"/>
                  </a:lnTo>
                  <a:lnTo>
                    <a:pt x="29" y="31"/>
                  </a:lnTo>
                  <a:lnTo>
                    <a:pt x="29" y="32"/>
                  </a:lnTo>
                  <a:lnTo>
                    <a:pt x="27" y="34"/>
                  </a:lnTo>
                  <a:lnTo>
                    <a:pt x="25" y="37"/>
                  </a:lnTo>
                  <a:lnTo>
                    <a:pt x="23" y="40"/>
                  </a:lnTo>
                  <a:lnTo>
                    <a:pt x="21" y="41"/>
                  </a:lnTo>
                  <a:lnTo>
                    <a:pt x="19" y="43"/>
                  </a:lnTo>
                  <a:lnTo>
                    <a:pt x="17" y="44"/>
                  </a:lnTo>
                  <a:lnTo>
                    <a:pt x="14" y="46"/>
                  </a:lnTo>
                  <a:lnTo>
                    <a:pt x="11" y="48"/>
                  </a:lnTo>
                  <a:lnTo>
                    <a:pt x="7" y="50"/>
                  </a:lnTo>
                  <a:lnTo>
                    <a:pt x="4" y="51"/>
                  </a:lnTo>
                  <a:lnTo>
                    <a:pt x="1" y="52"/>
                  </a:lnTo>
                  <a:lnTo>
                    <a:pt x="0" y="52"/>
                  </a:lnTo>
                  <a:lnTo>
                    <a:pt x="95" y="111"/>
                  </a:lnTo>
                  <a:lnTo>
                    <a:pt x="97" y="111"/>
                  </a:lnTo>
                  <a:lnTo>
                    <a:pt x="99" y="110"/>
                  </a:lnTo>
                  <a:lnTo>
                    <a:pt x="101" y="109"/>
                  </a:lnTo>
                  <a:lnTo>
                    <a:pt x="103" y="107"/>
                  </a:lnTo>
                  <a:lnTo>
                    <a:pt x="105" y="106"/>
                  </a:lnTo>
                  <a:lnTo>
                    <a:pt x="107" y="105"/>
                  </a:lnTo>
                  <a:lnTo>
                    <a:pt x="108" y="103"/>
                  </a:lnTo>
                  <a:lnTo>
                    <a:pt x="109" y="101"/>
                  </a:lnTo>
                  <a:lnTo>
                    <a:pt x="111" y="99"/>
                  </a:lnTo>
                  <a:lnTo>
                    <a:pt x="113" y="96"/>
                  </a:lnTo>
                  <a:lnTo>
                    <a:pt x="113" y="93"/>
                  </a:lnTo>
                  <a:lnTo>
                    <a:pt x="113" y="92"/>
                  </a:lnTo>
                  <a:lnTo>
                    <a:pt x="114" y="89"/>
                  </a:lnTo>
                  <a:lnTo>
                    <a:pt x="114" y="86"/>
                  </a:lnTo>
                  <a:lnTo>
                    <a:pt x="113" y="83"/>
                  </a:lnTo>
                  <a:lnTo>
                    <a:pt x="113" y="82"/>
                  </a:lnTo>
                </a:path>
              </a:pathLst>
            </a:custGeom>
            <a:solidFill>
              <a:srgbClr val="FFFF54"/>
            </a:solidFill>
            <a:ln w="12700" cap="rnd" cmpd="sng">
              <a:solidFill>
                <a:srgbClr val="000000"/>
              </a:solidFill>
              <a:prstDash val="solid"/>
              <a:round/>
              <a:headEnd/>
              <a:tailEnd/>
            </a:ln>
          </p:spPr>
          <p:txBody>
            <a:bodyPr/>
            <a:lstStyle/>
            <a:p>
              <a:endParaRPr lang="en-US"/>
            </a:p>
          </p:txBody>
        </p:sp>
        <p:sp>
          <p:nvSpPr>
            <p:cNvPr id="4236" name="Freeform 50"/>
            <p:cNvSpPr>
              <a:spLocks/>
            </p:cNvSpPr>
            <p:nvPr/>
          </p:nvSpPr>
          <p:spPr bwMode="auto">
            <a:xfrm>
              <a:off x="2884" y="2614"/>
              <a:ext cx="72" cy="89"/>
            </a:xfrm>
            <a:custGeom>
              <a:avLst/>
              <a:gdLst>
                <a:gd name="T0" fmla="*/ 69 w 72"/>
                <a:gd name="T1" fmla="*/ 16 h 89"/>
                <a:gd name="T2" fmla="*/ 53 w 72"/>
                <a:gd name="T3" fmla="*/ 0 h 89"/>
                <a:gd name="T4" fmla="*/ 53 w 72"/>
                <a:gd name="T5" fmla="*/ 1 h 89"/>
                <a:gd name="T6" fmla="*/ 55 w 72"/>
                <a:gd name="T7" fmla="*/ 5 h 89"/>
                <a:gd name="T8" fmla="*/ 55 w 72"/>
                <a:gd name="T9" fmla="*/ 9 h 89"/>
                <a:gd name="T10" fmla="*/ 56 w 72"/>
                <a:gd name="T11" fmla="*/ 14 h 89"/>
                <a:gd name="T12" fmla="*/ 56 w 72"/>
                <a:gd name="T13" fmla="*/ 20 h 89"/>
                <a:gd name="T14" fmla="*/ 56 w 72"/>
                <a:gd name="T15" fmla="*/ 24 h 89"/>
                <a:gd name="T16" fmla="*/ 55 w 72"/>
                <a:gd name="T17" fmla="*/ 28 h 89"/>
                <a:gd name="T18" fmla="*/ 53 w 72"/>
                <a:gd name="T19" fmla="*/ 34 h 89"/>
                <a:gd name="T20" fmla="*/ 51 w 72"/>
                <a:gd name="T21" fmla="*/ 41 h 89"/>
                <a:gd name="T22" fmla="*/ 48 w 72"/>
                <a:gd name="T23" fmla="*/ 47 h 89"/>
                <a:gd name="T24" fmla="*/ 46 w 72"/>
                <a:gd name="T25" fmla="*/ 51 h 89"/>
                <a:gd name="T26" fmla="*/ 43 w 72"/>
                <a:gd name="T27" fmla="*/ 56 h 89"/>
                <a:gd name="T28" fmla="*/ 41 w 72"/>
                <a:gd name="T29" fmla="*/ 59 h 89"/>
                <a:gd name="T30" fmla="*/ 36 w 72"/>
                <a:gd name="T31" fmla="*/ 63 h 89"/>
                <a:gd name="T32" fmla="*/ 31 w 72"/>
                <a:gd name="T33" fmla="*/ 67 h 89"/>
                <a:gd name="T34" fmla="*/ 27 w 72"/>
                <a:gd name="T35" fmla="*/ 70 h 89"/>
                <a:gd name="T36" fmla="*/ 22 w 72"/>
                <a:gd name="T37" fmla="*/ 72 h 89"/>
                <a:gd name="T38" fmla="*/ 16 w 72"/>
                <a:gd name="T39" fmla="*/ 75 h 89"/>
                <a:gd name="T40" fmla="*/ 9 w 72"/>
                <a:gd name="T41" fmla="*/ 76 h 89"/>
                <a:gd name="T42" fmla="*/ 4 w 72"/>
                <a:gd name="T43" fmla="*/ 77 h 89"/>
                <a:gd name="T44" fmla="*/ 0 w 72"/>
                <a:gd name="T45" fmla="*/ 76 h 89"/>
                <a:gd name="T46" fmla="*/ 19 w 72"/>
                <a:gd name="T47" fmla="*/ 88 h 89"/>
                <a:gd name="T48" fmla="*/ 23 w 72"/>
                <a:gd name="T49" fmla="*/ 88 h 89"/>
                <a:gd name="T50" fmla="*/ 26 w 72"/>
                <a:gd name="T51" fmla="*/ 88 h 89"/>
                <a:gd name="T52" fmla="*/ 31 w 72"/>
                <a:gd name="T53" fmla="*/ 86 h 89"/>
                <a:gd name="T54" fmla="*/ 35 w 72"/>
                <a:gd name="T55" fmla="*/ 85 h 89"/>
                <a:gd name="T56" fmla="*/ 39 w 72"/>
                <a:gd name="T57" fmla="*/ 84 h 89"/>
                <a:gd name="T58" fmla="*/ 43 w 72"/>
                <a:gd name="T59" fmla="*/ 81 h 89"/>
                <a:gd name="T60" fmla="*/ 47 w 72"/>
                <a:gd name="T61" fmla="*/ 79 h 89"/>
                <a:gd name="T62" fmla="*/ 50 w 72"/>
                <a:gd name="T63" fmla="*/ 76 h 89"/>
                <a:gd name="T64" fmla="*/ 55 w 72"/>
                <a:gd name="T65" fmla="*/ 72 h 89"/>
                <a:gd name="T66" fmla="*/ 59 w 72"/>
                <a:gd name="T67" fmla="*/ 69 h 89"/>
                <a:gd name="T68" fmla="*/ 62 w 72"/>
                <a:gd name="T69" fmla="*/ 63 h 89"/>
                <a:gd name="T70" fmla="*/ 64 w 72"/>
                <a:gd name="T71" fmla="*/ 60 h 89"/>
                <a:gd name="T72" fmla="*/ 66 w 72"/>
                <a:gd name="T73" fmla="*/ 55 h 89"/>
                <a:gd name="T74" fmla="*/ 69 w 72"/>
                <a:gd name="T75" fmla="*/ 50 h 89"/>
                <a:gd name="T76" fmla="*/ 69 w 72"/>
                <a:gd name="T77" fmla="*/ 46 h 89"/>
                <a:gd name="T78" fmla="*/ 71 w 72"/>
                <a:gd name="T79" fmla="*/ 41 h 89"/>
                <a:gd name="T80" fmla="*/ 71 w 72"/>
                <a:gd name="T81" fmla="*/ 36 h 89"/>
                <a:gd name="T82" fmla="*/ 71 w 72"/>
                <a:gd name="T83" fmla="*/ 30 h 89"/>
                <a:gd name="T84" fmla="*/ 71 w 72"/>
                <a:gd name="T85" fmla="*/ 24 h 89"/>
                <a:gd name="T86" fmla="*/ 70 w 72"/>
                <a:gd name="T87" fmla="*/ 18 h 89"/>
                <a:gd name="T88" fmla="*/ 70 w 72"/>
                <a:gd name="T89" fmla="*/ 16 h 89"/>
                <a:gd name="T90" fmla="*/ 69 w 72"/>
                <a:gd name="T91" fmla="*/ 16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
                <a:gd name="T139" fmla="*/ 0 h 89"/>
                <a:gd name="T140" fmla="*/ 72 w 72"/>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 h="89">
                  <a:moveTo>
                    <a:pt x="69" y="16"/>
                  </a:moveTo>
                  <a:lnTo>
                    <a:pt x="53" y="0"/>
                  </a:lnTo>
                  <a:lnTo>
                    <a:pt x="53" y="1"/>
                  </a:lnTo>
                  <a:lnTo>
                    <a:pt x="55" y="5"/>
                  </a:lnTo>
                  <a:lnTo>
                    <a:pt x="55" y="9"/>
                  </a:lnTo>
                  <a:lnTo>
                    <a:pt x="56" y="14"/>
                  </a:lnTo>
                  <a:lnTo>
                    <a:pt x="56" y="20"/>
                  </a:lnTo>
                  <a:lnTo>
                    <a:pt x="56" y="24"/>
                  </a:lnTo>
                  <a:lnTo>
                    <a:pt x="55" y="28"/>
                  </a:lnTo>
                  <a:lnTo>
                    <a:pt x="53" y="34"/>
                  </a:lnTo>
                  <a:lnTo>
                    <a:pt x="51" y="41"/>
                  </a:lnTo>
                  <a:lnTo>
                    <a:pt x="48" y="47"/>
                  </a:lnTo>
                  <a:lnTo>
                    <a:pt x="46" y="51"/>
                  </a:lnTo>
                  <a:lnTo>
                    <a:pt x="43" y="56"/>
                  </a:lnTo>
                  <a:lnTo>
                    <a:pt x="41" y="59"/>
                  </a:lnTo>
                  <a:lnTo>
                    <a:pt x="36" y="63"/>
                  </a:lnTo>
                  <a:lnTo>
                    <a:pt x="31" y="67"/>
                  </a:lnTo>
                  <a:lnTo>
                    <a:pt x="27" y="70"/>
                  </a:lnTo>
                  <a:lnTo>
                    <a:pt x="22" y="72"/>
                  </a:lnTo>
                  <a:lnTo>
                    <a:pt x="16" y="75"/>
                  </a:lnTo>
                  <a:lnTo>
                    <a:pt x="9" y="76"/>
                  </a:lnTo>
                  <a:lnTo>
                    <a:pt x="4" y="77"/>
                  </a:lnTo>
                  <a:lnTo>
                    <a:pt x="0" y="76"/>
                  </a:lnTo>
                  <a:lnTo>
                    <a:pt x="19" y="88"/>
                  </a:lnTo>
                  <a:lnTo>
                    <a:pt x="23" y="88"/>
                  </a:lnTo>
                  <a:lnTo>
                    <a:pt x="26" y="88"/>
                  </a:lnTo>
                  <a:lnTo>
                    <a:pt x="31" y="86"/>
                  </a:lnTo>
                  <a:lnTo>
                    <a:pt x="35" y="85"/>
                  </a:lnTo>
                  <a:lnTo>
                    <a:pt x="39" y="84"/>
                  </a:lnTo>
                  <a:lnTo>
                    <a:pt x="43" y="81"/>
                  </a:lnTo>
                  <a:lnTo>
                    <a:pt x="47" y="79"/>
                  </a:lnTo>
                  <a:lnTo>
                    <a:pt x="50" y="76"/>
                  </a:lnTo>
                  <a:lnTo>
                    <a:pt x="55" y="72"/>
                  </a:lnTo>
                  <a:lnTo>
                    <a:pt x="59" y="69"/>
                  </a:lnTo>
                  <a:lnTo>
                    <a:pt x="62" y="63"/>
                  </a:lnTo>
                  <a:lnTo>
                    <a:pt x="64" y="60"/>
                  </a:lnTo>
                  <a:lnTo>
                    <a:pt x="66" y="55"/>
                  </a:lnTo>
                  <a:lnTo>
                    <a:pt x="69" y="50"/>
                  </a:lnTo>
                  <a:lnTo>
                    <a:pt x="69" y="46"/>
                  </a:lnTo>
                  <a:lnTo>
                    <a:pt x="71" y="41"/>
                  </a:lnTo>
                  <a:lnTo>
                    <a:pt x="71" y="36"/>
                  </a:lnTo>
                  <a:lnTo>
                    <a:pt x="71" y="30"/>
                  </a:lnTo>
                  <a:lnTo>
                    <a:pt x="71" y="24"/>
                  </a:lnTo>
                  <a:lnTo>
                    <a:pt x="70" y="18"/>
                  </a:lnTo>
                  <a:lnTo>
                    <a:pt x="70" y="16"/>
                  </a:lnTo>
                  <a:lnTo>
                    <a:pt x="69" y="16"/>
                  </a:lnTo>
                </a:path>
              </a:pathLst>
            </a:custGeom>
            <a:solidFill>
              <a:srgbClr val="FFFF54"/>
            </a:solidFill>
            <a:ln w="12700" cap="rnd" cmpd="sng">
              <a:solidFill>
                <a:srgbClr val="000000"/>
              </a:solidFill>
              <a:prstDash val="solid"/>
              <a:round/>
              <a:headEnd/>
              <a:tailEnd/>
            </a:ln>
          </p:spPr>
          <p:txBody>
            <a:bodyPr/>
            <a:lstStyle/>
            <a:p>
              <a:endParaRPr lang="en-US"/>
            </a:p>
          </p:txBody>
        </p:sp>
        <p:sp>
          <p:nvSpPr>
            <p:cNvPr id="4237" name="Freeform 51"/>
            <p:cNvSpPr>
              <a:spLocks/>
            </p:cNvSpPr>
            <p:nvPr/>
          </p:nvSpPr>
          <p:spPr bwMode="auto">
            <a:xfrm>
              <a:off x="2941" y="2698"/>
              <a:ext cx="91" cy="64"/>
            </a:xfrm>
            <a:custGeom>
              <a:avLst/>
              <a:gdLst>
                <a:gd name="T0" fmla="*/ 90 w 91"/>
                <a:gd name="T1" fmla="*/ 62 h 64"/>
                <a:gd name="T2" fmla="*/ 3 w 91"/>
                <a:gd name="T3" fmla="*/ 0 h 64"/>
                <a:gd name="T4" fmla="*/ 0 w 91"/>
                <a:gd name="T5" fmla="*/ 1 h 64"/>
                <a:gd name="T6" fmla="*/ 88 w 91"/>
                <a:gd name="T7" fmla="*/ 63 h 64"/>
                <a:gd name="T8" fmla="*/ 90 w 91"/>
                <a:gd name="T9" fmla="*/ 62 h 64"/>
                <a:gd name="T10" fmla="*/ 0 60000 65536"/>
                <a:gd name="T11" fmla="*/ 0 60000 65536"/>
                <a:gd name="T12" fmla="*/ 0 60000 65536"/>
                <a:gd name="T13" fmla="*/ 0 60000 65536"/>
                <a:gd name="T14" fmla="*/ 0 60000 65536"/>
                <a:gd name="T15" fmla="*/ 0 w 91"/>
                <a:gd name="T16" fmla="*/ 0 h 64"/>
                <a:gd name="T17" fmla="*/ 91 w 91"/>
                <a:gd name="T18" fmla="*/ 64 h 64"/>
              </a:gdLst>
              <a:ahLst/>
              <a:cxnLst>
                <a:cxn ang="T10">
                  <a:pos x="T0" y="T1"/>
                </a:cxn>
                <a:cxn ang="T11">
                  <a:pos x="T2" y="T3"/>
                </a:cxn>
                <a:cxn ang="T12">
                  <a:pos x="T4" y="T5"/>
                </a:cxn>
                <a:cxn ang="T13">
                  <a:pos x="T6" y="T7"/>
                </a:cxn>
                <a:cxn ang="T14">
                  <a:pos x="T8" y="T9"/>
                </a:cxn>
              </a:cxnLst>
              <a:rect l="T15" t="T16" r="T17" b="T18"/>
              <a:pathLst>
                <a:path w="91" h="64">
                  <a:moveTo>
                    <a:pt x="90" y="62"/>
                  </a:moveTo>
                  <a:lnTo>
                    <a:pt x="3" y="0"/>
                  </a:lnTo>
                  <a:lnTo>
                    <a:pt x="0" y="1"/>
                  </a:lnTo>
                  <a:lnTo>
                    <a:pt x="88" y="63"/>
                  </a:lnTo>
                  <a:lnTo>
                    <a:pt x="90" y="62"/>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4238" name="Freeform 52"/>
            <p:cNvSpPr>
              <a:spLocks/>
            </p:cNvSpPr>
            <p:nvPr/>
          </p:nvSpPr>
          <p:spPr bwMode="auto">
            <a:xfrm>
              <a:off x="2931" y="2702"/>
              <a:ext cx="98" cy="63"/>
            </a:xfrm>
            <a:custGeom>
              <a:avLst/>
              <a:gdLst>
                <a:gd name="T0" fmla="*/ 8 w 98"/>
                <a:gd name="T1" fmla="*/ 0 h 63"/>
                <a:gd name="T2" fmla="*/ 97 w 98"/>
                <a:gd name="T3" fmla="*/ 60 h 63"/>
                <a:gd name="T4" fmla="*/ 96 w 98"/>
                <a:gd name="T5" fmla="*/ 61 h 63"/>
                <a:gd name="T6" fmla="*/ 95 w 98"/>
                <a:gd name="T7" fmla="*/ 62 h 63"/>
                <a:gd name="T8" fmla="*/ 94 w 98"/>
                <a:gd name="T9" fmla="*/ 62 h 63"/>
                <a:gd name="T10" fmla="*/ 93 w 98"/>
                <a:gd name="T11" fmla="*/ 62 h 63"/>
                <a:gd name="T12" fmla="*/ 0 w 98"/>
                <a:gd name="T13" fmla="*/ 3 h 63"/>
                <a:gd name="T14" fmla="*/ 3 w 98"/>
                <a:gd name="T15" fmla="*/ 2 h 63"/>
                <a:gd name="T16" fmla="*/ 6 w 98"/>
                <a:gd name="T17" fmla="*/ 1 h 63"/>
                <a:gd name="T18" fmla="*/ 8 w 98"/>
                <a:gd name="T19" fmla="*/ 0 h 63"/>
                <a:gd name="T20" fmla="*/ 9 w 98"/>
                <a:gd name="T21" fmla="*/ 0 h 63"/>
                <a:gd name="T22" fmla="*/ 8 w 98"/>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63"/>
                <a:gd name="T38" fmla="*/ 98 w 98"/>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63">
                  <a:moveTo>
                    <a:pt x="8" y="0"/>
                  </a:moveTo>
                  <a:lnTo>
                    <a:pt x="97" y="60"/>
                  </a:lnTo>
                  <a:lnTo>
                    <a:pt x="96" y="61"/>
                  </a:lnTo>
                  <a:lnTo>
                    <a:pt x="95" y="62"/>
                  </a:lnTo>
                  <a:lnTo>
                    <a:pt x="94" y="62"/>
                  </a:lnTo>
                  <a:lnTo>
                    <a:pt x="93" y="62"/>
                  </a:lnTo>
                  <a:lnTo>
                    <a:pt x="0" y="3"/>
                  </a:lnTo>
                  <a:lnTo>
                    <a:pt x="3" y="2"/>
                  </a:lnTo>
                  <a:lnTo>
                    <a:pt x="6" y="1"/>
                  </a:lnTo>
                  <a:lnTo>
                    <a:pt x="8" y="0"/>
                  </a:lnTo>
                  <a:lnTo>
                    <a:pt x="9" y="0"/>
                  </a:lnTo>
                  <a:lnTo>
                    <a:pt x="8" y="0"/>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4239" name="Freeform 53"/>
            <p:cNvSpPr>
              <a:spLocks/>
            </p:cNvSpPr>
            <p:nvPr/>
          </p:nvSpPr>
          <p:spPr bwMode="auto">
            <a:xfrm>
              <a:off x="2936" y="2702"/>
              <a:ext cx="17" cy="17"/>
            </a:xfrm>
            <a:custGeom>
              <a:avLst/>
              <a:gdLst>
                <a:gd name="T0" fmla="*/ 9 w 17"/>
                <a:gd name="T1" fmla="*/ 0 h 17"/>
                <a:gd name="T2" fmla="*/ 0 w 17"/>
                <a:gd name="T3" fmla="*/ 5 h 17"/>
                <a:gd name="T4" fmla="*/ 3 w 17"/>
                <a:gd name="T5" fmla="*/ 10 h 17"/>
                <a:gd name="T6" fmla="*/ 16 w 17"/>
                <a:gd name="T7" fmla="*/ 16 h 17"/>
                <a:gd name="T8" fmla="*/ 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0" y="5"/>
                  </a:lnTo>
                  <a:lnTo>
                    <a:pt x="3" y="10"/>
                  </a:lnTo>
                  <a:lnTo>
                    <a:pt x="16" y="16"/>
                  </a:lnTo>
                  <a:lnTo>
                    <a:pt x="9" y="0"/>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4240" name="Freeform 54"/>
            <p:cNvSpPr>
              <a:spLocks/>
            </p:cNvSpPr>
            <p:nvPr/>
          </p:nvSpPr>
          <p:spPr bwMode="auto">
            <a:xfrm>
              <a:off x="2889" y="2690"/>
              <a:ext cx="25" cy="17"/>
            </a:xfrm>
            <a:custGeom>
              <a:avLst/>
              <a:gdLst>
                <a:gd name="T0" fmla="*/ 24 w 25"/>
                <a:gd name="T1" fmla="*/ 13 h 17"/>
                <a:gd name="T2" fmla="*/ 8 w 25"/>
                <a:gd name="T3" fmla="*/ 0 h 17"/>
                <a:gd name="T4" fmla="*/ 4 w 25"/>
                <a:gd name="T5" fmla="*/ 0 h 17"/>
                <a:gd name="T6" fmla="*/ 2 w 25"/>
                <a:gd name="T7" fmla="*/ 1 h 17"/>
                <a:gd name="T8" fmla="*/ 1 w 25"/>
                <a:gd name="T9" fmla="*/ 1 h 17"/>
                <a:gd name="T10" fmla="*/ 0 w 25"/>
                <a:gd name="T11" fmla="*/ 1 h 17"/>
                <a:gd name="T12" fmla="*/ 17 w 25"/>
                <a:gd name="T13" fmla="*/ 16 h 17"/>
                <a:gd name="T14" fmla="*/ 18 w 25"/>
                <a:gd name="T15" fmla="*/ 16 h 17"/>
                <a:gd name="T16" fmla="*/ 21 w 25"/>
                <a:gd name="T17" fmla="*/ 13 h 17"/>
                <a:gd name="T18" fmla="*/ 23 w 25"/>
                <a:gd name="T19" fmla="*/ 13 h 17"/>
                <a:gd name="T20" fmla="*/ 24 w 25"/>
                <a:gd name="T21" fmla="*/ 13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7"/>
                <a:gd name="T35" fmla="*/ 25 w 25"/>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7">
                  <a:moveTo>
                    <a:pt x="24" y="13"/>
                  </a:moveTo>
                  <a:lnTo>
                    <a:pt x="8" y="0"/>
                  </a:lnTo>
                  <a:lnTo>
                    <a:pt x="4" y="0"/>
                  </a:lnTo>
                  <a:lnTo>
                    <a:pt x="2" y="1"/>
                  </a:lnTo>
                  <a:lnTo>
                    <a:pt x="1" y="1"/>
                  </a:lnTo>
                  <a:lnTo>
                    <a:pt x="0" y="1"/>
                  </a:lnTo>
                  <a:lnTo>
                    <a:pt x="17" y="16"/>
                  </a:lnTo>
                  <a:lnTo>
                    <a:pt x="18" y="16"/>
                  </a:lnTo>
                  <a:lnTo>
                    <a:pt x="21" y="13"/>
                  </a:lnTo>
                  <a:lnTo>
                    <a:pt x="23" y="13"/>
                  </a:lnTo>
                  <a:lnTo>
                    <a:pt x="24" y="13"/>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4241" name="Freeform 55"/>
            <p:cNvSpPr>
              <a:spLocks/>
            </p:cNvSpPr>
            <p:nvPr/>
          </p:nvSpPr>
          <p:spPr bwMode="auto">
            <a:xfrm>
              <a:off x="2907" y="2700"/>
              <a:ext cx="17" cy="17"/>
            </a:xfrm>
            <a:custGeom>
              <a:avLst/>
              <a:gdLst>
                <a:gd name="T0" fmla="*/ 16 w 17"/>
                <a:gd name="T1" fmla="*/ 8 h 17"/>
                <a:gd name="T2" fmla="*/ 6 w 17"/>
                <a:gd name="T3" fmla="*/ 16 h 17"/>
                <a:gd name="T4" fmla="*/ 0 w 17"/>
                <a:gd name="T5" fmla="*/ 0 h 17"/>
                <a:gd name="T6" fmla="*/ 6 w 17"/>
                <a:gd name="T7" fmla="*/ 0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6" y="16"/>
                  </a:lnTo>
                  <a:lnTo>
                    <a:pt x="0" y="0"/>
                  </a:lnTo>
                  <a:lnTo>
                    <a:pt x="6" y="0"/>
                  </a:lnTo>
                  <a:lnTo>
                    <a:pt x="16" y="8"/>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4242" name="Freeform 56"/>
            <p:cNvSpPr>
              <a:spLocks/>
            </p:cNvSpPr>
            <p:nvPr/>
          </p:nvSpPr>
          <p:spPr bwMode="auto">
            <a:xfrm>
              <a:off x="2901" y="2688"/>
              <a:ext cx="20" cy="17"/>
            </a:xfrm>
            <a:custGeom>
              <a:avLst/>
              <a:gdLst>
                <a:gd name="T0" fmla="*/ 19 w 20"/>
                <a:gd name="T1" fmla="*/ 14 h 17"/>
                <a:gd name="T2" fmla="*/ 2 w 20"/>
                <a:gd name="T3" fmla="*/ 0 h 17"/>
                <a:gd name="T4" fmla="*/ 0 w 20"/>
                <a:gd name="T5" fmla="*/ 1 h 17"/>
                <a:gd name="T6" fmla="*/ 16 w 20"/>
                <a:gd name="T7" fmla="*/ 16 h 17"/>
                <a:gd name="T8" fmla="*/ 19 w 20"/>
                <a:gd name="T9" fmla="*/ 14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19" y="14"/>
                  </a:moveTo>
                  <a:lnTo>
                    <a:pt x="2" y="0"/>
                  </a:lnTo>
                  <a:lnTo>
                    <a:pt x="0" y="1"/>
                  </a:lnTo>
                  <a:lnTo>
                    <a:pt x="16" y="16"/>
                  </a:lnTo>
                  <a:lnTo>
                    <a:pt x="19" y="14"/>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4243" name="Freeform 57"/>
            <p:cNvSpPr>
              <a:spLocks/>
            </p:cNvSpPr>
            <p:nvPr/>
          </p:nvSpPr>
          <p:spPr bwMode="auto">
            <a:xfrm>
              <a:off x="3047" y="2761"/>
              <a:ext cx="17" cy="17"/>
            </a:xfrm>
            <a:custGeom>
              <a:avLst/>
              <a:gdLst>
                <a:gd name="T0" fmla="*/ 16 w 17"/>
                <a:gd name="T1" fmla="*/ 0 h 17"/>
                <a:gd name="T2" fmla="*/ 10 w 17"/>
                <a:gd name="T3" fmla="*/ 5 h 17"/>
                <a:gd name="T4" fmla="*/ 5 w 17"/>
                <a:gd name="T5" fmla="*/ 1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0" y="5"/>
                  </a:lnTo>
                  <a:lnTo>
                    <a:pt x="5" y="10"/>
                  </a:lnTo>
                  <a:lnTo>
                    <a:pt x="0" y="16"/>
                  </a:lnTo>
                </a:path>
              </a:pathLst>
            </a:custGeom>
            <a:noFill/>
            <a:ln w="12700" cap="rnd" cmpd="sng">
              <a:solidFill>
                <a:srgbClr val="000000"/>
              </a:solidFill>
              <a:prstDash val="solid"/>
              <a:round/>
              <a:headEnd type="none" w="sm" len="sm"/>
              <a:tailEnd type="none" w="sm" len="sm"/>
            </a:ln>
          </p:spPr>
          <p:txBody>
            <a:bodyPr/>
            <a:lstStyle/>
            <a:p>
              <a:endParaRPr lang="en-US"/>
            </a:p>
          </p:txBody>
        </p:sp>
        <p:sp>
          <p:nvSpPr>
            <p:cNvPr id="4244" name="Freeform 58"/>
            <p:cNvSpPr>
              <a:spLocks/>
            </p:cNvSpPr>
            <p:nvPr/>
          </p:nvSpPr>
          <p:spPr bwMode="auto">
            <a:xfrm>
              <a:off x="3033" y="2756"/>
              <a:ext cx="17" cy="17"/>
            </a:xfrm>
            <a:custGeom>
              <a:avLst/>
              <a:gdLst>
                <a:gd name="T0" fmla="*/ 16 w 17"/>
                <a:gd name="T1" fmla="*/ 14 h 17"/>
                <a:gd name="T2" fmla="*/ 2 w 17"/>
                <a:gd name="T3" fmla="*/ 0 h 17"/>
                <a:gd name="T4" fmla="*/ 1 w 17"/>
                <a:gd name="T5" fmla="*/ 1 h 17"/>
                <a:gd name="T6" fmla="*/ 0 w 17"/>
                <a:gd name="T7" fmla="*/ 2 h 17"/>
                <a:gd name="T8" fmla="*/ 0 w 17"/>
                <a:gd name="T9" fmla="*/ 4 h 17"/>
                <a:gd name="T10" fmla="*/ 13 w 17"/>
                <a:gd name="T11" fmla="*/ 16 h 17"/>
                <a:gd name="T12" fmla="*/ 14 w 17"/>
                <a:gd name="T13" fmla="*/ 16 h 17"/>
                <a:gd name="T14" fmla="*/ 16 w 17"/>
                <a:gd name="T15" fmla="*/ 16 h 17"/>
                <a:gd name="T16" fmla="*/ 16 w 17"/>
                <a:gd name="T17" fmla="*/ 1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4"/>
                  </a:moveTo>
                  <a:lnTo>
                    <a:pt x="2" y="0"/>
                  </a:lnTo>
                  <a:lnTo>
                    <a:pt x="1" y="1"/>
                  </a:lnTo>
                  <a:lnTo>
                    <a:pt x="0" y="2"/>
                  </a:lnTo>
                  <a:lnTo>
                    <a:pt x="0" y="4"/>
                  </a:lnTo>
                  <a:lnTo>
                    <a:pt x="13" y="16"/>
                  </a:lnTo>
                  <a:lnTo>
                    <a:pt x="14" y="16"/>
                  </a:lnTo>
                  <a:lnTo>
                    <a:pt x="16" y="16"/>
                  </a:lnTo>
                  <a:lnTo>
                    <a:pt x="16" y="14"/>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4245" name="Freeform 59"/>
            <p:cNvSpPr>
              <a:spLocks/>
            </p:cNvSpPr>
            <p:nvPr/>
          </p:nvSpPr>
          <p:spPr bwMode="auto">
            <a:xfrm>
              <a:off x="3047" y="2766"/>
              <a:ext cx="48" cy="17"/>
            </a:xfrm>
            <a:custGeom>
              <a:avLst/>
              <a:gdLst>
                <a:gd name="T0" fmla="*/ 0 w 48"/>
                <a:gd name="T1" fmla="*/ 2 h 17"/>
                <a:gd name="T2" fmla="*/ 2 w 48"/>
                <a:gd name="T3" fmla="*/ 6 h 17"/>
                <a:gd name="T4" fmla="*/ 4 w 48"/>
                <a:gd name="T5" fmla="*/ 6 h 17"/>
                <a:gd name="T6" fmla="*/ 6 w 48"/>
                <a:gd name="T7" fmla="*/ 9 h 17"/>
                <a:gd name="T8" fmla="*/ 10 w 48"/>
                <a:gd name="T9" fmla="*/ 11 h 17"/>
                <a:gd name="T10" fmla="*/ 14 w 48"/>
                <a:gd name="T11" fmla="*/ 13 h 17"/>
                <a:gd name="T12" fmla="*/ 18 w 48"/>
                <a:gd name="T13" fmla="*/ 13 h 17"/>
                <a:gd name="T14" fmla="*/ 20 w 48"/>
                <a:gd name="T15" fmla="*/ 16 h 17"/>
                <a:gd name="T16" fmla="*/ 24 w 48"/>
                <a:gd name="T17" fmla="*/ 11 h 17"/>
                <a:gd name="T18" fmla="*/ 28 w 48"/>
                <a:gd name="T19" fmla="*/ 9 h 17"/>
                <a:gd name="T20" fmla="*/ 32 w 48"/>
                <a:gd name="T21" fmla="*/ 6 h 17"/>
                <a:gd name="T22" fmla="*/ 34 w 48"/>
                <a:gd name="T23" fmla="*/ 4 h 17"/>
                <a:gd name="T24" fmla="*/ 36 w 48"/>
                <a:gd name="T25" fmla="*/ 4 h 17"/>
                <a:gd name="T26" fmla="*/ 38 w 48"/>
                <a:gd name="T27" fmla="*/ 4 h 17"/>
                <a:gd name="T28" fmla="*/ 40 w 48"/>
                <a:gd name="T29" fmla="*/ 4 h 17"/>
                <a:gd name="T30" fmla="*/ 43 w 48"/>
                <a:gd name="T31" fmla="*/ 6 h 17"/>
                <a:gd name="T32" fmla="*/ 45 w 48"/>
                <a:gd name="T33" fmla="*/ 9 h 17"/>
                <a:gd name="T34" fmla="*/ 47 w 48"/>
                <a:gd name="T35" fmla="*/ 9 h 17"/>
                <a:gd name="T36" fmla="*/ 46 w 48"/>
                <a:gd name="T37" fmla="*/ 6 h 17"/>
                <a:gd name="T38" fmla="*/ 43 w 48"/>
                <a:gd name="T39" fmla="*/ 2 h 17"/>
                <a:gd name="T40" fmla="*/ 40 w 48"/>
                <a:gd name="T41" fmla="*/ 0 h 17"/>
                <a:gd name="T42" fmla="*/ 36 w 48"/>
                <a:gd name="T43" fmla="*/ 0 h 17"/>
                <a:gd name="T44" fmla="*/ 34 w 48"/>
                <a:gd name="T45" fmla="*/ 2 h 17"/>
                <a:gd name="T46" fmla="*/ 31 w 48"/>
                <a:gd name="T47" fmla="*/ 4 h 17"/>
                <a:gd name="T48" fmla="*/ 26 w 48"/>
                <a:gd name="T49" fmla="*/ 9 h 17"/>
                <a:gd name="T50" fmla="*/ 21 w 48"/>
                <a:gd name="T51" fmla="*/ 11 h 17"/>
                <a:gd name="T52" fmla="*/ 17 w 48"/>
                <a:gd name="T53" fmla="*/ 11 h 17"/>
                <a:gd name="T54" fmla="*/ 11 w 48"/>
                <a:gd name="T55" fmla="*/ 9 h 17"/>
                <a:gd name="T56" fmla="*/ 6 w 48"/>
                <a:gd name="T57" fmla="*/ 6 h 17"/>
                <a:gd name="T58" fmla="*/ 3 w 48"/>
                <a:gd name="T59" fmla="*/ 4 h 17"/>
                <a:gd name="T60" fmla="*/ 1 w 48"/>
                <a:gd name="T61" fmla="*/ 2 h 17"/>
                <a:gd name="T62" fmla="*/ 1 w 48"/>
                <a:gd name="T63" fmla="*/ 0 h 17"/>
                <a:gd name="T64" fmla="*/ 0 w 48"/>
                <a:gd name="T65" fmla="*/ 2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17"/>
                <a:gd name="T101" fmla="*/ 48 w 48"/>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17">
                  <a:moveTo>
                    <a:pt x="0" y="2"/>
                  </a:moveTo>
                  <a:lnTo>
                    <a:pt x="2" y="6"/>
                  </a:lnTo>
                  <a:lnTo>
                    <a:pt x="4" y="6"/>
                  </a:lnTo>
                  <a:lnTo>
                    <a:pt x="6" y="9"/>
                  </a:lnTo>
                  <a:lnTo>
                    <a:pt x="10" y="11"/>
                  </a:lnTo>
                  <a:lnTo>
                    <a:pt x="14" y="13"/>
                  </a:lnTo>
                  <a:lnTo>
                    <a:pt x="18" y="13"/>
                  </a:lnTo>
                  <a:lnTo>
                    <a:pt x="20" y="16"/>
                  </a:lnTo>
                  <a:lnTo>
                    <a:pt x="24" y="11"/>
                  </a:lnTo>
                  <a:lnTo>
                    <a:pt x="28" y="9"/>
                  </a:lnTo>
                  <a:lnTo>
                    <a:pt x="32" y="6"/>
                  </a:lnTo>
                  <a:lnTo>
                    <a:pt x="34" y="4"/>
                  </a:lnTo>
                  <a:lnTo>
                    <a:pt x="36" y="4"/>
                  </a:lnTo>
                  <a:lnTo>
                    <a:pt x="38" y="4"/>
                  </a:lnTo>
                  <a:lnTo>
                    <a:pt x="40" y="4"/>
                  </a:lnTo>
                  <a:lnTo>
                    <a:pt x="43" y="6"/>
                  </a:lnTo>
                  <a:lnTo>
                    <a:pt x="45" y="9"/>
                  </a:lnTo>
                  <a:lnTo>
                    <a:pt x="47" y="9"/>
                  </a:lnTo>
                  <a:lnTo>
                    <a:pt x="46" y="6"/>
                  </a:lnTo>
                  <a:lnTo>
                    <a:pt x="43" y="2"/>
                  </a:lnTo>
                  <a:lnTo>
                    <a:pt x="40" y="0"/>
                  </a:lnTo>
                  <a:lnTo>
                    <a:pt x="36" y="0"/>
                  </a:lnTo>
                  <a:lnTo>
                    <a:pt x="34" y="2"/>
                  </a:lnTo>
                  <a:lnTo>
                    <a:pt x="31" y="4"/>
                  </a:lnTo>
                  <a:lnTo>
                    <a:pt x="26" y="9"/>
                  </a:lnTo>
                  <a:lnTo>
                    <a:pt x="21" y="11"/>
                  </a:lnTo>
                  <a:lnTo>
                    <a:pt x="17" y="11"/>
                  </a:lnTo>
                  <a:lnTo>
                    <a:pt x="11" y="9"/>
                  </a:lnTo>
                  <a:lnTo>
                    <a:pt x="6" y="6"/>
                  </a:lnTo>
                  <a:lnTo>
                    <a:pt x="3" y="4"/>
                  </a:lnTo>
                  <a:lnTo>
                    <a:pt x="1" y="2"/>
                  </a:lnTo>
                  <a:lnTo>
                    <a:pt x="1" y="0"/>
                  </a:lnTo>
                  <a:lnTo>
                    <a:pt x="0" y="2"/>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4246" name="Freeform 60"/>
            <p:cNvSpPr>
              <a:spLocks/>
            </p:cNvSpPr>
            <p:nvPr/>
          </p:nvSpPr>
          <p:spPr bwMode="auto">
            <a:xfrm>
              <a:off x="2962" y="2666"/>
              <a:ext cx="78" cy="79"/>
            </a:xfrm>
            <a:custGeom>
              <a:avLst/>
              <a:gdLst>
                <a:gd name="T0" fmla="*/ 77 w 78"/>
                <a:gd name="T1" fmla="*/ 75 h 79"/>
                <a:gd name="T2" fmla="*/ 5 w 78"/>
                <a:gd name="T3" fmla="*/ 3 h 79"/>
                <a:gd name="T4" fmla="*/ 2 w 78"/>
                <a:gd name="T5" fmla="*/ 0 h 79"/>
                <a:gd name="T6" fmla="*/ 2 w 78"/>
                <a:gd name="T7" fmla="*/ 3 h 79"/>
                <a:gd name="T8" fmla="*/ 1 w 78"/>
                <a:gd name="T9" fmla="*/ 5 h 79"/>
                <a:gd name="T10" fmla="*/ 1 w 78"/>
                <a:gd name="T11" fmla="*/ 7 h 79"/>
                <a:gd name="T12" fmla="*/ 0 w 78"/>
                <a:gd name="T13" fmla="*/ 8 h 79"/>
                <a:gd name="T14" fmla="*/ 77 w 78"/>
                <a:gd name="T15" fmla="*/ 78 h 79"/>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9"/>
                <a:gd name="T26" fmla="*/ 78 w 78"/>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9">
                  <a:moveTo>
                    <a:pt x="77" y="75"/>
                  </a:moveTo>
                  <a:lnTo>
                    <a:pt x="5" y="3"/>
                  </a:lnTo>
                  <a:lnTo>
                    <a:pt x="2" y="0"/>
                  </a:lnTo>
                  <a:lnTo>
                    <a:pt x="2" y="3"/>
                  </a:lnTo>
                  <a:lnTo>
                    <a:pt x="1" y="5"/>
                  </a:lnTo>
                  <a:lnTo>
                    <a:pt x="1" y="7"/>
                  </a:lnTo>
                  <a:lnTo>
                    <a:pt x="0" y="8"/>
                  </a:lnTo>
                  <a:lnTo>
                    <a:pt x="77" y="78"/>
                  </a:lnTo>
                </a:path>
              </a:pathLst>
            </a:custGeom>
            <a:noFill/>
            <a:ln w="12700" cap="rnd" cmpd="sng">
              <a:solidFill>
                <a:srgbClr val="A8A8A8"/>
              </a:solidFill>
              <a:prstDash val="solid"/>
              <a:round/>
              <a:headEnd type="none" w="sm" len="sm"/>
              <a:tailEnd type="none" w="sm" len="sm"/>
            </a:ln>
          </p:spPr>
          <p:txBody>
            <a:bodyPr/>
            <a:lstStyle/>
            <a:p>
              <a:endParaRPr lang="en-US"/>
            </a:p>
          </p:txBody>
        </p:sp>
        <p:sp>
          <p:nvSpPr>
            <p:cNvPr id="4247" name="Freeform 61"/>
            <p:cNvSpPr>
              <a:spLocks/>
            </p:cNvSpPr>
            <p:nvPr/>
          </p:nvSpPr>
          <p:spPr bwMode="auto">
            <a:xfrm>
              <a:off x="2963" y="2662"/>
              <a:ext cx="71" cy="75"/>
            </a:xfrm>
            <a:custGeom>
              <a:avLst/>
              <a:gdLst>
                <a:gd name="T0" fmla="*/ 70 w 71"/>
                <a:gd name="T1" fmla="*/ 72 h 75"/>
                <a:gd name="T2" fmla="*/ 1 w 71"/>
                <a:gd name="T3" fmla="*/ 0 h 75"/>
                <a:gd name="T4" fmla="*/ 1 w 71"/>
                <a:gd name="T5" fmla="*/ 5 h 75"/>
                <a:gd name="T6" fmla="*/ 1 w 71"/>
                <a:gd name="T7" fmla="*/ 7 h 75"/>
                <a:gd name="T8" fmla="*/ 0 w 71"/>
                <a:gd name="T9" fmla="*/ 9 h 75"/>
                <a:gd name="T10" fmla="*/ 70 w 71"/>
                <a:gd name="T11" fmla="*/ 74 h 75"/>
                <a:gd name="T12" fmla="*/ 70 w 71"/>
                <a:gd name="T13" fmla="*/ 72 h 75"/>
                <a:gd name="T14" fmla="*/ 0 60000 65536"/>
                <a:gd name="T15" fmla="*/ 0 60000 65536"/>
                <a:gd name="T16" fmla="*/ 0 60000 65536"/>
                <a:gd name="T17" fmla="*/ 0 60000 65536"/>
                <a:gd name="T18" fmla="*/ 0 60000 65536"/>
                <a:gd name="T19" fmla="*/ 0 60000 65536"/>
                <a:gd name="T20" fmla="*/ 0 60000 65536"/>
                <a:gd name="T21" fmla="*/ 0 w 71"/>
                <a:gd name="T22" fmla="*/ 0 h 75"/>
                <a:gd name="T23" fmla="*/ 71 w 71"/>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75">
                  <a:moveTo>
                    <a:pt x="70" y="72"/>
                  </a:moveTo>
                  <a:lnTo>
                    <a:pt x="1" y="0"/>
                  </a:lnTo>
                  <a:lnTo>
                    <a:pt x="1" y="5"/>
                  </a:lnTo>
                  <a:lnTo>
                    <a:pt x="1" y="7"/>
                  </a:lnTo>
                  <a:lnTo>
                    <a:pt x="0" y="9"/>
                  </a:lnTo>
                  <a:lnTo>
                    <a:pt x="70" y="74"/>
                  </a:lnTo>
                  <a:lnTo>
                    <a:pt x="70" y="72"/>
                  </a:lnTo>
                </a:path>
              </a:pathLst>
            </a:custGeom>
            <a:solidFill>
              <a:srgbClr val="FFFFFF"/>
            </a:solidFill>
            <a:ln w="9525" cap="rnd">
              <a:noFill/>
              <a:round/>
              <a:headEnd/>
              <a:tailEnd/>
            </a:ln>
          </p:spPr>
          <p:txBody>
            <a:bodyPr/>
            <a:lstStyle/>
            <a:p>
              <a:endParaRPr lang="en-US"/>
            </a:p>
          </p:txBody>
        </p:sp>
        <p:sp>
          <p:nvSpPr>
            <p:cNvPr id="4248" name="Freeform 62"/>
            <p:cNvSpPr>
              <a:spLocks/>
            </p:cNvSpPr>
            <p:nvPr/>
          </p:nvSpPr>
          <p:spPr bwMode="auto">
            <a:xfrm>
              <a:off x="2939" y="2621"/>
              <a:ext cx="17" cy="17"/>
            </a:xfrm>
            <a:custGeom>
              <a:avLst/>
              <a:gdLst>
                <a:gd name="T0" fmla="*/ 14 w 17"/>
                <a:gd name="T1" fmla="*/ 9 h 17"/>
                <a:gd name="T2" fmla="*/ 0 w 17"/>
                <a:gd name="T3" fmla="*/ 0 h 17"/>
                <a:gd name="T4" fmla="*/ 1 w 17"/>
                <a:gd name="T5" fmla="*/ 3 h 17"/>
                <a:gd name="T6" fmla="*/ 1 w 17"/>
                <a:gd name="T7" fmla="*/ 7 h 17"/>
                <a:gd name="T8" fmla="*/ 1 w 17"/>
                <a:gd name="T9" fmla="*/ 9 h 17"/>
                <a:gd name="T10" fmla="*/ 16 w 17"/>
                <a:gd name="T11" fmla="*/ 16 h 17"/>
                <a:gd name="T12" fmla="*/ 16 w 17"/>
                <a:gd name="T13" fmla="*/ 12 h 17"/>
                <a:gd name="T14" fmla="*/ 14 w 17"/>
                <a:gd name="T15" fmla="*/ 9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4" y="9"/>
                  </a:moveTo>
                  <a:lnTo>
                    <a:pt x="0" y="0"/>
                  </a:lnTo>
                  <a:lnTo>
                    <a:pt x="1" y="3"/>
                  </a:lnTo>
                  <a:lnTo>
                    <a:pt x="1" y="7"/>
                  </a:lnTo>
                  <a:lnTo>
                    <a:pt x="1" y="9"/>
                  </a:lnTo>
                  <a:lnTo>
                    <a:pt x="16" y="16"/>
                  </a:lnTo>
                  <a:lnTo>
                    <a:pt x="16" y="12"/>
                  </a:lnTo>
                  <a:lnTo>
                    <a:pt x="14" y="9"/>
                  </a:lnTo>
                </a:path>
              </a:pathLst>
            </a:custGeom>
            <a:solidFill>
              <a:srgbClr val="FFFFFF"/>
            </a:solidFill>
            <a:ln w="9525" cap="rnd">
              <a:noFill/>
              <a:round/>
              <a:headEnd/>
              <a:tailEnd/>
            </a:ln>
          </p:spPr>
          <p:txBody>
            <a:bodyPr/>
            <a:lstStyle/>
            <a:p>
              <a:endParaRPr lang="en-US"/>
            </a:p>
          </p:txBody>
        </p:sp>
        <p:sp>
          <p:nvSpPr>
            <p:cNvPr id="4249" name="Freeform 63"/>
            <p:cNvSpPr>
              <a:spLocks/>
            </p:cNvSpPr>
            <p:nvPr/>
          </p:nvSpPr>
          <p:spPr bwMode="auto">
            <a:xfrm>
              <a:off x="3018" y="2733"/>
              <a:ext cx="19" cy="30"/>
            </a:xfrm>
            <a:custGeom>
              <a:avLst/>
              <a:gdLst>
                <a:gd name="T0" fmla="*/ 18 w 19"/>
                <a:gd name="T1" fmla="*/ 0 h 30"/>
                <a:gd name="T2" fmla="*/ 18 w 19"/>
                <a:gd name="T3" fmla="*/ 1 h 30"/>
                <a:gd name="T4" fmla="*/ 18 w 19"/>
                <a:gd name="T5" fmla="*/ 4 h 30"/>
                <a:gd name="T6" fmla="*/ 18 w 19"/>
                <a:gd name="T7" fmla="*/ 7 h 30"/>
                <a:gd name="T8" fmla="*/ 18 w 19"/>
                <a:gd name="T9" fmla="*/ 12 h 30"/>
                <a:gd name="T10" fmla="*/ 17 w 19"/>
                <a:gd name="T11" fmla="*/ 15 h 30"/>
                <a:gd name="T12" fmla="*/ 15 w 19"/>
                <a:gd name="T13" fmla="*/ 19 h 30"/>
                <a:gd name="T14" fmla="*/ 13 w 19"/>
                <a:gd name="T15" fmla="*/ 22 h 30"/>
                <a:gd name="T16" fmla="*/ 11 w 19"/>
                <a:gd name="T17" fmla="*/ 24 h 30"/>
                <a:gd name="T18" fmla="*/ 7 w 19"/>
                <a:gd name="T19" fmla="*/ 27 h 30"/>
                <a:gd name="T20" fmla="*/ 4 w 19"/>
                <a:gd name="T21" fmla="*/ 28 h 30"/>
                <a:gd name="T22" fmla="*/ 1 w 19"/>
                <a:gd name="T23" fmla="*/ 29 h 30"/>
                <a:gd name="T24" fmla="*/ 0 w 19"/>
                <a:gd name="T25" fmla="*/ 29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0"/>
                <a:gd name="T41" fmla="*/ 19 w 19"/>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0">
                  <a:moveTo>
                    <a:pt x="18" y="0"/>
                  </a:moveTo>
                  <a:lnTo>
                    <a:pt x="18" y="1"/>
                  </a:lnTo>
                  <a:lnTo>
                    <a:pt x="18" y="4"/>
                  </a:lnTo>
                  <a:lnTo>
                    <a:pt x="18" y="7"/>
                  </a:lnTo>
                  <a:lnTo>
                    <a:pt x="18" y="12"/>
                  </a:lnTo>
                  <a:lnTo>
                    <a:pt x="17" y="15"/>
                  </a:lnTo>
                  <a:lnTo>
                    <a:pt x="15" y="19"/>
                  </a:lnTo>
                  <a:lnTo>
                    <a:pt x="13" y="22"/>
                  </a:lnTo>
                  <a:lnTo>
                    <a:pt x="11" y="24"/>
                  </a:lnTo>
                  <a:lnTo>
                    <a:pt x="7" y="27"/>
                  </a:lnTo>
                  <a:lnTo>
                    <a:pt x="4" y="28"/>
                  </a:lnTo>
                  <a:lnTo>
                    <a:pt x="1" y="29"/>
                  </a:lnTo>
                  <a:lnTo>
                    <a:pt x="0" y="29"/>
                  </a:lnTo>
                </a:path>
              </a:pathLst>
            </a:custGeom>
            <a:noFill/>
            <a:ln w="12700" cap="rnd" cmpd="sng">
              <a:solidFill>
                <a:srgbClr val="000000"/>
              </a:solidFill>
              <a:prstDash val="solid"/>
              <a:round/>
              <a:headEnd type="none" w="sm" len="sm"/>
              <a:tailEnd type="none" w="sm" len="sm"/>
            </a:ln>
          </p:spPr>
          <p:txBody>
            <a:bodyPr/>
            <a:lstStyle/>
            <a:p>
              <a:endParaRPr lang="en-US"/>
            </a:p>
          </p:txBody>
        </p:sp>
      </p:grpSp>
      <p:grpSp>
        <p:nvGrpSpPr>
          <p:cNvPr id="4147" name="Group 64"/>
          <p:cNvGrpSpPr>
            <a:grpSpLocks/>
          </p:cNvGrpSpPr>
          <p:nvPr/>
        </p:nvGrpSpPr>
        <p:grpSpPr bwMode="auto">
          <a:xfrm>
            <a:off x="5394665" y="4147473"/>
            <a:ext cx="379413" cy="158750"/>
            <a:chOff x="2695" y="3213"/>
            <a:chExt cx="335" cy="140"/>
          </a:xfrm>
        </p:grpSpPr>
        <p:sp>
          <p:nvSpPr>
            <p:cNvPr id="4217" name="Freeform 65"/>
            <p:cNvSpPr>
              <a:spLocks/>
            </p:cNvSpPr>
            <p:nvPr/>
          </p:nvSpPr>
          <p:spPr bwMode="auto">
            <a:xfrm>
              <a:off x="2751" y="3256"/>
              <a:ext cx="61" cy="66"/>
            </a:xfrm>
            <a:custGeom>
              <a:avLst/>
              <a:gdLst>
                <a:gd name="T0" fmla="*/ 0 w 61"/>
                <a:gd name="T1" fmla="*/ 0 h 66"/>
                <a:gd name="T2" fmla="*/ 60 w 61"/>
                <a:gd name="T3" fmla="*/ 0 h 66"/>
                <a:gd name="T4" fmla="*/ 60 w 61"/>
                <a:gd name="T5" fmla="*/ 65 h 66"/>
                <a:gd name="T6" fmla="*/ 0 w 61"/>
                <a:gd name="T7" fmla="*/ 65 h 66"/>
                <a:gd name="T8" fmla="*/ 0 w 61"/>
                <a:gd name="T9" fmla="*/ 0 h 66"/>
                <a:gd name="T10" fmla="*/ 0 60000 65536"/>
                <a:gd name="T11" fmla="*/ 0 60000 65536"/>
                <a:gd name="T12" fmla="*/ 0 60000 65536"/>
                <a:gd name="T13" fmla="*/ 0 60000 65536"/>
                <a:gd name="T14" fmla="*/ 0 60000 65536"/>
                <a:gd name="T15" fmla="*/ 0 w 61"/>
                <a:gd name="T16" fmla="*/ 0 h 66"/>
                <a:gd name="T17" fmla="*/ 61 w 61"/>
                <a:gd name="T18" fmla="*/ 66 h 66"/>
              </a:gdLst>
              <a:ahLst/>
              <a:cxnLst>
                <a:cxn ang="T10">
                  <a:pos x="T0" y="T1"/>
                </a:cxn>
                <a:cxn ang="T11">
                  <a:pos x="T2" y="T3"/>
                </a:cxn>
                <a:cxn ang="T12">
                  <a:pos x="T4" y="T5"/>
                </a:cxn>
                <a:cxn ang="T13">
                  <a:pos x="T6" y="T7"/>
                </a:cxn>
                <a:cxn ang="T14">
                  <a:pos x="T8" y="T9"/>
                </a:cxn>
              </a:cxnLst>
              <a:rect l="T15" t="T16" r="T17" b="T18"/>
              <a:pathLst>
                <a:path w="61" h="66">
                  <a:moveTo>
                    <a:pt x="0" y="0"/>
                  </a:moveTo>
                  <a:lnTo>
                    <a:pt x="60" y="0"/>
                  </a:lnTo>
                  <a:lnTo>
                    <a:pt x="60" y="65"/>
                  </a:lnTo>
                  <a:lnTo>
                    <a:pt x="0" y="65"/>
                  </a:lnTo>
                  <a:lnTo>
                    <a:pt x="0" y="0"/>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4218" name="Freeform 66"/>
            <p:cNvSpPr>
              <a:spLocks/>
            </p:cNvSpPr>
            <p:nvPr/>
          </p:nvSpPr>
          <p:spPr bwMode="auto">
            <a:xfrm>
              <a:off x="2709" y="3226"/>
              <a:ext cx="47" cy="124"/>
            </a:xfrm>
            <a:custGeom>
              <a:avLst/>
              <a:gdLst>
                <a:gd name="T0" fmla="*/ 46 w 47"/>
                <a:gd name="T1" fmla="*/ 30 h 124"/>
                <a:gd name="T2" fmla="*/ 0 w 47"/>
                <a:gd name="T3" fmla="*/ 0 h 124"/>
                <a:gd name="T4" fmla="*/ 0 w 47"/>
                <a:gd name="T5" fmla="*/ 123 h 124"/>
                <a:gd name="T6" fmla="*/ 45 w 47"/>
                <a:gd name="T7" fmla="*/ 95 h 124"/>
                <a:gd name="T8" fmla="*/ 46 w 47"/>
                <a:gd name="T9" fmla="*/ 30 h 124"/>
                <a:gd name="T10" fmla="*/ 0 60000 65536"/>
                <a:gd name="T11" fmla="*/ 0 60000 65536"/>
                <a:gd name="T12" fmla="*/ 0 60000 65536"/>
                <a:gd name="T13" fmla="*/ 0 60000 65536"/>
                <a:gd name="T14" fmla="*/ 0 60000 65536"/>
                <a:gd name="T15" fmla="*/ 0 w 47"/>
                <a:gd name="T16" fmla="*/ 0 h 124"/>
                <a:gd name="T17" fmla="*/ 47 w 47"/>
                <a:gd name="T18" fmla="*/ 124 h 124"/>
              </a:gdLst>
              <a:ahLst/>
              <a:cxnLst>
                <a:cxn ang="T10">
                  <a:pos x="T0" y="T1"/>
                </a:cxn>
                <a:cxn ang="T11">
                  <a:pos x="T2" y="T3"/>
                </a:cxn>
                <a:cxn ang="T12">
                  <a:pos x="T4" y="T5"/>
                </a:cxn>
                <a:cxn ang="T13">
                  <a:pos x="T6" y="T7"/>
                </a:cxn>
                <a:cxn ang="T14">
                  <a:pos x="T8" y="T9"/>
                </a:cxn>
              </a:cxnLst>
              <a:rect l="T15" t="T16" r="T17" b="T18"/>
              <a:pathLst>
                <a:path w="47" h="124">
                  <a:moveTo>
                    <a:pt x="46" y="30"/>
                  </a:moveTo>
                  <a:lnTo>
                    <a:pt x="0" y="0"/>
                  </a:lnTo>
                  <a:lnTo>
                    <a:pt x="0" y="123"/>
                  </a:lnTo>
                  <a:lnTo>
                    <a:pt x="45" y="95"/>
                  </a:lnTo>
                  <a:lnTo>
                    <a:pt x="46" y="30"/>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4219" name="Freeform 67"/>
            <p:cNvSpPr>
              <a:spLocks/>
            </p:cNvSpPr>
            <p:nvPr/>
          </p:nvSpPr>
          <p:spPr bwMode="auto">
            <a:xfrm>
              <a:off x="2707" y="3230"/>
              <a:ext cx="101" cy="34"/>
            </a:xfrm>
            <a:custGeom>
              <a:avLst/>
              <a:gdLst>
                <a:gd name="T0" fmla="*/ 2 w 101"/>
                <a:gd name="T1" fmla="*/ 0 h 34"/>
                <a:gd name="T2" fmla="*/ 48 w 101"/>
                <a:gd name="T3" fmla="*/ 29 h 34"/>
                <a:gd name="T4" fmla="*/ 100 w 101"/>
                <a:gd name="T5" fmla="*/ 29 h 34"/>
                <a:gd name="T6" fmla="*/ 100 w 101"/>
                <a:gd name="T7" fmla="*/ 33 h 34"/>
                <a:gd name="T8" fmla="*/ 48 w 101"/>
                <a:gd name="T9" fmla="*/ 33 h 34"/>
                <a:gd name="T10" fmla="*/ 0 w 101"/>
                <a:gd name="T11" fmla="*/ 7 h 34"/>
                <a:gd name="T12" fmla="*/ 2 w 101"/>
                <a:gd name="T13" fmla="*/ 0 h 34"/>
                <a:gd name="T14" fmla="*/ 0 60000 65536"/>
                <a:gd name="T15" fmla="*/ 0 60000 65536"/>
                <a:gd name="T16" fmla="*/ 0 60000 65536"/>
                <a:gd name="T17" fmla="*/ 0 60000 65536"/>
                <a:gd name="T18" fmla="*/ 0 60000 65536"/>
                <a:gd name="T19" fmla="*/ 0 60000 65536"/>
                <a:gd name="T20" fmla="*/ 0 60000 65536"/>
                <a:gd name="T21" fmla="*/ 0 w 101"/>
                <a:gd name="T22" fmla="*/ 0 h 34"/>
                <a:gd name="T23" fmla="*/ 101 w 10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34">
                  <a:moveTo>
                    <a:pt x="2" y="0"/>
                  </a:moveTo>
                  <a:lnTo>
                    <a:pt x="48" y="29"/>
                  </a:lnTo>
                  <a:lnTo>
                    <a:pt x="100" y="29"/>
                  </a:lnTo>
                  <a:lnTo>
                    <a:pt x="100" y="33"/>
                  </a:lnTo>
                  <a:lnTo>
                    <a:pt x="48" y="33"/>
                  </a:lnTo>
                  <a:lnTo>
                    <a:pt x="0" y="7"/>
                  </a:lnTo>
                  <a:lnTo>
                    <a:pt x="2" y="0"/>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4220" name="Freeform 68"/>
            <p:cNvSpPr>
              <a:spLocks/>
            </p:cNvSpPr>
            <p:nvPr/>
          </p:nvSpPr>
          <p:spPr bwMode="auto">
            <a:xfrm>
              <a:off x="2708" y="3243"/>
              <a:ext cx="101" cy="34"/>
            </a:xfrm>
            <a:custGeom>
              <a:avLst/>
              <a:gdLst>
                <a:gd name="T0" fmla="*/ 1 w 101"/>
                <a:gd name="T1" fmla="*/ 0 h 34"/>
                <a:gd name="T2" fmla="*/ 47 w 101"/>
                <a:gd name="T3" fmla="*/ 23 h 34"/>
                <a:gd name="T4" fmla="*/ 100 w 101"/>
                <a:gd name="T5" fmla="*/ 23 h 34"/>
                <a:gd name="T6" fmla="*/ 100 w 101"/>
                <a:gd name="T7" fmla="*/ 33 h 34"/>
                <a:gd name="T8" fmla="*/ 47 w 101"/>
                <a:gd name="T9" fmla="*/ 33 h 34"/>
                <a:gd name="T10" fmla="*/ 0 w 101"/>
                <a:gd name="T11" fmla="*/ 23 h 34"/>
                <a:gd name="T12" fmla="*/ 1 w 101"/>
                <a:gd name="T13" fmla="*/ 0 h 34"/>
                <a:gd name="T14" fmla="*/ 0 60000 65536"/>
                <a:gd name="T15" fmla="*/ 0 60000 65536"/>
                <a:gd name="T16" fmla="*/ 0 60000 65536"/>
                <a:gd name="T17" fmla="*/ 0 60000 65536"/>
                <a:gd name="T18" fmla="*/ 0 60000 65536"/>
                <a:gd name="T19" fmla="*/ 0 60000 65536"/>
                <a:gd name="T20" fmla="*/ 0 60000 65536"/>
                <a:gd name="T21" fmla="*/ 0 w 101"/>
                <a:gd name="T22" fmla="*/ 0 h 34"/>
                <a:gd name="T23" fmla="*/ 101 w 10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34">
                  <a:moveTo>
                    <a:pt x="1" y="0"/>
                  </a:moveTo>
                  <a:lnTo>
                    <a:pt x="47" y="23"/>
                  </a:lnTo>
                  <a:lnTo>
                    <a:pt x="100" y="23"/>
                  </a:lnTo>
                  <a:lnTo>
                    <a:pt x="100" y="33"/>
                  </a:lnTo>
                  <a:lnTo>
                    <a:pt x="47" y="33"/>
                  </a:lnTo>
                  <a:lnTo>
                    <a:pt x="0" y="23"/>
                  </a:lnTo>
                  <a:lnTo>
                    <a:pt x="1" y="0"/>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4221" name="Freeform 69"/>
            <p:cNvSpPr>
              <a:spLocks/>
            </p:cNvSpPr>
            <p:nvPr/>
          </p:nvSpPr>
          <p:spPr bwMode="auto">
            <a:xfrm>
              <a:off x="2695" y="3226"/>
              <a:ext cx="17" cy="124"/>
            </a:xfrm>
            <a:custGeom>
              <a:avLst/>
              <a:gdLst>
                <a:gd name="T0" fmla="*/ 16 w 17"/>
                <a:gd name="T1" fmla="*/ 0 h 124"/>
                <a:gd name="T2" fmla="*/ 0 w 17"/>
                <a:gd name="T3" fmla="*/ 0 h 124"/>
                <a:gd name="T4" fmla="*/ 0 w 17"/>
                <a:gd name="T5" fmla="*/ 123 h 124"/>
                <a:gd name="T6" fmla="*/ 16 w 17"/>
                <a:gd name="T7" fmla="*/ 123 h 124"/>
                <a:gd name="T8" fmla="*/ 16 w 17"/>
                <a:gd name="T9" fmla="*/ 0 h 124"/>
                <a:gd name="T10" fmla="*/ 0 60000 65536"/>
                <a:gd name="T11" fmla="*/ 0 60000 65536"/>
                <a:gd name="T12" fmla="*/ 0 60000 65536"/>
                <a:gd name="T13" fmla="*/ 0 60000 65536"/>
                <a:gd name="T14" fmla="*/ 0 60000 65536"/>
                <a:gd name="T15" fmla="*/ 0 w 17"/>
                <a:gd name="T16" fmla="*/ 0 h 124"/>
                <a:gd name="T17" fmla="*/ 17 w 17"/>
                <a:gd name="T18" fmla="*/ 124 h 124"/>
              </a:gdLst>
              <a:ahLst/>
              <a:cxnLst>
                <a:cxn ang="T10">
                  <a:pos x="T0" y="T1"/>
                </a:cxn>
                <a:cxn ang="T11">
                  <a:pos x="T2" y="T3"/>
                </a:cxn>
                <a:cxn ang="T12">
                  <a:pos x="T4" y="T5"/>
                </a:cxn>
                <a:cxn ang="T13">
                  <a:pos x="T6" y="T7"/>
                </a:cxn>
                <a:cxn ang="T14">
                  <a:pos x="T8" y="T9"/>
                </a:cxn>
              </a:cxnLst>
              <a:rect l="T15" t="T16" r="T17" b="T18"/>
              <a:pathLst>
                <a:path w="17" h="124">
                  <a:moveTo>
                    <a:pt x="16" y="0"/>
                  </a:moveTo>
                  <a:lnTo>
                    <a:pt x="0" y="0"/>
                  </a:lnTo>
                  <a:lnTo>
                    <a:pt x="0" y="123"/>
                  </a:lnTo>
                  <a:lnTo>
                    <a:pt x="16" y="123"/>
                  </a:lnTo>
                  <a:lnTo>
                    <a:pt x="16" y="0"/>
                  </a:lnTo>
                </a:path>
              </a:pathLst>
            </a:custGeom>
            <a:solidFill>
              <a:srgbClr val="7F7F7F"/>
            </a:solidFill>
            <a:ln w="12700" cap="rnd" cmpd="sng">
              <a:solidFill>
                <a:srgbClr val="000000"/>
              </a:solidFill>
              <a:prstDash val="solid"/>
              <a:round/>
              <a:headEnd/>
              <a:tailEnd/>
            </a:ln>
          </p:spPr>
          <p:txBody>
            <a:bodyPr/>
            <a:lstStyle/>
            <a:p>
              <a:endParaRPr lang="en-US"/>
            </a:p>
          </p:txBody>
        </p:sp>
        <p:sp>
          <p:nvSpPr>
            <p:cNvPr id="4222" name="Freeform 70"/>
            <p:cNvSpPr>
              <a:spLocks/>
            </p:cNvSpPr>
            <p:nvPr/>
          </p:nvSpPr>
          <p:spPr bwMode="auto">
            <a:xfrm>
              <a:off x="2760" y="3253"/>
              <a:ext cx="32" cy="72"/>
            </a:xfrm>
            <a:custGeom>
              <a:avLst/>
              <a:gdLst>
                <a:gd name="T0" fmla="*/ 0 w 32"/>
                <a:gd name="T1" fmla="*/ 0 h 72"/>
                <a:gd name="T2" fmla="*/ 31 w 32"/>
                <a:gd name="T3" fmla="*/ 0 h 72"/>
                <a:gd name="T4" fmla="*/ 31 w 32"/>
                <a:gd name="T5" fmla="*/ 71 h 72"/>
                <a:gd name="T6" fmla="*/ 0 w 32"/>
                <a:gd name="T7" fmla="*/ 71 h 72"/>
                <a:gd name="T8" fmla="*/ 0 w 32"/>
                <a:gd name="T9" fmla="*/ 0 h 72"/>
                <a:gd name="T10" fmla="*/ 0 60000 65536"/>
                <a:gd name="T11" fmla="*/ 0 60000 65536"/>
                <a:gd name="T12" fmla="*/ 0 60000 65536"/>
                <a:gd name="T13" fmla="*/ 0 60000 65536"/>
                <a:gd name="T14" fmla="*/ 0 60000 65536"/>
                <a:gd name="T15" fmla="*/ 0 w 32"/>
                <a:gd name="T16" fmla="*/ 0 h 72"/>
                <a:gd name="T17" fmla="*/ 32 w 32"/>
                <a:gd name="T18" fmla="*/ 72 h 72"/>
              </a:gdLst>
              <a:ahLst/>
              <a:cxnLst>
                <a:cxn ang="T10">
                  <a:pos x="T0" y="T1"/>
                </a:cxn>
                <a:cxn ang="T11">
                  <a:pos x="T2" y="T3"/>
                </a:cxn>
                <a:cxn ang="T12">
                  <a:pos x="T4" y="T5"/>
                </a:cxn>
                <a:cxn ang="T13">
                  <a:pos x="T6" y="T7"/>
                </a:cxn>
                <a:cxn ang="T14">
                  <a:pos x="T8" y="T9"/>
                </a:cxn>
              </a:cxnLst>
              <a:rect l="T15" t="T16" r="T17" b="T18"/>
              <a:pathLst>
                <a:path w="32" h="72">
                  <a:moveTo>
                    <a:pt x="0" y="0"/>
                  </a:moveTo>
                  <a:lnTo>
                    <a:pt x="31" y="0"/>
                  </a:lnTo>
                  <a:lnTo>
                    <a:pt x="31" y="71"/>
                  </a:lnTo>
                  <a:lnTo>
                    <a:pt x="0" y="71"/>
                  </a:lnTo>
                  <a:lnTo>
                    <a:pt x="0" y="0"/>
                  </a:lnTo>
                </a:path>
              </a:pathLst>
            </a:custGeom>
            <a:solidFill>
              <a:srgbClr val="7F7F7F"/>
            </a:solidFill>
            <a:ln w="12700" cap="rnd" cmpd="sng">
              <a:solidFill>
                <a:srgbClr val="000000"/>
              </a:solidFill>
              <a:prstDash val="solid"/>
              <a:round/>
              <a:headEnd/>
              <a:tailEnd/>
            </a:ln>
          </p:spPr>
          <p:txBody>
            <a:bodyPr/>
            <a:lstStyle/>
            <a:p>
              <a:endParaRPr lang="en-US"/>
            </a:p>
          </p:txBody>
        </p:sp>
        <p:sp>
          <p:nvSpPr>
            <p:cNvPr id="4223" name="Freeform 71"/>
            <p:cNvSpPr>
              <a:spLocks/>
            </p:cNvSpPr>
            <p:nvPr/>
          </p:nvSpPr>
          <p:spPr bwMode="auto">
            <a:xfrm>
              <a:off x="2801" y="3213"/>
              <a:ext cx="176" cy="140"/>
            </a:xfrm>
            <a:custGeom>
              <a:avLst/>
              <a:gdLst>
                <a:gd name="T0" fmla="*/ 166 w 176"/>
                <a:gd name="T1" fmla="*/ 0 h 140"/>
                <a:gd name="T2" fmla="*/ 8 w 176"/>
                <a:gd name="T3" fmla="*/ 0 h 140"/>
                <a:gd name="T4" fmla="*/ 6 w 176"/>
                <a:gd name="T5" fmla="*/ 1 h 140"/>
                <a:gd name="T6" fmla="*/ 3 w 176"/>
                <a:gd name="T7" fmla="*/ 2 h 140"/>
                <a:gd name="T8" fmla="*/ 2 w 176"/>
                <a:gd name="T9" fmla="*/ 3 h 140"/>
                <a:gd name="T10" fmla="*/ 1 w 176"/>
                <a:gd name="T11" fmla="*/ 5 h 140"/>
                <a:gd name="T12" fmla="*/ 0 w 176"/>
                <a:gd name="T13" fmla="*/ 8 h 140"/>
                <a:gd name="T14" fmla="*/ 0 w 176"/>
                <a:gd name="T15" fmla="*/ 130 h 140"/>
                <a:gd name="T16" fmla="*/ 0 w 176"/>
                <a:gd name="T17" fmla="*/ 132 h 140"/>
                <a:gd name="T18" fmla="*/ 1 w 176"/>
                <a:gd name="T19" fmla="*/ 134 h 140"/>
                <a:gd name="T20" fmla="*/ 2 w 176"/>
                <a:gd name="T21" fmla="*/ 136 h 140"/>
                <a:gd name="T22" fmla="*/ 4 w 176"/>
                <a:gd name="T23" fmla="*/ 138 h 140"/>
                <a:gd name="T24" fmla="*/ 8 w 176"/>
                <a:gd name="T25" fmla="*/ 139 h 140"/>
                <a:gd name="T26" fmla="*/ 9 w 176"/>
                <a:gd name="T27" fmla="*/ 139 h 140"/>
                <a:gd name="T28" fmla="*/ 164 w 176"/>
                <a:gd name="T29" fmla="*/ 139 h 140"/>
                <a:gd name="T30" fmla="*/ 167 w 176"/>
                <a:gd name="T31" fmla="*/ 139 h 140"/>
                <a:gd name="T32" fmla="*/ 170 w 176"/>
                <a:gd name="T33" fmla="*/ 138 h 140"/>
                <a:gd name="T34" fmla="*/ 172 w 176"/>
                <a:gd name="T35" fmla="*/ 136 h 140"/>
                <a:gd name="T36" fmla="*/ 173 w 176"/>
                <a:gd name="T37" fmla="*/ 134 h 140"/>
                <a:gd name="T38" fmla="*/ 175 w 176"/>
                <a:gd name="T39" fmla="*/ 131 h 140"/>
                <a:gd name="T40" fmla="*/ 175 w 176"/>
                <a:gd name="T41" fmla="*/ 128 h 140"/>
                <a:gd name="T42" fmla="*/ 175 w 176"/>
                <a:gd name="T43" fmla="*/ 11 h 140"/>
                <a:gd name="T44" fmla="*/ 175 w 176"/>
                <a:gd name="T45" fmla="*/ 10 h 140"/>
                <a:gd name="T46" fmla="*/ 174 w 176"/>
                <a:gd name="T47" fmla="*/ 7 h 140"/>
                <a:gd name="T48" fmla="*/ 173 w 176"/>
                <a:gd name="T49" fmla="*/ 5 h 140"/>
                <a:gd name="T50" fmla="*/ 172 w 176"/>
                <a:gd name="T51" fmla="*/ 3 h 140"/>
                <a:gd name="T52" fmla="*/ 170 w 176"/>
                <a:gd name="T53" fmla="*/ 2 h 140"/>
                <a:gd name="T54" fmla="*/ 167 w 176"/>
                <a:gd name="T55" fmla="*/ 1 h 140"/>
                <a:gd name="T56" fmla="*/ 166 w 176"/>
                <a:gd name="T57" fmla="*/ 0 h 1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6"/>
                <a:gd name="T88" fmla="*/ 0 h 140"/>
                <a:gd name="T89" fmla="*/ 176 w 176"/>
                <a:gd name="T90" fmla="*/ 140 h 1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6" h="140">
                  <a:moveTo>
                    <a:pt x="166" y="0"/>
                  </a:moveTo>
                  <a:lnTo>
                    <a:pt x="8" y="0"/>
                  </a:lnTo>
                  <a:lnTo>
                    <a:pt x="6" y="1"/>
                  </a:lnTo>
                  <a:lnTo>
                    <a:pt x="3" y="2"/>
                  </a:lnTo>
                  <a:lnTo>
                    <a:pt x="2" y="3"/>
                  </a:lnTo>
                  <a:lnTo>
                    <a:pt x="1" y="5"/>
                  </a:lnTo>
                  <a:lnTo>
                    <a:pt x="0" y="8"/>
                  </a:lnTo>
                  <a:lnTo>
                    <a:pt x="0" y="130"/>
                  </a:lnTo>
                  <a:lnTo>
                    <a:pt x="0" y="132"/>
                  </a:lnTo>
                  <a:lnTo>
                    <a:pt x="1" y="134"/>
                  </a:lnTo>
                  <a:lnTo>
                    <a:pt x="2" y="136"/>
                  </a:lnTo>
                  <a:lnTo>
                    <a:pt x="4" y="138"/>
                  </a:lnTo>
                  <a:lnTo>
                    <a:pt x="8" y="139"/>
                  </a:lnTo>
                  <a:lnTo>
                    <a:pt x="9" y="139"/>
                  </a:lnTo>
                  <a:lnTo>
                    <a:pt x="164" y="139"/>
                  </a:lnTo>
                  <a:lnTo>
                    <a:pt x="167" y="139"/>
                  </a:lnTo>
                  <a:lnTo>
                    <a:pt x="170" y="138"/>
                  </a:lnTo>
                  <a:lnTo>
                    <a:pt x="172" y="136"/>
                  </a:lnTo>
                  <a:lnTo>
                    <a:pt x="173" y="134"/>
                  </a:lnTo>
                  <a:lnTo>
                    <a:pt x="175" y="131"/>
                  </a:lnTo>
                  <a:lnTo>
                    <a:pt x="175" y="128"/>
                  </a:lnTo>
                  <a:lnTo>
                    <a:pt x="175" y="11"/>
                  </a:lnTo>
                  <a:lnTo>
                    <a:pt x="175" y="10"/>
                  </a:lnTo>
                  <a:lnTo>
                    <a:pt x="174" y="7"/>
                  </a:lnTo>
                  <a:lnTo>
                    <a:pt x="173" y="5"/>
                  </a:lnTo>
                  <a:lnTo>
                    <a:pt x="172" y="3"/>
                  </a:lnTo>
                  <a:lnTo>
                    <a:pt x="170" y="2"/>
                  </a:lnTo>
                  <a:lnTo>
                    <a:pt x="167" y="1"/>
                  </a:lnTo>
                  <a:lnTo>
                    <a:pt x="166" y="0"/>
                  </a:lnTo>
                </a:path>
              </a:pathLst>
            </a:custGeom>
            <a:solidFill>
              <a:srgbClr val="7F7F7F"/>
            </a:solidFill>
            <a:ln w="12700" cap="rnd" cmpd="sng">
              <a:solidFill>
                <a:srgbClr val="000000"/>
              </a:solidFill>
              <a:prstDash val="solid"/>
              <a:round/>
              <a:headEnd/>
              <a:tailEnd/>
            </a:ln>
          </p:spPr>
          <p:txBody>
            <a:bodyPr/>
            <a:lstStyle/>
            <a:p>
              <a:endParaRPr lang="en-US"/>
            </a:p>
          </p:txBody>
        </p:sp>
        <p:sp>
          <p:nvSpPr>
            <p:cNvPr id="4224" name="Freeform 72"/>
            <p:cNvSpPr>
              <a:spLocks/>
            </p:cNvSpPr>
            <p:nvPr/>
          </p:nvSpPr>
          <p:spPr bwMode="auto">
            <a:xfrm>
              <a:off x="2892" y="3242"/>
              <a:ext cx="124" cy="42"/>
            </a:xfrm>
            <a:custGeom>
              <a:avLst/>
              <a:gdLst>
                <a:gd name="T0" fmla="*/ 121 w 124"/>
                <a:gd name="T1" fmla="*/ 0 h 42"/>
                <a:gd name="T2" fmla="*/ 109 w 124"/>
                <a:gd name="T3" fmla="*/ 7 h 42"/>
                <a:gd name="T4" fmla="*/ 13 w 124"/>
                <a:gd name="T5" fmla="*/ 7 h 42"/>
                <a:gd name="T6" fmla="*/ 11 w 124"/>
                <a:gd name="T7" fmla="*/ 7 h 42"/>
                <a:gd name="T8" fmla="*/ 9 w 124"/>
                <a:gd name="T9" fmla="*/ 9 h 42"/>
                <a:gd name="T10" fmla="*/ 6 w 124"/>
                <a:gd name="T11" fmla="*/ 10 h 42"/>
                <a:gd name="T12" fmla="*/ 4 w 124"/>
                <a:gd name="T13" fmla="*/ 12 h 42"/>
                <a:gd name="T14" fmla="*/ 1 w 124"/>
                <a:gd name="T15" fmla="*/ 16 h 42"/>
                <a:gd name="T16" fmla="*/ 0 w 124"/>
                <a:gd name="T17" fmla="*/ 19 h 42"/>
                <a:gd name="T18" fmla="*/ 0 w 124"/>
                <a:gd name="T19" fmla="*/ 23 h 42"/>
                <a:gd name="T20" fmla="*/ 1 w 124"/>
                <a:gd name="T21" fmla="*/ 26 h 42"/>
                <a:gd name="T22" fmla="*/ 2 w 124"/>
                <a:gd name="T23" fmla="*/ 29 h 42"/>
                <a:gd name="T24" fmla="*/ 5 w 124"/>
                <a:gd name="T25" fmla="*/ 32 h 42"/>
                <a:gd name="T26" fmla="*/ 8 w 124"/>
                <a:gd name="T27" fmla="*/ 34 h 42"/>
                <a:gd name="T28" fmla="*/ 11 w 124"/>
                <a:gd name="T29" fmla="*/ 35 h 42"/>
                <a:gd name="T30" fmla="*/ 109 w 124"/>
                <a:gd name="T31" fmla="*/ 35 h 42"/>
                <a:gd name="T32" fmla="*/ 121 w 124"/>
                <a:gd name="T33" fmla="*/ 41 h 42"/>
                <a:gd name="T34" fmla="*/ 123 w 124"/>
                <a:gd name="T35" fmla="*/ 41 h 42"/>
                <a:gd name="T36" fmla="*/ 123 w 124"/>
                <a:gd name="T37" fmla="*/ 2 h 42"/>
                <a:gd name="T38" fmla="*/ 121 w 124"/>
                <a:gd name="T39" fmla="*/ 0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42"/>
                <a:gd name="T62" fmla="*/ 124 w 124"/>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42">
                  <a:moveTo>
                    <a:pt x="121" y="0"/>
                  </a:moveTo>
                  <a:lnTo>
                    <a:pt x="109" y="7"/>
                  </a:lnTo>
                  <a:lnTo>
                    <a:pt x="13" y="7"/>
                  </a:lnTo>
                  <a:lnTo>
                    <a:pt x="11" y="7"/>
                  </a:lnTo>
                  <a:lnTo>
                    <a:pt x="9" y="9"/>
                  </a:lnTo>
                  <a:lnTo>
                    <a:pt x="6" y="10"/>
                  </a:lnTo>
                  <a:lnTo>
                    <a:pt x="4" y="12"/>
                  </a:lnTo>
                  <a:lnTo>
                    <a:pt x="1" y="16"/>
                  </a:lnTo>
                  <a:lnTo>
                    <a:pt x="0" y="19"/>
                  </a:lnTo>
                  <a:lnTo>
                    <a:pt x="0" y="23"/>
                  </a:lnTo>
                  <a:lnTo>
                    <a:pt x="1" y="26"/>
                  </a:lnTo>
                  <a:lnTo>
                    <a:pt x="2" y="29"/>
                  </a:lnTo>
                  <a:lnTo>
                    <a:pt x="5" y="32"/>
                  </a:lnTo>
                  <a:lnTo>
                    <a:pt x="8" y="34"/>
                  </a:lnTo>
                  <a:lnTo>
                    <a:pt x="11" y="35"/>
                  </a:lnTo>
                  <a:lnTo>
                    <a:pt x="109" y="35"/>
                  </a:lnTo>
                  <a:lnTo>
                    <a:pt x="121" y="41"/>
                  </a:lnTo>
                  <a:lnTo>
                    <a:pt x="123" y="41"/>
                  </a:lnTo>
                  <a:lnTo>
                    <a:pt x="123" y="2"/>
                  </a:lnTo>
                  <a:lnTo>
                    <a:pt x="121" y="0"/>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4225" name="Freeform 73"/>
            <p:cNvSpPr>
              <a:spLocks/>
            </p:cNvSpPr>
            <p:nvPr/>
          </p:nvSpPr>
          <p:spPr bwMode="auto">
            <a:xfrm>
              <a:off x="2903" y="3248"/>
              <a:ext cx="90" cy="17"/>
            </a:xfrm>
            <a:custGeom>
              <a:avLst/>
              <a:gdLst>
                <a:gd name="T0" fmla="*/ 0 w 90"/>
                <a:gd name="T1" fmla="*/ 16 h 17"/>
                <a:gd name="T2" fmla="*/ 89 w 90"/>
                <a:gd name="T3" fmla="*/ 16 h 17"/>
                <a:gd name="T4" fmla="*/ 89 w 90"/>
                <a:gd name="T5" fmla="*/ 0 h 17"/>
                <a:gd name="T6" fmla="*/ 0 w 90"/>
                <a:gd name="T7" fmla="*/ 0 h 17"/>
                <a:gd name="T8" fmla="*/ 0 w 90"/>
                <a:gd name="T9" fmla="*/ 16 h 17"/>
                <a:gd name="T10" fmla="*/ 0 60000 65536"/>
                <a:gd name="T11" fmla="*/ 0 60000 65536"/>
                <a:gd name="T12" fmla="*/ 0 60000 65536"/>
                <a:gd name="T13" fmla="*/ 0 60000 65536"/>
                <a:gd name="T14" fmla="*/ 0 60000 65536"/>
                <a:gd name="T15" fmla="*/ 0 w 90"/>
                <a:gd name="T16" fmla="*/ 0 h 17"/>
                <a:gd name="T17" fmla="*/ 90 w 90"/>
                <a:gd name="T18" fmla="*/ 17 h 17"/>
              </a:gdLst>
              <a:ahLst/>
              <a:cxnLst>
                <a:cxn ang="T10">
                  <a:pos x="T0" y="T1"/>
                </a:cxn>
                <a:cxn ang="T11">
                  <a:pos x="T2" y="T3"/>
                </a:cxn>
                <a:cxn ang="T12">
                  <a:pos x="T4" y="T5"/>
                </a:cxn>
                <a:cxn ang="T13">
                  <a:pos x="T6" y="T7"/>
                </a:cxn>
                <a:cxn ang="T14">
                  <a:pos x="T8" y="T9"/>
                </a:cxn>
              </a:cxnLst>
              <a:rect l="T15" t="T16" r="T17" b="T18"/>
              <a:pathLst>
                <a:path w="90" h="17">
                  <a:moveTo>
                    <a:pt x="0" y="16"/>
                  </a:moveTo>
                  <a:lnTo>
                    <a:pt x="89" y="16"/>
                  </a:lnTo>
                  <a:lnTo>
                    <a:pt x="89" y="0"/>
                  </a:lnTo>
                  <a:lnTo>
                    <a:pt x="0" y="0"/>
                  </a:lnTo>
                  <a:lnTo>
                    <a:pt x="0" y="16"/>
                  </a:lnTo>
                </a:path>
              </a:pathLst>
            </a:custGeom>
            <a:solidFill>
              <a:srgbClr val="FFFFFF"/>
            </a:solidFill>
            <a:ln w="9525" cap="rnd">
              <a:noFill/>
              <a:round/>
              <a:headEnd/>
              <a:tailEnd/>
            </a:ln>
          </p:spPr>
          <p:txBody>
            <a:bodyPr/>
            <a:lstStyle/>
            <a:p>
              <a:endParaRPr lang="en-US"/>
            </a:p>
          </p:txBody>
        </p:sp>
        <p:sp>
          <p:nvSpPr>
            <p:cNvPr id="4226" name="Freeform 74"/>
            <p:cNvSpPr>
              <a:spLocks/>
            </p:cNvSpPr>
            <p:nvPr/>
          </p:nvSpPr>
          <p:spPr bwMode="auto">
            <a:xfrm>
              <a:off x="2903" y="3254"/>
              <a:ext cx="91" cy="17"/>
            </a:xfrm>
            <a:custGeom>
              <a:avLst/>
              <a:gdLst>
                <a:gd name="T0" fmla="*/ 0 w 91"/>
                <a:gd name="T1" fmla="*/ 16 h 17"/>
                <a:gd name="T2" fmla="*/ 90 w 91"/>
                <a:gd name="T3" fmla="*/ 16 h 17"/>
                <a:gd name="T4" fmla="*/ 90 w 91"/>
                <a:gd name="T5" fmla="*/ 0 h 17"/>
                <a:gd name="T6" fmla="*/ 0 w 91"/>
                <a:gd name="T7" fmla="*/ 0 h 17"/>
                <a:gd name="T8" fmla="*/ 0 w 91"/>
                <a:gd name="T9" fmla="*/ 16 h 17"/>
                <a:gd name="T10" fmla="*/ 0 60000 65536"/>
                <a:gd name="T11" fmla="*/ 0 60000 65536"/>
                <a:gd name="T12" fmla="*/ 0 60000 65536"/>
                <a:gd name="T13" fmla="*/ 0 60000 65536"/>
                <a:gd name="T14" fmla="*/ 0 60000 65536"/>
                <a:gd name="T15" fmla="*/ 0 w 91"/>
                <a:gd name="T16" fmla="*/ 0 h 17"/>
                <a:gd name="T17" fmla="*/ 91 w 91"/>
                <a:gd name="T18" fmla="*/ 17 h 17"/>
              </a:gdLst>
              <a:ahLst/>
              <a:cxnLst>
                <a:cxn ang="T10">
                  <a:pos x="T0" y="T1"/>
                </a:cxn>
                <a:cxn ang="T11">
                  <a:pos x="T2" y="T3"/>
                </a:cxn>
                <a:cxn ang="T12">
                  <a:pos x="T4" y="T5"/>
                </a:cxn>
                <a:cxn ang="T13">
                  <a:pos x="T6" y="T7"/>
                </a:cxn>
                <a:cxn ang="T14">
                  <a:pos x="T8" y="T9"/>
                </a:cxn>
              </a:cxnLst>
              <a:rect l="T15" t="T16" r="T17" b="T18"/>
              <a:pathLst>
                <a:path w="91" h="17">
                  <a:moveTo>
                    <a:pt x="0" y="16"/>
                  </a:moveTo>
                  <a:lnTo>
                    <a:pt x="90" y="16"/>
                  </a:lnTo>
                  <a:lnTo>
                    <a:pt x="90" y="0"/>
                  </a:lnTo>
                  <a:lnTo>
                    <a:pt x="0" y="0"/>
                  </a:lnTo>
                  <a:lnTo>
                    <a:pt x="0" y="16"/>
                  </a:lnTo>
                </a:path>
              </a:pathLst>
            </a:custGeom>
            <a:solidFill>
              <a:srgbClr val="FFFFFF"/>
            </a:solidFill>
            <a:ln w="9525" cap="rnd">
              <a:noFill/>
              <a:round/>
              <a:headEnd/>
              <a:tailEnd/>
            </a:ln>
          </p:spPr>
          <p:txBody>
            <a:bodyPr/>
            <a:lstStyle/>
            <a:p>
              <a:endParaRPr lang="en-US"/>
            </a:p>
          </p:txBody>
        </p:sp>
        <p:sp>
          <p:nvSpPr>
            <p:cNvPr id="4227" name="Freeform 75"/>
            <p:cNvSpPr>
              <a:spLocks/>
            </p:cNvSpPr>
            <p:nvPr/>
          </p:nvSpPr>
          <p:spPr bwMode="auto">
            <a:xfrm>
              <a:off x="2897" y="3251"/>
              <a:ext cx="17" cy="17"/>
            </a:xfrm>
            <a:custGeom>
              <a:avLst/>
              <a:gdLst>
                <a:gd name="T0" fmla="*/ 0 w 17"/>
                <a:gd name="T1" fmla="*/ 8 h 17"/>
                <a:gd name="T2" fmla="*/ 0 w 17"/>
                <a:gd name="T3" fmla="*/ 8 h 17"/>
                <a:gd name="T4" fmla="*/ 16 w 17"/>
                <a:gd name="T5" fmla="*/ 8 h 17"/>
                <a:gd name="T6" fmla="*/ 16 w 17"/>
                <a:gd name="T7" fmla="*/ 0 h 17"/>
                <a:gd name="T8" fmla="*/ 16 w 17"/>
                <a:gd name="T9" fmla="*/ 0 h 17"/>
                <a:gd name="T10" fmla="*/ 16 w 17"/>
                <a:gd name="T11" fmla="*/ 0 h 17"/>
                <a:gd name="T12" fmla="*/ 16 w 17"/>
                <a:gd name="T13" fmla="*/ 8 h 17"/>
                <a:gd name="T14" fmla="*/ 0 w 17"/>
                <a:gd name="T15" fmla="*/ 16 h 17"/>
                <a:gd name="T16" fmla="*/ 0 w 17"/>
                <a:gd name="T17" fmla="*/ 16 h 17"/>
                <a:gd name="T18" fmla="*/ 0 w 17"/>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8"/>
                  </a:moveTo>
                  <a:lnTo>
                    <a:pt x="0" y="8"/>
                  </a:lnTo>
                  <a:lnTo>
                    <a:pt x="16" y="8"/>
                  </a:lnTo>
                  <a:lnTo>
                    <a:pt x="16" y="0"/>
                  </a:lnTo>
                  <a:lnTo>
                    <a:pt x="16" y="8"/>
                  </a:lnTo>
                  <a:lnTo>
                    <a:pt x="0" y="16"/>
                  </a:lnTo>
                  <a:lnTo>
                    <a:pt x="0" y="8"/>
                  </a:lnTo>
                </a:path>
              </a:pathLst>
            </a:custGeom>
            <a:solidFill>
              <a:srgbClr val="FFFFFF"/>
            </a:solidFill>
            <a:ln w="9525" cap="rnd">
              <a:noFill/>
              <a:round/>
              <a:headEnd/>
              <a:tailEnd/>
            </a:ln>
          </p:spPr>
          <p:txBody>
            <a:bodyPr/>
            <a:lstStyle/>
            <a:p>
              <a:endParaRPr lang="en-US"/>
            </a:p>
          </p:txBody>
        </p:sp>
        <p:sp>
          <p:nvSpPr>
            <p:cNvPr id="4228" name="Freeform 76"/>
            <p:cNvSpPr>
              <a:spLocks/>
            </p:cNvSpPr>
            <p:nvPr/>
          </p:nvSpPr>
          <p:spPr bwMode="auto">
            <a:xfrm>
              <a:off x="2897" y="3257"/>
              <a:ext cx="17" cy="17"/>
            </a:xfrm>
            <a:custGeom>
              <a:avLst/>
              <a:gdLst>
                <a:gd name="T0" fmla="*/ 0 w 17"/>
                <a:gd name="T1" fmla="*/ 0 h 17"/>
                <a:gd name="T2" fmla="*/ 0 w 17"/>
                <a:gd name="T3" fmla="*/ 0 h 17"/>
                <a:gd name="T4" fmla="*/ 16 w 17"/>
                <a:gd name="T5" fmla="*/ 0 h 17"/>
                <a:gd name="T6" fmla="*/ 16 w 17"/>
                <a:gd name="T7" fmla="*/ 0 h 17"/>
                <a:gd name="T8" fmla="*/ 16 w 17"/>
                <a:gd name="T9" fmla="*/ 16 h 17"/>
                <a:gd name="T10" fmla="*/ 16 w 17"/>
                <a:gd name="T11" fmla="*/ 16 h 17"/>
                <a:gd name="T12" fmla="*/ 16 w 17"/>
                <a:gd name="T13" fmla="*/ 16 h 17"/>
                <a:gd name="T14" fmla="*/ 16 w 17"/>
                <a:gd name="T15" fmla="*/ 16 h 17"/>
                <a:gd name="T16" fmla="*/ 16 w 17"/>
                <a:gd name="T17" fmla="*/ 16 h 17"/>
                <a:gd name="T18" fmla="*/ 0 w 17"/>
                <a:gd name="T19" fmla="*/ 16 h 17"/>
                <a:gd name="T20" fmla="*/ 0 w 17"/>
                <a:gd name="T21" fmla="*/ 0 h 17"/>
                <a:gd name="T22" fmla="*/ 0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0"/>
                  </a:moveTo>
                  <a:lnTo>
                    <a:pt x="0" y="0"/>
                  </a:lnTo>
                  <a:lnTo>
                    <a:pt x="16" y="0"/>
                  </a:lnTo>
                  <a:lnTo>
                    <a:pt x="16" y="16"/>
                  </a:lnTo>
                  <a:lnTo>
                    <a:pt x="0" y="16"/>
                  </a:lnTo>
                  <a:lnTo>
                    <a:pt x="0" y="0"/>
                  </a:lnTo>
                </a:path>
              </a:pathLst>
            </a:custGeom>
            <a:solidFill>
              <a:srgbClr val="FFFFFF"/>
            </a:solidFill>
            <a:ln w="9525" cap="rnd">
              <a:noFill/>
              <a:round/>
              <a:headEnd/>
              <a:tailEnd/>
            </a:ln>
          </p:spPr>
          <p:txBody>
            <a:bodyPr/>
            <a:lstStyle/>
            <a:p>
              <a:endParaRPr lang="en-US"/>
            </a:p>
          </p:txBody>
        </p:sp>
        <p:sp>
          <p:nvSpPr>
            <p:cNvPr id="4229" name="Freeform 77"/>
            <p:cNvSpPr>
              <a:spLocks/>
            </p:cNvSpPr>
            <p:nvPr/>
          </p:nvSpPr>
          <p:spPr bwMode="auto">
            <a:xfrm>
              <a:off x="3001" y="3245"/>
              <a:ext cx="17" cy="17"/>
            </a:xfrm>
            <a:custGeom>
              <a:avLst/>
              <a:gdLst>
                <a:gd name="T0" fmla="*/ 0 w 17"/>
                <a:gd name="T1" fmla="*/ 16 h 17"/>
                <a:gd name="T2" fmla="*/ 16 w 17"/>
                <a:gd name="T3" fmla="*/ 0 h 17"/>
                <a:gd name="T4" fmla="*/ 16 w 17"/>
                <a:gd name="T5" fmla="*/ 5 h 17"/>
                <a:gd name="T6" fmla="*/ 0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0"/>
                  </a:lnTo>
                  <a:lnTo>
                    <a:pt x="16" y="5"/>
                  </a:lnTo>
                  <a:lnTo>
                    <a:pt x="0" y="16"/>
                  </a:lnTo>
                </a:path>
              </a:pathLst>
            </a:custGeom>
            <a:solidFill>
              <a:srgbClr val="FFFFFF"/>
            </a:solidFill>
            <a:ln w="9525" cap="rnd">
              <a:noFill/>
              <a:round/>
              <a:headEnd/>
              <a:tailEnd/>
            </a:ln>
          </p:spPr>
          <p:txBody>
            <a:bodyPr/>
            <a:lstStyle/>
            <a:p>
              <a:endParaRPr lang="en-US"/>
            </a:p>
          </p:txBody>
        </p:sp>
        <p:sp>
          <p:nvSpPr>
            <p:cNvPr id="4230" name="Freeform 78"/>
            <p:cNvSpPr>
              <a:spLocks/>
            </p:cNvSpPr>
            <p:nvPr/>
          </p:nvSpPr>
          <p:spPr bwMode="auto">
            <a:xfrm>
              <a:off x="2999" y="3250"/>
              <a:ext cx="17" cy="17"/>
            </a:xfrm>
            <a:custGeom>
              <a:avLst/>
              <a:gdLst>
                <a:gd name="T0" fmla="*/ 0 w 17"/>
                <a:gd name="T1" fmla="*/ 10 h 17"/>
                <a:gd name="T2" fmla="*/ 1 w 17"/>
                <a:gd name="T3" fmla="*/ 10 h 17"/>
                <a:gd name="T4" fmla="*/ 16 w 17"/>
                <a:gd name="T5" fmla="*/ 0 h 17"/>
                <a:gd name="T6" fmla="*/ 16 w 17"/>
                <a:gd name="T7" fmla="*/ 10 h 17"/>
                <a:gd name="T8" fmla="*/ 1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1" y="10"/>
                  </a:lnTo>
                  <a:lnTo>
                    <a:pt x="16" y="0"/>
                  </a:lnTo>
                  <a:lnTo>
                    <a:pt x="16" y="10"/>
                  </a:lnTo>
                  <a:lnTo>
                    <a:pt x="1" y="16"/>
                  </a:lnTo>
                  <a:lnTo>
                    <a:pt x="0" y="10"/>
                  </a:lnTo>
                </a:path>
              </a:pathLst>
            </a:custGeom>
            <a:solidFill>
              <a:srgbClr val="FFFFFF"/>
            </a:solidFill>
            <a:ln w="9525" cap="rnd">
              <a:noFill/>
              <a:round/>
              <a:headEnd/>
              <a:tailEnd/>
            </a:ln>
          </p:spPr>
          <p:txBody>
            <a:bodyPr/>
            <a:lstStyle/>
            <a:p>
              <a:endParaRPr lang="en-US"/>
            </a:p>
          </p:txBody>
        </p:sp>
        <p:sp>
          <p:nvSpPr>
            <p:cNvPr id="4231" name="Freeform 79"/>
            <p:cNvSpPr>
              <a:spLocks/>
            </p:cNvSpPr>
            <p:nvPr/>
          </p:nvSpPr>
          <p:spPr bwMode="auto">
            <a:xfrm>
              <a:off x="2998" y="3249"/>
              <a:ext cx="17" cy="29"/>
            </a:xfrm>
            <a:custGeom>
              <a:avLst/>
              <a:gdLst>
                <a:gd name="T0" fmla="*/ 0 w 17"/>
                <a:gd name="T1" fmla="*/ 0 h 29"/>
                <a:gd name="T2" fmla="*/ 16 w 17"/>
                <a:gd name="T3" fmla="*/ 0 h 29"/>
                <a:gd name="T4" fmla="*/ 16 w 17"/>
                <a:gd name="T5" fmla="*/ 28 h 29"/>
                <a:gd name="T6" fmla="*/ 0 w 17"/>
                <a:gd name="T7" fmla="*/ 28 h 29"/>
                <a:gd name="T8" fmla="*/ 0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0"/>
                  </a:moveTo>
                  <a:lnTo>
                    <a:pt x="16" y="0"/>
                  </a:lnTo>
                  <a:lnTo>
                    <a:pt x="16" y="28"/>
                  </a:lnTo>
                  <a:lnTo>
                    <a:pt x="0" y="28"/>
                  </a:lnTo>
                  <a:lnTo>
                    <a:pt x="0" y="0"/>
                  </a:lnTo>
                </a:path>
              </a:pathLst>
            </a:custGeom>
            <a:solidFill>
              <a:srgbClr val="7F7F7F"/>
            </a:solidFill>
            <a:ln w="12700" cap="rnd" cmpd="sng">
              <a:solidFill>
                <a:srgbClr val="000000"/>
              </a:solidFill>
              <a:prstDash val="solid"/>
              <a:round/>
              <a:headEnd/>
              <a:tailEnd/>
            </a:ln>
          </p:spPr>
          <p:txBody>
            <a:bodyPr/>
            <a:lstStyle/>
            <a:p>
              <a:endParaRPr lang="en-US"/>
            </a:p>
          </p:txBody>
        </p:sp>
        <p:sp>
          <p:nvSpPr>
            <p:cNvPr id="4232" name="Freeform 80"/>
            <p:cNvSpPr>
              <a:spLocks/>
            </p:cNvSpPr>
            <p:nvPr/>
          </p:nvSpPr>
          <p:spPr bwMode="auto">
            <a:xfrm>
              <a:off x="3013" y="3242"/>
              <a:ext cx="17" cy="43"/>
            </a:xfrm>
            <a:custGeom>
              <a:avLst/>
              <a:gdLst>
                <a:gd name="T0" fmla="*/ 0 w 17"/>
                <a:gd name="T1" fmla="*/ 0 h 43"/>
                <a:gd name="T2" fmla="*/ 16 w 17"/>
                <a:gd name="T3" fmla="*/ 0 h 43"/>
                <a:gd name="T4" fmla="*/ 16 w 17"/>
                <a:gd name="T5" fmla="*/ 42 h 43"/>
                <a:gd name="T6" fmla="*/ 0 w 17"/>
                <a:gd name="T7" fmla="*/ 42 h 43"/>
                <a:gd name="T8" fmla="*/ 0 w 17"/>
                <a:gd name="T9" fmla="*/ 0 h 43"/>
                <a:gd name="T10" fmla="*/ 0 60000 65536"/>
                <a:gd name="T11" fmla="*/ 0 60000 65536"/>
                <a:gd name="T12" fmla="*/ 0 60000 65536"/>
                <a:gd name="T13" fmla="*/ 0 60000 65536"/>
                <a:gd name="T14" fmla="*/ 0 60000 65536"/>
                <a:gd name="T15" fmla="*/ 0 w 17"/>
                <a:gd name="T16" fmla="*/ 0 h 43"/>
                <a:gd name="T17" fmla="*/ 17 w 17"/>
                <a:gd name="T18" fmla="*/ 43 h 43"/>
              </a:gdLst>
              <a:ahLst/>
              <a:cxnLst>
                <a:cxn ang="T10">
                  <a:pos x="T0" y="T1"/>
                </a:cxn>
                <a:cxn ang="T11">
                  <a:pos x="T2" y="T3"/>
                </a:cxn>
                <a:cxn ang="T12">
                  <a:pos x="T4" y="T5"/>
                </a:cxn>
                <a:cxn ang="T13">
                  <a:pos x="T6" y="T7"/>
                </a:cxn>
                <a:cxn ang="T14">
                  <a:pos x="T8" y="T9"/>
                </a:cxn>
              </a:cxnLst>
              <a:rect l="T15" t="T16" r="T17" b="T18"/>
              <a:pathLst>
                <a:path w="17" h="43">
                  <a:moveTo>
                    <a:pt x="0" y="0"/>
                  </a:moveTo>
                  <a:lnTo>
                    <a:pt x="16" y="0"/>
                  </a:lnTo>
                  <a:lnTo>
                    <a:pt x="16" y="42"/>
                  </a:lnTo>
                  <a:lnTo>
                    <a:pt x="0" y="42"/>
                  </a:lnTo>
                  <a:lnTo>
                    <a:pt x="0" y="0"/>
                  </a:lnTo>
                </a:path>
              </a:pathLst>
            </a:custGeom>
            <a:solidFill>
              <a:srgbClr val="7F7F7F"/>
            </a:solidFill>
            <a:ln w="12700" cap="rnd" cmpd="sng">
              <a:solidFill>
                <a:srgbClr val="000000"/>
              </a:solidFill>
              <a:prstDash val="solid"/>
              <a:round/>
              <a:headEnd/>
              <a:tailEnd/>
            </a:ln>
          </p:spPr>
          <p:txBody>
            <a:bodyPr/>
            <a:lstStyle/>
            <a:p>
              <a:endParaRPr lang="en-US"/>
            </a:p>
          </p:txBody>
        </p:sp>
      </p:grpSp>
      <p:sp>
        <p:nvSpPr>
          <p:cNvPr id="4148" name="Rectangle 81"/>
          <p:cNvSpPr>
            <a:spLocks noChangeArrowheads="1"/>
          </p:cNvSpPr>
          <p:nvPr/>
        </p:nvSpPr>
        <p:spPr bwMode="auto">
          <a:xfrm>
            <a:off x="6110628" y="4037935"/>
            <a:ext cx="655637"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00101010111</a:t>
            </a:r>
          </a:p>
        </p:txBody>
      </p:sp>
      <p:sp>
        <p:nvSpPr>
          <p:cNvPr id="4149" name="Rectangle 82"/>
          <p:cNvSpPr>
            <a:spLocks noChangeArrowheads="1"/>
          </p:cNvSpPr>
          <p:nvPr/>
        </p:nvSpPr>
        <p:spPr bwMode="auto">
          <a:xfrm>
            <a:off x="6110628" y="4087148"/>
            <a:ext cx="655637"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11010101010</a:t>
            </a:r>
          </a:p>
        </p:txBody>
      </p:sp>
      <p:sp>
        <p:nvSpPr>
          <p:cNvPr id="4150" name="Rectangle 83"/>
          <p:cNvSpPr>
            <a:spLocks noChangeArrowheads="1"/>
          </p:cNvSpPr>
          <p:nvPr/>
        </p:nvSpPr>
        <p:spPr bwMode="auto">
          <a:xfrm>
            <a:off x="6110628" y="4137948"/>
            <a:ext cx="655637"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01010101010</a:t>
            </a:r>
          </a:p>
        </p:txBody>
      </p:sp>
      <p:sp>
        <p:nvSpPr>
          <p:cNvPr id="4151" name="Rectangle 84"/>
          <p:cNvSpPr>
            <a:spLocks noChangeArrowheads="1"/>
          </p:cNvSpPr>
          <p:nvPr/>
        </p:nvSpPr>
        <p:spPr bwMode="auto">
          <a:xfrm>
            <a:off x="6110628" y="4187160"/>
            <a:ext cx="655637"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11110100011</a:t>
            </a:r>
          </a:p>
        </p:txBody>
      </p:sp>
      <p:sp>
        <p:nvSpPr>
          <p:cNvPr id="4152" name="Rectangle 85"/>
          <p:cNvSpPr>
            <a:spLocks noChangeArrowheads="1"/>
          </p:cNvSpPr>
          <p:nvPr/>
        </p:nvSpPr>
        <p:spPr bwMode="auto">
          <a:xfrm>
            <a:off x="6110628" y="4237960"/>
            <a:ext cx="655637"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00101011011</a:t>
            </a:r>
          </a:p>
        </p:txBody>
      </p:sp>
      <p:sp>
        <p:nvSpPr>
          <p:cNvPr id="4153" name="Rectangle 86"/>
          <p:cNvSpPr>
            <a:spLocks noChangeArrowheads="1"/>
          </p:cNvSpPr>
          <p:nvPr/>
        </p:nvSpPr>
        <p:spPr bwMode="auto">
          <a:xfrm>
            <a:off x="6429715" y="4036348"/>
            <a:ext cx="655638"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00101010111</a:t>
            </a:r>
          </a:p>
        </p:txBody>
      </p:sp>
      <p:sp>
        <p:nvSpPr>
          <p:cNvPr id="4154" name="Rectangle 87"/>
          <p:cNvSpPr>
            <a:spLocks noChangeArrowheads="1"/>
          </p:cNvSpPr>
          <p:nvPr/>
        </p:nvSpPr>
        <p:spPr bwMode="auto">
          <a:xfrm>
            <a:off x="6429715" y="4087148"/>
            <a:ext cx="655638"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11010101010</a:t>
            </a:r>
          </a:p>
        </p:txBody>
      </p:sp>
      <p:sp>
        <p:nvSpPr>
          <p:cNvPr id="4155" name="Rectangle 88"/>
          <p:cNvSpPr>
            <a:spLocks noChangeArrowheads="1"/>
          </p:cNvSpPr>
          <p:nvPr/>
        </p:nvSpPr>
        <p:spPr bwMode="auto">
          <a:xfrm>
            <a:off x="6429715" y="4136360"/>
            <a:ext cx="655638"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01010101010</a:t>
            </a:r>
          </a:p>
        </p:txBody>
      </p:sp>
      <p:sp>
        <p:nvSpPr>
          <p:cNvPr id="4156" name="Rectangle 89"/>
          <p:cNvSpPr>
            <a:spLocks noChangeArrowheads="1"/>
          </p:cNvSpPr>
          <p:nvPr/>
        </p:nvSpPr>
        <p:spPr bwMode="auto">
          <a:xfrm>
            <a:off x="6429715" y="4187160"/>
            <a:ext cx="655638"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11110100011</a:t>
            </a:r>
          </a:p>
        </p:txBody>
      </p:sp>
      <p:sp>
        <p:nvSpPr>
          <p:cNvPr id="4157" name="Rectangle 90"/>
          <p:cNvSpPr>
            <a:spLocks noChangeArrowheads="1"/>
          </p:cNvSpPr>
          <p:nvPr/>
        </p:nvSpPr>
        <p:spPr bwMode="auto">
          <a:xfrm>
            <a:off x="6429715" y="4236373"/>
            <a:ext cx="655638"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00101011011</a:t>
            </a:r>
          </a:p>
        </p:txBody>
      </p:sp>
      <p:sp>
        <p:nvSpPr>
          <p:cNvPr id="4158" name="Rectangle 91"/>
          <p:cNvSpPr>
            <a:spLocks noChangeArrowheads="1"/>
          </p:cNvSpPr>
          <p:nvPr/>
        </p:nvSpPr>
        <p:spPr bwMode="auto">
          <a:xfrm>
            <a:off x="6755153" y="4049048"/>
            <a:ext cx="655637"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00101010111</a:t>
            </a:r>
          </a:p>
        </p:txBody>
      </p:sp>
      <p:sp>
        <p:nvSpPr>
          <p:cNvPr id="4159" name="Rectangle 92"/>
          <p:cNvSpPr>
            <a:spLocks noChangeArrowheads="1"/>
          </p:cNvSpPr>
          <p:nvPr/>
        </p:nvSpPr>
        <p:spPr bwMode="auto">
          <a:xfrm>
            <a:off x="6755153" y="4099848"/>
            <a:ext cx="655637"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11010101010</a:t>
            </a:r>
          </a:p>
        </p:txBody>
      </p:sp>
      <p:sp>
        <p:nvSpPr>
          <p:cNvPr id="4160" name="Rectangle 93"/>
          <p:cNvSpPr>
            <a:spLocks noChangeArrowheads="1"/>
          </p:cNvSpPr>
          <p:nvPr/>
        </p:nvSpPr>
        <p:spPr bwMode="auto">
          <a:xfrm>
            <a:off x="6755153" y="4150648"/>
            <a:ext cx="655637"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01010101010</a:t>
            </a:r>
          </a:p>
        </p:txBody>
      </p:sp>
      <p:sp>
        <p:nvSpPr>
          <p:cNvPr id="4161" name="Rectangle 94"/>
          <p:cNvSpPr>
            <a:spLocks noChangeArrowheads="1"/>
          </p:cNvSpPr>
          <p:nvPr/>
        </p:nvSpPr>
        <p:spPr bwMode="auto">
          <a:xfrm>
            <a:off x="6755153" y="4199860"/>
            <a:ext cx="655637"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11110100011</a:t>
            </a:r>
          </a:p>
        </p:txBody>
      </p:sp>
      <p:sp>
        <p:nvSpPr>
          <p:cNvPr id="4162" name="Rectangle 95"/>
          <p:cNvSpPr>
            <a:spLocks noChangeArrowheads="1"/>
          </p:cNvSpPr>
          <p:nvPr/>
        </p:nvSpPr>
        <p:spPr bwMode="auto">
          <a:xfrm>
            <a:off x="6755153" y="4250660"/>
            <a:ext cx="655637"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00101011011</a:t>
            </a:r>
          </a:p>
        </p:txBody>
      </p:sp>
      <p:sp>
        <p:nvSpPr>
          <p:cNvPr id="4163" name="Rectangle 96"/>
          <p:cNvSpPr>
            <a:spLocks noChangeArrowheads="1"/>
          </p:cNvSpPr>
          <p:nvPr/>
        </p:nvSpPr>
        <p:spPr bwMode="auto">
          <a:xfrm>
            <a:off x="6105865" y="4317335"/>
            <a:ext cx="655638"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00101010111</a:t>
            </a:r>
          </a:p>
        </p:txBody>
      </p:sp>
      <p:sp>
        <p:nvSpPr>
          <p:cNvPr id="4164" name="Rectangle 97"/>
          <p:cNvSpPr>
            <a:spLocks noChangeArrowheads="1"/>
          </p:cNvSpPr>
          <p:nvPr/>
        </p:nvSpPr>
        <p:spPr bwMode="auto">
          <a:xfrm>
            <a:off x="6105865" y="4368135"/>
            <a:ext cx="655638"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11010101010</a:t>
            </a:r>
          </a:p>
        </p:txBody>
      </p:sp>
      <p:sp>
        <p:nvSpPr>
          <p:cNvPr id="4165" name="Rectangle 98"/>
          <p:cNvSpPr>
            <a:spLocks noChangeArrowheads="1"/>
          </p:cNvSpPr>
          <p:nvPr/>
        </p:nvSpPr>
        <p:spPr bwMode="auto">
          <a:xfrm>
            <a:off x="6105865" y="4417348"/>
            <a:ext cx="655638"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01010101010</a:t>
            </a:r>
          </a:p>
        </p:txBody>
      </p:sp>
      <p:sp>
        <p:nvSpPr>
          <p:cNvPr id="4166" name="Rectangle 99"/>
          <p:cNvSpPr>
            <a:spLocks noChangeArrowheads="1"/>
          </p:cNvSpPr>
          <p:nvPr/>
        </p:nvSpPr>
        <p:spPr bwMode="auto">
          <a:xfrm>
            <a:off x="6105865" y="4468148"/>
            <a:ext cx="655638"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11110100011</a:t>
            </a:r>
          </a:p>
        </p:txBody>
      </p:sp>
      <p:sp>
        <p:nvSpPr>
          <p:cNvPr id="4167" name="Rectangle 100"/>
          <p:cNvSpPr>
            <a:spLocks noChangeArrowheads="1"/>
          </p:cNvSpPr>
          <p:nvPr/>
        </p:nvSpPr>
        <p:spPr bwMode="auto">
          <a:xfrm>
            <a:off x="6105865" y="4515773"/>
            <a:ext cx="655638"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00101011011</a:t>
            </a:r>
          </a:p>
        </p:txBody>
      </p:sp>
      <p:sp>
        <p:nvSpPr>
          <p:cNvPr id="4168" name="Rectangle 101"/>
          <p:cNvSpPr>
            <a:spLocks noChangeArrowheads="1"/>
          </p:cNvSpPr>
          <p:nvPr/>
        </p:nvSpPr>
        <p:spPr bwMode="auto">
          <a:xfrm>
            <a:off x="6447178" y="4309398"/>
            <a:ext cx="655637"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00101010111</a:t>
            </a:r>
          </a:p>
        </p:txBody>
      </p:sp>
      <p:sp>
        <p:nvSpPr>
          <p:cNvPr id="4169" name="Rectangle 102"/>
          <p:cNvSpPr>
            <a:spLocks noChangeArrowheads="1"/>
          </p:cNvSpPr>
          <p:nvPr/>
        </p:nvSpPr>
        <p:spPr bwMode="auto">
          <a:xfrm>
            <a:off x="6447178" y="4358610"/>
            <a:ext cx="655637"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11010101010</a:t>
            </a:r>
          </a:p>
        </p:txBody>
      </p:sp>
      <p:sp>
        <p:nvSpPr>
          <p:cNvPr id="4170" name="Rectangle 103"/>
          <p:cNvSpPr>
            <a:spLocks noChangeArrowheads="1"/>
          </p:cNvSpPr>
          <p:nvPr/>
        </p:nvSpPr>
        <p:spPr bwMode="auto">
          <a:xfrm>
            <a:off x="6447178" y="4407823"/>
            <a:ext cx="655637"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01010101010</a:t>
            </a:r>
          </a:p>
        </p:txBody>
      </p:sp>
      <p:sp>
        <p:nvSpPr>
          <p:cNvPr id="4171" name="Rectangle 104"/>
          <p:cNvSpPr>
            <a:spLocks noChangeArrowheads="1"/>
          </p:cNvSpPr>
          <p:nvPr/>
        </p:nvSpPr>
        <p:spPr bwMode="auto">
          <a:xfrm>
            <a:off x="6447178" y="4458623"/>
            <a:ext cx="655637"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11110100011</a:t>
            </a:r>
          </a:p>
        </p:txBody>
      </p:sp>
      <p:sp>
        <p:nvSpPr>
          <p:cNvPr id="4172" name="Rectangle 105"/>
          <p:cNvSpPr>
            <a:spLocks noChangeArrowheads="1"/>
          </p:cNvSpPr>
          <p:nvPr/>
        </p:nvSpPr>
        <p:spPr bwMode="auto">
          <a:xfrm>
            <a:off x="6447178" y="4507835"/>
            <a:ext cx="655637" cy="184150"/>
          </a:xfrm>
          <a:prstGeom prst="rect">
            <a:avLst/>
          </a:prstGeom>
          <a:noFill/>
          <a:ln w="9525">
            <a:noFill/>
            <a:miter lim="800000"/>
            <a:headEnd/>
            <a:tailEnd/>
          </a:ln>
        </p:spPr>
        <p:txBody>
          <a:bodyPr wrap="none" lIns="92075" tIns="46038" rIns="92075" bIns="46038">
            <a:spAutoFit/>
          </a:bodyPr>
          <a:lstStyle/>
          <a:p>
            <a:r>
              <a:rPr lang="en-US" sz="600">
                <a:solidFill>
                  <a:schemeClr val="tx2"/>
                </a:solidFill>
              </a:rPr>
              <a:t>00101011011</a:t>
            </a:r>
          </a:p>
        </p:txBody>
      </p:sp>
      <p:sp>
        <p:nvSpPr>
          <p:cNvPr id="4173" name="Freeform 106"/>
          <p:cNvSpPr>
            <a:spLocks/>
          </p:cNvSpPr>
          <p:nvPr/>
        </p:nvSpPr>
        <p:spPr bwMode="auto">
          <a:xfrm>
            <a:off x="4956515" y="3490248"/>
            <a:ext cx="144463" cy="268287"/>
          </a:xfrm>
          <a:custGeom>
            <a:avLst/>
            <a:gdLst>
              <a:gd name="T0" fmla="*/ 0 w 128"/>
              <a:gd name="T1" fmla="*/ 0 h 237"/>
              <a:gd name="T2" fmla="*/ 7 w 128"/>
              <a:gd name="T3" fmla="*/ 1 h 237"/>
              <a:gd name="T4" fmla="*/ 13 w 128"/>
              <a:gd name="T5" fmla="*/ 1 h 237"/>
              <a:gd name="T6" fmla="*/ 19 w 128"/>
              <a:gd name="T7" fmla="*/ 3 h 237"/>
              <a:gd name="T8" fmla="*/ 25 w 128"/>
              <a:gd name="T9" fmla="*/ 5 h 237"/>
              <a:gd name="T10" fmla="*/ 31 w 128"/>
              <a:gd name="T11" fmla="*/ 8 h 237"/>
              <a:gd name="T12" fmla="*/ 38 w 128"/>
              <a:gd name="T13" fmla="*/ 11 h 237"/>
              <a:gd name="T14" fmla="*/ 43 w 128"/>
              <a:gd name="T15" fmla="*/ 15 h 237"/>
              <a:gd name="T16" fmla="*/ 49 w 128"/>
              <a:gd name="T17" fmla="*/ 19 h 237"/>
              <a:gd name="T18" fmla="*/ 55 w 128"/>
              <a:gd name="T19" fmla="*/ 24 h 237"/>
              <a:gd name="T20" fmla="*/ 60 w 128"/>
              <a:gd name="T21" fmla="*/ 29 h 237"/>
              <a:gd name="T22" fmla="*/ 65 w 128"/>
              <a:gd name="T23" fmla="*/ 35 h 237"/>
              <a:gd name="T24" fmla="*/ 71 w 128"/>
              <a:gd name="T25" fmla="*/ 41 h 237"/>
              <a:gd name="T26" fmla="*/ 76 w 128"/>
              <a:gd name="T27" fmla="*/ 47 h 237"/>
              <a:gd name="T28" fmla="*/ 81 w 128"/>
              <a:gd name="T29" fmla="*/ 55 h 237"/>
              <a:gd name="T30" fmla="*/ 85 w 128"/>
              <a:gd name="T31" fmla="*/ 62 h 237"/>
              <a:gd name="T32" fmla="*/ 90 w 128"/>
              <a:gd name="T33" fmla="*/ 70 h 237"/>
              <a:gd name="T34" fmla="*/ 94 w 128"/>
              <a:gd name="T35" fmla="*/ 78 h 237"/>
              <a:gd name="T36" fmla="*/ 102 w 128"/>
              <a:gd name="T37" fmla="*/ 96 h 237"/>
              <a:gd name="T38" fmla="*/ 105 w 128"/>
              <a:gd name="T39" fmla="*/ 105 h 237"/>
              <a:gd name="T40" fmla="*/ 109 w 128"/>
              <a:gd name="T41" fmla="*/ 114 h 237"/>
              <a:gd name="T42" fmla="*/ 112 w 128"/>
              <a:gd name="T43" fmla="*/ 124 h 237"/>
              <a:gd name="T44" fmla="*/ 115 w 128"/>
              <a:gd name="T45" fmla="*/ 135 h 237"/>
              <a:gd name="T46" fmla="*/ 117 w 128"/>
              <a:gd name="T47" fmla="*/ 145 h 237"/>
              <a:gd name="T48" fmla="*/ 121 w 128"/>
              <a:gd name="T49" fmla="*/ 167 h 237"/>
              <a:gd name="T50" fmla="*/ 123 w 128"/>
              <a:gd name="T51" fmla="*/ 178 h 237"/>
              <a:gd name="T52" fmla="*/ 125 w 128"/>
              <a:gd name="T53" fmla="*/ 189 h 237"/>
              <a:gd name="T54" fmla="*/ 126 w 128"/>
              <a:gd name="T55" fmla="*/ 201 h 237"/>
              <a:gd name="T56" fmla="*/ 126 w 128"/>
              <a:gd name="T57" fmla="*/ 212 h 237"/>
              <a:gd name="T58" fmla="*/ 127 w 128"/>
              <a:gd name="T59" fmla="*/ 224 h 237"/>
              <a:gd name="T60" fmla="*/ 127 w 128"/>
              <a:gd name="T61" fmla="*/ 236 h 2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8"/>
              <a:gd name="T94" fmla="*/ 0 h 237"/>
              <a:gd name="T95" fmla="*/ 128 w 128"/>
              <a:gd name="T96" fmla="*/ 237 h 23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8" h="237">
                <a:moveTo>
                  <a:pt x="0" y="0"/>
                </a:moveTo>
                <a:lnTo>
                  <a:pt x="7" y="1"/>
                </a:lnTo>
                <a:lnTo>
                  <a:pt x="13" y="1"/>
                </a:lnTo>
                <a:lnTo>
                  <a:pt x="19" y="3"/>
                </a:lnTo>
                <a:lnTo>
                  <a:pt x="25" y="5"/>
                </a:lnTo>
                <a:lnTo>
                  <a:pt x="31" y="8"/>
                </a:lnTo>
                <a:lnTo>
                  <a:pt x="38" y="11"/>
                </a:lnTo>
                <a:lnTo>
                  <a:pt x="43" y="15"/>
                </a:lnTo>
                <a:lnTo>
                  <a:pt x="49" y="19"/>
                </a:lnTo>
                <a:lnTo>
                  <a:pt x="55" y="24"/>
                </a:lnTo>
                <a:lnTo>
                  <a:pt x="60" y="29"/>
                </a:lnTo>
                <a:lnTo>
                  <a:pt x="65" y="35"/>
                </a:lnTo>
                <a:lnTo>
                  <a:pt x="71" y="41"/>
                </a:lnTo>
                <a:lnTo>
                  <a:pt x="76" y="47"/>
                </a:lnTo>
                <a:lnTo>
                  <a:pt x="81" y="55"/>
                </a:lnTo>
                <a:lnTo>
                  <a:pt x="85" y="62"/>
                </a:lnTo>
                <a:lnTo>
                  <a:pt x="90" y="70"/>
                </a:lnTo>
                <a:lnTo>
                  <a:pt x="94" y="78"/>
                </a:lnTo>
                <a:lnTo>
                  <a:pt x="102" y="96"/>
                </a:lnTo>
                <a:lnTo>
                  <a:pt x="105" y="105"/>
                </a:lnTo>
                <a:lnTo>
                  <a:pt x="109" y="114"/>
                </a:lnTo>
                <a:lnTo>
                  <a:pt x="112" y="124"/>
                </a:lnTo>
                <a:lnTo>
                  <a:pt x="115" y="135"/>
                </a:lnTo>
                <a:lnTo>
                  <a:pt x="117" y="145"/>
                </a:lnTo>
                <a:lnTo>
                  <a:pt x="121" y="167"/>
                </a:lnTo>
                <a:lnTo>
                  <a:pt x="123" y="178"/>
                </a:lnTo>
                <a:lnTo>
                  <a:pt x="125" y="189"/>
                </a:lnTo>
                <a:lnTo>
                  <a:pt x="126" y="201"/>
                </a:lnTo>
                <a:lnTo>
                  <a:pt x="126" y="212"/>
                </a:lnTo>
                <a:lnTo>
                  <a:pt x="127" y="224"/>
                </a:lnTo>
                <a:lnTo>
                  <a:pt x="127" y="236"/>
                </a:lnTo>
              </a:path>
            </a:pathLst>
          </a:custGeom>
          <a:noFill/>
          <a:ln w="12700" cap="rnd" cmpd="sng">
            <a:solidFill>
              <a:srgbClr val="000000"/>
            </a:solidFill>
            <a:prstDash val="solid"/>
            <a:round/>
            <a:headEnd type="none" w="sm" len="sm"/>
            <a:tailEnd type="none" w="sm" len="sm"/>
          </a:ln>
        </p:spPr>
        <p:txBody>
          <a:bodyPr/>
          <a:lstStyle/>
          <a:p>
            <a:endParaRPr lang="en-US"/>
          </a:p>
        </p:txBody>
      </p:sp>
      <p:sp>
        <p:nvSpPr>
          <p:cNvPr id="4174" name="Freeform 107"/>
          <p:cNvSpPr>
            <a:spLocks/>
          </p:cNvSpPr>
          <p:nvPr/>
        </p:nvSpPr>
        <p:spPr bwMode="auto">
          <a:xfrm>
            <a:off x="5021603" y="3461673"/>
            <a:ext cx="152400" cy="303212"/>
          </a:xfrm>
          <a:custGeom>
            <a:avLst/>
            <a:gdLst>
              <a:gd name="T0" fmla="*/ 0 w 135"/>
              <a:gd name="T1" fmla="*/ 0 h 268"/>
              <a:gd name="T2" fmla="*/ 7 w 135"/>
              <a:gd name="T3" fmla="*/ 0 h 268"/>
              <a:gd name="T4" fmla="*/ 14 w 135"/>
              <a:gd name="T5" fmla="*/ 1 h 268"/>
              <a:gd name="T6" fmla="*/ 20 w 135"/>
              <a:gd name="T7" fmla="*/ 3 h 268"/>
              <a:gd name="T8" fmla="*/ 27 w 135"/>
              <a:gd name="T9" fmla="*/ 6 h 268"/>
              <a:gd name="T10" fmla="*/ 34 w 135"/>
              <a:gd name="T11" fmla="*/ 9 h 268"/>
              <a:gd name="T12" fmla="*/ 40 w 135"/>
              <a:gd name="T13" fmla="*/ 12 h 268"/>
              <a:gd name="T14" fmla="*/ 46 w 135"/>
              <a:gd name="T15" fmla="*/ 16 h 268"/>
              <a:gd name="T16" fmla="*/ 52 w 135"/>
              <a:gd name="T17" fmla="*/ 21 h 268"/>
              <a:gd name="T18" fmla="*/ 58 w 135"/>
              <a:gd name="T19" fmla="*/ 26 h 268"/>
              <a:gd name="T20" fmla="*/ 64 w 135"/>
              <a:gd name="T21" fmla="*/ 33 h 268"/>
              <a:gd name="T22" fmla="*/ 69 w 135"/>
              <a:gd name="T23" fmla="*/ 39 h 268"/>
              <a:gd name="T24" fmla="*/ 74 w 135"/>
              <a:gd name="T25" fmla="*/ 46 h 268"/>
              <a:gd name="T26" fmla="*/ 80 w 135"/>
              <a:gd name="T27" fmla="*/ 54 h 268"/>
              <a:gd name="T28" fmla="*/ 85 w 135"/>
              <a:gd name="T29" fmla="*/ 62 h 268"/>
              <a:gd name="T30" fmla="*/ 90 w 135"/>
              <a:gd name="T31" fmla="*/ 70 h 268"/>
              <a:gd name="T32" fmla="*/ 95 w 135"/>
              <a:gd name="T33" fmla="*/ 79 h 268"/>
              <a:gd name="T34" fmla="*/ 99 w 135"/>
              <a:gd name="T35" fmla="*/ 88 h 268"/>
              <a:gd name="T36" fmla="*/ 103 w 135"/>
              <a:gd name="T37" fmla="*/ 98 h 268"/>
              <a:gd name="T38" fmla="*/ 107 w 135"/>
              <a:gd name="T39" fmla="*/ 108 h 268"/>
              <a:gd name="T40" fmla="*/ 114 w 135"/>
              <a:gd name="T41" fmla="*/ 129 h 268"/>
              <a:gd name="T42" fmla="*/ 118 w 135"/>
              <a:gd name="T43" fmla="*/ 141 h 268"/>
              <a:gd name="T44" fmla="*/ 120 w 135"/>
              <a:gd name="T45" fmla="*/ 152 h 268"/>
              <a:gd name="T46" fmla="*/ 124 w 135"/>
              <a:gd name="T47" fmla="*/ 164 h 268"/>
              <a:gd name="T48" fmla="*/ 128 w 135"/>
              <a:gd name="T49" fmla="*/ 189 h 268"/>
              <a:gd name="T50" fmla="*/ 130 w 135"/>
              <a:gd name="T51" fmla="*/ 201 h 268"/>
              <a:gd name="T52" fmla="*/ 131 w 135"/>
              <a:gd name="T53" fmla="*/ 214 h 268"/>
              <a:gd name="T54" fmla="*/ 133 w 135"/>
              <a:gd name="T55" fmla="*/ 241 h 268"/>
              <a:gd name="T56" fmla="*/ 134 w 135"/>
              <a:gd name="T57" fmla="*/ 254 h 268"/>
              <a:gd name="T58" fmla="*/ 134 w 135"/>
              <a:gd name="T59" fmla="*/ 267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5"/>
              <a:gd name="T91" fmla="*/ 0 h 268"/>
              <a:gd name="T92" fmla="*/ 135 w 135"/>
              <a:gd name="T93" fmla="*/ 268 h 2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5" h="268">
                <a:moveTo>
                  <a:pt x="0" y="0"/>
                </a:moveTo>
                <a:lnTo>
                  <a:pt x="7" y="0"/>
                </a:lnTo>
                <a:lnTo>
                  <a:pt x="14" y="1"/>
                </a:lnTo>
                <a:lnTo>
                  <a:pt x="20" y="3"/>
                </a:lnTo>
                <a:lnTo>
                  <a:pt x="27" y="6"/>
                </a:lnTo>
                <a:lnTo>
                  <a:pt x="34" y="9"/>
                </a:lnTo>
                <a:lnTo>
                  <a:pt x="40" y="12"/>
                </a:lnTo>
                <a:lnTo>
                  <a:pt x="46" y="16"/>
                </a:lnTo>
                <a:lnTo>
                  <a:pt x="52" y="21"/>
                </a:lnTo>
                <a:lnTo>
                  <a:pt x="58" y="26"/>
                </a:lnTo>
                <a:lnTo>
                  <a:pt x="64" y="33"/>
                </a:lnTo>
                <a:lnTo>
                  <a:pt x="69" y="39"/>
                </a:lnTo>
                <a:lnTo>
                  <a:pt x="74" y="46"/>
                </a:lnTo>
                <a:lnTo>
                  <a:pt x="80" y="54"/>
                </a:lnTo>
                <a:lnTo>
                  <a:pt x="85" y="62"/>
                </a:lnTo>
                <a:lnTo>
                  <a:pt x="90" y="70"/>
                </a:lnTo>
                <a:lnTo>
                  <a:pt x="95" y="79"/>
                </a:lnTo>
                <a:lnTo>
                  <a:pt x="99" y="88"/>
                </a:lnTo>
                <a:lnTo>
                  <a:pt x="103" y="98"/>
                </a:lnTo>
                <a:lnTo>
                  <a:pt x="107" y="108"/>
                </a:lnTo>
                <a:lnTo>
                  <a:pt x="114" y="129"/>
                </a:lnTo>
                <a:lnTo>
                  <a:pt x="118" y="141"/>
                </a:lnTo>
                <a:lnTo>
                  <a:pt x="120" y="152"/>
                </a:lnTo>
                <a:lnTo>
                  <a:pt x="124" y="164"/>
                </a:lnTo>
                <a:lnTo>
                  <a:pt x="128" y="189"/>
                </a:lnTo>
                <a:lnTo>
                  <a:pt x="130" y="201"/>
                </a:lnTo>
                <a:lnTo>
                  <a:pt x="131" y="214"/>
                </a:lnTo>
                <a:lnTo>
                  <a:pt x="133" y="241"/>
                </a:lnTo>
                <a:lnTo>
                  <a:pt x="134" y="254"/>
                </a:lnTo>
                <a:lnTo>
                  <a:pt x="134" y="267"/>
                </a:lnTo>
              </a:path>
            </a:pathLst>
          </a:custGeom>
          <a:noFill/>
          <a:ln w="12700" cap="rnd" cmpd="sng">
            <a:solidFill>
              <a:srgbClr val="000000"/>
            </a:solidFill>
            <a:prstDash val="solid"/>
            <a:round/>
            <a:headEnd type="none" w="sm" len="sm"/>
            <a:tailEnd type="none" w="sm" len="sm"/>
          </a:ln>
        </p:spPr>
        <p:txBody>
          <a:bodyPr/>
          <a:lstStyle/>
          <a:p>
            <a:endParaRPr lang="en-US"/>
          </a:p>
        </p:txBody>
      </p:sp>
      <p:sp>
        <p:nvSpPr>
          <p:cNvPr id="4175" name="Freeform 108"/>
          <p:cNvSpPr>
            <a:spLocks/>
          </p:cNvSpPr>
          <p:nvPr/>
        </p:nvSpPr>
        <p:spPr bwMode="auto">
          <a:xfrm>
            <a:off x="5086690" y="3445798"/>
            <a:ext cx="173038" cy="319087"/>
          </a:xfrm>
          <a:custGeom>
            <a:avLst/>
            <a:gdLst>
              <a:gd name="T0" fmla="*/ 0 w 153"/>
              <a:gd name="T1" fmla="*/ 0 h 281"/>
              <a:gd name="T2" fmla="*/ 7 w 153"/>
              <a:gd name="T3" fmla="*/ 1 h 281"/>
              <a:gd name="T4" fmla="*/ 15 w 153"/>
              <a:gd name="T5" fmla="*/ 1 h 281"/>
              <a:gd name="T6" fmla="*/ 23 w 153"/>
              <a:gd name="T7" fmla="*/ 3 h 281"/>
              <a:gd name="T8" fmla="*/ 30 w 153"/>
              <a:gd name="T9" fmla="*/ 6 h 281"/>
              <a:gd name="T10" fmla="*/ 38 w 153"/>
              <a:gd name="T11" fmla="*/ 9 h 281"/>
              <a:gd name="T12" fmla="*/ 44 w 153"/>
              <a:gd name="T13" fmla="*/ 13 h 281"/>
              <a:gd name="T14" fmla="*/ 52 w 153"/>
              <a:gd name="T15" fmla="*/ 17 h 281"/>
              <a:gd name="T16" fmla="*/ 58 w 153"/>
              <a:gd name="T17" fmla="*/ 23 h 281"/>
              <a:gd name="T18" fmla="*/ 66 w 153"/>
              <a:gd name="T19" fmla="*/ 28 h 281"/>
              <a:gd name="T20" fmla="*/ 72 w 153"/>
              <a:gd name="T21" fmla="*/ 34 h 281"/>
              <a:gd name="T22" fmla="*/ 78 w 153"/>
              <a:gd name="T23" fmla="*/ 41 h 281"/>
              <a:gd name="T24" fmla="*/ 85 w 153"/>
              <a:gd name="T25" fmla="*/ 49 h 281"/>
              <a:gd name="T26" fmla="*/ 90 w 153"/>
              <a:gd name="T27" fmla="*/ 57 h 281"/>
              <a:gd name="T28" fmla="*/ 96 w 153"/>
              <a:gd name="T29" fmla="*/ 65 h 281"/>
              <a:gd name="T30" fmla="*/ 102 w 153"/>
              <a:gd name="T31" fmla="*/ 74 h 281"/>
              <a:gd name="T32" fmla="*/ 108 w 153"/>
              <a:gd name="T33" fmla="*/ 83 h 281"/>
              <a:gd name="T34" fmla="*/ 117 w 153"/>
              <a:gd name="T35" fmla="*/ 103 h 281"/>
              <a:gd name="T36" fmla="*/ 122 w 153"/>
              <a:gd name="T37" fmla="*/ 113 h 281"/>
              <a:gd name="T38" fmla="*/ 126 w 153"/>
              <a:gd name="T39" fmla="*/ 124 h 281"/>
              <a:gd name="T40" fmla="*/ 130 w 153"/>
              <a:gd name="T41" fmla="*/ 136 h 281"/>
              <a:gd name="T42" fmla="*/ 134 w 153"/>
              <a:gd name="T43" fmla="*/ 148 h 281"/>
              <a:gd name="T44" fmla="*/ 137 w 153"/>
              <a:gd name="T45" fmla="*/ 160 h 281"/>
              <a:gd name="T46" fmla="*/ 140 w 153"/>
              <a:gd name="T47" fmla="*/ 172 h 281"/>
              <a:gd name="T48" fmla="*/ 143 w 153"/>
              <a:gd name="T49" fmla="*/ 185 h 281"/>
              <a:gd name="T50" fmla="*/ 148 w 153"/>
              <a:gd name="T51" fmla="*/ 211 h 281"/>
              <a:gd name="T52" fmla="*/ 149 w 153"/>
              <a:gd name="T53" fmla="*/ 224 h 281"/>
              <a:gd name="T54" fmla="*/ 151 w 153"/>
              <a:gd name="T55" fmla="*/ 238 h 281"/>
              <a:gd name="T56" fmla="*/ 152 w 153"/>
              <a:gd name="T57" fmla="*/ 266 h 281"/>
              <a:gd name="T58" fmla="*/ 152 w 153"/>
              <a:gd name="T59" fmla="*/ 280 h 2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3"/>
              <a:gd name="T91" fmla="*/ 0 h 281"/>
              <a:gd name="T92" fmla="*/ 153 w 153"/>
              <a:gd name="T93" fmla="*/ 281 h 2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3" h="281">
                <a:moveTo>
                  <a:pt x="0" y="0"/>
                </a:moveTo>
                <a:lnTo>
                  <a:pt x="7" y="1"/>
                </a:lnTo>
                <a:lnTo>
                  <a:pt x="15" y="1"/>
                </a:lnTo>
                <a:lnTo>
                  <a:pt x="23" y="3"/>
                </a:lnTo>
                <a:lnTo>
                  <a:pt x="30" y="6"/>
                </a:lnTo>
                <a:lnTo>
                  <a:pt x="38" y="9"/>
                </a:lnTo>
                <a:lnTo>
                  <a:pt x="44" y="13"/>
                </a:lnTo>
                <a:lnTo>
                  <a:pt x="52" y="17"/>
                </a:lnTo>
                <a:lnTo>
                  <a:pt x="58" y="23"/>
                </a:lnTo>
                <a:lnTo>
                  <a:pt x="66" y="28"/>
                </a:lnTo>
                <a:lnTo>
                  <a:pt x="72" y="34"/>
                </a:lnTo>
                <a:lnTo>
                  <a:pt x="78" y="41"/>
                </a:lnTo>
                <a:lnTo>
                  <a:pt x="85" y="49"/>
                </a:lnTo>
                <a:lnTo>
                  <a:pt x="90" y="57"/>
                </a:lnTo>
                <a:lnTo>
                  <a:pt x="96" y="65"/>
                </a:lnTo>
                <a:lnTo>
                  <a:pt x="102" y="74"/>
                </a:lnTo>
                <a:lnTo>
                  <a:pt x="108" y="83"/>
                </a:lnTo>
                <a:lnTo>
                  <a:pt x="117" y="103"/>
                </a:lnTo>
                <a:lnTo>
                  <a:pt x="122" y="113"/>
                </a:lnTo>
                <a:lnTo>
                  <a:pt x="126" y="124"/>
                </a:lnTo>
                <a:lnTo>
                  <a:pt x="130" y="136"/>
                </a:lnTo>
                <a:lnTo>
                  <a:pt x="134" y="148"/>
                </a:lnTo>
                <a:lnTo>
                  <a:pt x="137" y="160"/>
                </a:lnTo>
                <a:lnTo>
                  <a:pt x="140" y="172"/>
                </a:lnTo>
                <a:lnTo>
                  <a:pt x="143" y="185"/>
                </a:lnTo>
                <a:lnTo>
                  <a:pt x="148" y="211"/>
                </a:lnTo>
                <a:lnTo>
                  <a:pt x="149" y="224"/>
                </a:lnTo>
                <a:lnTo>
                  <a:pt x="151" y="238"/>
                </a:lnTo>
                <a:lnTo>
                  <a:pt x="152" y="266"/>
                </a:lnTo>
                <a:lnTo>
                  <a:pt x="152" y="280"/>
                </a:lnTo>
              </a:path>
            </a:pathLst>
          </a:custGeom>
          <a:noFill/>
          <a:ln w="12700" cap="rnd" cmpd="sng">
            <a:solidFill>
              <a:srgbClr val="000000"/>
            </a:solidFill>
            <a:prstDash val="solid"/>
            <a:round/>
            <a:headEnd type="none" w="sm" len="sm"/>
            <a:tailEnd type="none" w="sm" len="sm"/>
          </a:ln>
        </p:spPr>
        <p:txBody>
          <a:bodyPr/>
          <a:lstStyle/>
          <a:p>
            <a:endParaRPr lang="en-US"/>
          </a:p>
        </p:txBody>
      </p:sp>
      <p:sp>
        <p:nvSpPr>
          <p:cNvPr id="4176" name="Freeform 109"/>
          <p:cNvSpPr>
            <a:spLocks/>
          </p:cNvSpPr>
          <p:nvPr/>
        </p:nvSpPr>
        <p:spPr bwMode="auto">
          <a:xfrm>
            <a:off x="5172415" y="3410873"/>
            <a:ext cx="182563" cy="390525"/>
          </a:xfrm>
          <a:custGeom>
            <a:avLst/>
            <a:gdLst>
              <a:gd name="T0" fmla="*/ 0 w 161"/>
              <a:gd name="T1" fmla="*/ 0 h 345"/>
              <a:gd name="T2" fmla="*/ 8 w 161"/>
              <a:gd name="T3" fmla="*/ 1 h 345"/>
              <a:gd name="T4" fmla="*/ 16 w 161"/>
              <a:gd name="T5" fmla="*/ 2 h 345"/>
              <a:gd name="T6" fmla="*/ 24 w 161"/>
              <a:gd name="T7" fmla="*/ 4 h 345"/>
              <a:gd name="T8" fmla="*/ 32 w 161"/>
              <a:gd name="T9" fmla="*/ 7 h 345"/>
              <a:gd name="T10" fmla="*/ 39 w 161"/>
              <a:gd name="T11" fmla="*/ 11 h 345"/>
              <a:gd name="T12" fmla="*/ 47 w 161"/>
              <a:gd name="T13" fmla="*/ 16 h 345"/>
              <a:gd name="T14" fmla="*/ 54 w 161"/>
              <a:gd name="T15" fmla="*/ 21 h 345"/>
              <a:gd name="T16" fmla="*/ 62 w 161"/>
              <a:gd name="T17" fmla="*/ 28 h 345"/>
              <a:gd name="T18" fmla="*/ 68 w 161"/>
              <a:gd name="T19" fmla="*/ 35 h 345"/>
              <a:gd name="T20" fmla="*/ 76 w 161"/>
              <a:gd name="T21" fmla="*/ 42 h 345"/>
              <a:gd name="T22" fmla="*/ 82 w 161"/>
              <a:gd name="T23" fmla="*/ 51 h 345"/>
              <a:gd name="T24" fmla="*/ 89 w 161"/>
              <a:gd name="T25" fmla="*/ 60 h 345"/>
              <a:gd name="T26" fmla="*/ 95 w 161"/>
              <a:gd name="T27" fmla="*/ 69 h 345"/>
              <a:gd name="T28" fmla="*/ 101 w 161"/>
              <a:gd name="T29" fmla="*/ 80 h 345"/>
              <a:gd name="T30" fmla="*/ 106 w 161"/>
              <a:gd name="T31" fmla="*/ 90 h 345"/>
              <a:gd name="T32" fmla="*/ 112 w 161"/>
              <a:gd name="T33" fmla="*/ 102 h 345"/>
              <a:gd name="T34" fmla="*/ 118 w 161"/>
              <a:gd name="T35" fmla="*/ 114 h 345"/>
              <a:gd name="T36" fmla="*/ 123 w 161"/>
              <a:gd name="T37" fmla="*/ 127 h 345"/>
              <a:gd name="T38" fmla="*/ 128 w 161"/>
              <a:gd name="T39" fmla="*/ 140 h 345"/>
              <a:gd name="T40" fmla="*/ 132 w 161"/>
              <a:gd name="T41" fmla="*/ 153 h 345"/>
              <a:gd name="T42" fmla="*/ 136 w 161"/>
              <a:gd name="T43" fmla="*/ 167 h 345"/>
              <a:gd name="T44" fmla="*/ 140 w 161"/>
              <a:gd name="T45" fmla="*/ 182 h 345"/>
              <a:gd name="T46" fmla="*/ 144 w 161"/>
              <a:gd name="T47" fmla="*/ 196 h 345"/>
              <a:gd name="T48" fmla="*/ 147 w 161"/>
              <a:gd name="T49" fmla="*/ 212 h 345"/>
              <a:gd name="T50" fmla="*/ 150 w 161"/>
              <a:gd name="T51" fmla="*/ 227 h 345"/>
              <a:gd name="T52" fmla="*/ 152 w 161"/>
              <a:gd name="T53" fmla="*/ 243 h 345"/>
              <a:gd name="T54" fmla="*/ 154 w 161"/>
              <a:gd name="T55" fmla="*/ 259 h 345"/>
              <a:gd name="T56" fmla="*/ 158 w 161"/>
              <a:gd name="T57" fmla="*/ 292 h 345"/>
              <a:gd name="T58" fmla="*/ 158 w 161"/>
              <a:gd name="T59" fmla="*/ 310 h 345"/>
              <a:gd name="T60" fmla="*/ 160 w 161"/>
              <a:gd name="T61" fmla="*/ 327 h 345"/>
              <a:gd name="T62" fmla="*/ 160 w 161"/>
              <a:gd name="T63" fmla="*/ 344 h 3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345"/>
              <a:gd name="T98" fmla="*/ 161 w 161"/>
              <a:gd name="T99" fmla="*/ 345 h 3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345">
                <a:moveTo>
                  <a:pt x="0" y="0"/>
                </a:moveTo>
                <a:lnTo>
                  <a:pt x="8" y="1"/>
                </a:lnTo>
                <a:lnTo>
                  <a:pt x="16" y="2"/>
                </a:lnTo>
                <a:lnTo>
                  <a:pt x="24" y="4"/>
                </a:lnTo>
                <a:lnTo>
                  <a:pt x="32" y="7"/>
                </a:lnTo>
                <a:lnTo>
                  <a:pt x="39" y="11"/>
                </a:lnTo>
                <a:lnTo>
                  <a:pt x="47" y="16"/>
                </a:lnTo>
                <a:lnTo>
                  <a:pt x="54" y="21"/>
                </a:lnTo>
                <a:lnTo>
                  <a:pt x="62" y="28"/>
                </a:lnTo>
                <a:lnTo>
                  <a:pt x="68" y="35"/>
                </a:lnTo>
                <a:lnTo>
                  <a:pt x="76" y="42"/>
                </a:lnTo>
                <a:lnTo>
                  <a:pt x="82" y="51"/>
                </a:lnTo>
                <a:lnTo>
                  <a:pt x="89" y="60"/>
                </a:lnTo>
                <a:lnTo>
                  <a:pt x="95" y="69"/>
                </a:lnTo>
                <a:lnTo>
                  <a:pt x="101" y="80"/>
                </a:lnTo>
                <a:lnTo>
                  <a:pt x="106" y="90"/>
                </a:lnTo>
                <a:lnTo>
                  <a:pt x="112" y="102"/>
                </a:lnTo>
                <a:lnTo>
                  <a:pt x="118" y="114"/>
                </a:lnTo>
                <a:lnTo>
                  <a:pt x="123" y="127"/>
                </a:lnTo>
                <a:lnTo>
                  <a:pt x="128" y="140"/>
                </a:lnTo>
                <a:lnTo>
                  <a:pt x="132" y="153"/>
                </a:lnTo>
                <a:lnTo>
                  <a:pt x="136" y="167"/>
                </a:lnTo>
                <a:lnTo>
                  <a:pt x="140" y="182"/>
                </a:lnTo>
                <a:lnTo>
                  <a:pt x="144" y="196"/>
                </a:lnTo>
                <a:lnTo>
                  <a:pt x="147" y="212"/>
                </a:lnTo>
                <a:lnTo>
                  <a:pt x="150" y="227"/>
                </a:lnTo>
                <a:lnTo>
                  <a:pt x="152" y="243"/>
                </a:lnTo>
                <a:lnTo>
                  <a:pt x="154" y="259"/>
                </a:lnTo>
                <a:lnTo>
                  <a:pt x="158" y="292"/>
                </a:lnTo>
                <a:lnTo>
                  <a:pt x="158" y="310"/>
                </a:lnTo>
                <a:lnTo>
                  <a:pt x="160" y="327"/>
                </a:lnTo>
                <a:lnTo>
                  <a:pt x="160" y="344"/>
                </a:lnTo>
              </a:path>
            </a:pathLst>
          </a:custGeom>
          <a:noFill/>
          <a:ln w="12700" cap="rnd" cmpd="sng">
            <a:solidFill>
              <a:srgbClr val="000000"/>
            </a:solidFill>
            <a:prstDash val="solid"/>
            <a:round/>
            <a:headEnd type="none" w="sm" len="sm"/>
            <a:tailEnd type="none" w="sm" len="sm"/>
          </a:ln>
        </p:spPr>
        <p:txBody>
          <a:bodyPr/>
          <a:lstStyle/>
          <a:p>
            <a:endParaRPr lang="en-US"/>
          </a:p>
        </p:txBody>
      </p:sp>
      <p:graphicFrame>
        <p:nvGraphicFramePr>
          <p:cNvPr id="4098" name="Object 110"/>
          <p:cNvGraphicFramePr>
            <a:graphicFrameLocks/>
          </p:cNvGraphicFramePr>
          <p:nvPr>
            <p:extLst>
              <p:ext uri="{D42A27DB-BD31-4B8C-83A1-F6EECF244321}">
                <p14:modId xmlns:p14="http://schemas.microsoft.com/office/powerpoint/2010/main" val="3868712405"/>
              </p:ext>
            </p:extLst>
          </p:nvPr>
        </p:nvGraphicFramePr>
        <p:xfrm>
          <a:off x="5362915" y="2626648"/>
          <a:ext cx="536575" cy="436562"/>
        </p:xfrm>
        <a:graphic>
          <a:graphicData uri="http://schemas.openxmlformats.org/presentationml/2006/ole">
            <mc:AlternateContent xmlns:mc="http://schemas.openxmlformats.org/markup-compatibility/2006">
              <mc:Choice xmlns:v="urn:schemas-microsoft-com:vml" Requires="v">
                <p:oleObj spid="_x0000_s4242" name="ClipArt" r:id="rId4" imgW="3657600" imgH="2966760" progId="">
                  <p:embed/>
                </p:oleObj>
              </mc:Choice>
              <mc:Fallback>
                <p:oleObj name="ClipArt" r:id="rId4" imgW="3657600" imgH="2966760" progId="">
                  <p:embed/>
                  <p:pic>
                    <p:nvPicPr>
                      <p:cNvPr id="0" name="Object 1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2915" y="2626648"/>
                        <a:ext cx="536575"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111"/>
          <p:cNvGraphicFramePr>
            <a:graphicFrameLocks/>
          </p:cNvGraphicFramePr>
          <p:nvPr>
            <p:extLst>
              <p:ext uri="{D42A27DB-BD31-4B8C-83A1-F6EECF244321}">
                <p14:modId xmlns:p14="http://schemas.microsoft.com/office/powerpoint/2010/main" val="1794467503"/>
              </p:ext>
            </p:extLst>
          </p:nvPr>
        </p:nvGraphicFramePr>
        <p:xfrm>
          <a:off x="7453653" y="4033173"/>
          <a:ext cx="587375" cy="582612"/>
        </p:xfrm>
        <a:graphic>
          <a:graphicData uri="http://schemas.openxmlformats.org/presentationml/2006/ole">
            <mc:AlternateContent xmlns:mc="http://schemas.openxmlformats.org/markup-compatibility/2006">
              <mc:Choice xmlns:v="urn:schemas-microsoft-com:vml" Requires="v">
                <p:oleObj spid="_x0000_s4243" name="ClipArt" r:id="rId6" imgW="3657600" imgH="3619440" progId="">
                  <p:embed/>
                </p:oleObj>
              </mc:Choice>
              <mc:Fallback>
                <p:oleObj name="ClipArt" r:id="rId6" imgW="3657600" imgH="3619440" progId="">
                  <p:embed/>
                  <p:pic>
                    <p:nvPicPr>
                      <p:cNvPr id="0" name="Object 1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3653" y="4033173"/>
                        <a:ext cx="587375"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177" name="Group 112"/>
          <p:cNvGrpSpPr>
            <a:grpSpLocks/>
          </p:cNvGrpSpPr>
          <p:nvPr/>
        </p:nvGrpSpPr>
        <p:grpSpPr bwMode="auto">
          <a:xfrm>
            <a:off x="5224803" y="2029748"/>
            <a:ext cx="977900" cy="266700"/>
            <a:chOff x="2544" y="1344"/>
            <a:chExt cx="864" cy="236"/>
          </a:xfrm>
        </p:grpSpPr>
        <p:grpSp>
          <p:nvGrpSpPr>
            <p:cNvPr id="4178" name="Group 113"/>
            <p:cNvGrpSpPr>
              <a:grpSpLocks/>
            </p:cNvGrpSpPr>
            <p:nvPr/>
          </p:nvGrpSpPr>
          <p:grpSpPr bwMode="auto">
            <a:xfrm>
              <a:off x="2544" y="1344"/>
              <a:ext cx="864" cy="236"/>
              <a:chOff x="2544" y="1344"/>
              <a:chExt cx="864" cy="236"/>
            </a:xfrm>
          </p:grpSpPr>
          <p:sp>
            <p:nvSpPr>
              <p:cNvPr id="4214" name="Rectangle 114"/>
              <p:cNvSpPr>
                <a:spLocks noChangeArrowheads="1"/>
              </p:cNvSpPr>
              <p:nvPr/>
            </p:nvSpPr>
            <p:spPr bwMode="auto">
              <a:xfrm>
                <a:off x="2548" y="1538"/>
                <a:ext cx="856" cy="42"/>
              </a:xfrm>
              <a:prstGeom prst="rect">
                <a:avLst/>
              </a:prstGeom>
              <a:solidFill>
                <a:srgbClr val="C0C0C0"/>
              </a:solidFill>
              <a:ln w="12700">
                <a:solidFill>
                  <a:srgbClr val="000000"/>
                </a:solidFill>
                <a:miter lim="800000"/>
                <a:headEnd/>
                <a:tailEnd/>
              </a:ln>
            </p:spPr>
            <p:txBody>
              <a:bodyPr wrap="none" anchor="ctr"/>
              <a:lstStyle/>
              <a:p>
                <a:endParaRPr lang="en-US"/>
              </a:p>
            </p:txBody>
          </p:sp>
          <p:sp>
            <p:nvSpPr>
              <p:cNvPr id="4215" name="Freeform 115"/>
              <p:cNvSpPr>
                <a:spLocks/>
              </p:cNvSpPr>
              <p:nvPr/>
            </p:nvSpPr>
            <p:spPr bwMode="auto">
              <a:xfrm>
                <a:off x="2544" y="1344"/>
                <a:ext cx="864" cy="193"/>
              </a:xfrm>
              <a:custGeom>
                <a:avLst/>
                <a:gdLst>
                  <a:gd name="T0" fmla="*/ 0 w 864"/>
                  <a:gd name="T1" fmla="*/ 192 h 193"/>
                  <a:gd name="T2" fmla="*/ 863 w 864"/>
                  <a:gd name="T3" fmla="*/ 192 h 193"/>
                  <a:gd name="T4" fmla="*/ 812 w 864"/>
                  <a:gd name="T5" fmla="*/ 1 h 193"/>
                  <a:gd name="T6" fmla="*/ 62 w 864"/>
                  <a:gd name="T7" fmla="*/ 0 h 193"/>
                  <a:gd name="T8" fmla="*/ 0 w 864"/>
                  <a:gd name="T9" fmla="*/ 192 h 193"/>
                  <a:gd name="T10" fmla="*/ 0 60000 65536"/>
                  <a:gd name="T11" fmla="*/ 0 60000 65536"/>
                  <a:gd name="T12" fmla="*/ 0 60000 65536"/>
                  <a:gd name="T13" fmla="*/ 0 60000 65536"/>
                  <a:gd name="T14" fmla="*/ 0 60000 65536"/>
                  <a:gd name="T15" fmla="*/ 0 w 864"/>
                  <a:gd name="T16" fmla="*/ 0 h 193"/>
                  <a:gd name="T17" fmla="*/ 864 w 864"/>
                  <a:gd name="T18" fmla="*/ 193 h 193"/>
                </a:gdLst>
                <a:ahLst/>
                <a:cxnLst>
                  <a:cxn ang="T10">
                    <a:pos x="T0" y="T1"/>
                  </a:cxn>
                  <a:cxn ang="T11">
                    <a:pos x="T2" y="T3"/>
                  </a:cxn>
                  <a:cxn ang="T12">
                    <a:pos x="T4" y="T5"/>
                  </a:cxn>
                  <a:cxn ang="T13">
                    <a:pos x="T6" y="T7"/>
                  </a:cxn>
                  <a:cxn ang="T14">
                    <a:pos x="T8" y="T9"/>
                  </a:cxn>
                </a:cxnLst>
                <a:rect l="T15" t="T16" r="T17" b="T18"/>
                <a:pathLst>
                  <a:path w="864" h="193">
                    <a:moveTo>
                      <a:pt x="0" y="192"/>
                    </a:moveTo>
                    <a:lnTo>
                      <a:pt x="863" y="192"/>
                    </a:lnTo>
                    <a:lnTo>
                      <a:pt x="812" y="1"/>
                    </a:lnTo>
                    <a:lnTo>
                      <a:pt x="62" y="0"/>
                    </a:lnTo>
                    <a:lnTo>
                      <a:pt x="0" y="192"/>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4216" name="Freeform 116"/>
              <p:cNvSpPr>
                <a:spLocks/>
              </p:cNvSpPr>
              <p:nvPr/>
            </p:nvSpPr>
            <p:spPr bwMode="auto">
              <a:xfrm>
                <a:off x="2570" y="1364"/>
                <a:ext cx="809" cy="151"/>
              </a:xfrm>
              <a:custGeom>
                <a:avLst/>
                <a:gdLst>
                  <a:gd name="T0" fmla="*/ 46 w 809"/>
                  <a:gd name="T1" fmla="*/ 0 h 151"/>
                  <a:gd name="T2" fmla="*/ 0 w 809"/>
                  <a:gd name="T3" fmla="*/ 150 h 151"/>
                  <a:gd name="T4" fmla="*/ 808 w 809"/>
                  <a:gd name="T5" fmla="*/ 150 h 151"/>
                  <a:gd name="T6" fmla="*/ 771 w 809"/>
                  <a:gd name="T7" fmla="*/ 0 h 151"/>
                  <a:gd name="T8" fmla="*/ 0 60000 65536"/>
                  <a:gd name="T9" fmla="*/ 0 60000 65536"/>
                  <a:gd name="T10" fmla="*/ 0 60000 65536"/>
                  <a:gd name="T11" fmla="*/ 0 60000 65536"/>
                  <a:gd name="T12" fmla="*/ 0 w 809"/>
                  <a:gd name="T13" fmla="*/ 0 h 151"/>
                  <a:gd name="T14" fmla="*/ 809 w 809"/>
                  <a:gd name="T15" fmla="*/ 151 h 151"/>
                </a:gdLst>
                <a:ahLst/>
                <a:cxnLst>
                  <a:cxn ang="T8">
                    <a:pos x="T0" y="T1"/>
                  </a:cxn>
                  <a:cxn ang="T9">
                    <a:pos x="T2" y="T3"/>
                  </a:cxn>
                  <a:cxn ang="T10">
                    <a:pos x="T4" y="T5"/>
                  </a:cxn>
                  <a:cxn ang="T11">
                    <a:pos x="T6" y="T7"/>
                  </a:cxn>
                </a:cxnLst>
                <a:rect l="T12" t="T13" r="T14" b="T15"/>
                <a:pathLst>
                  <a:path w="809" h="151">
                    <a:moveTo>
                      <a:pt x="46" y="0"/>
                    </a:moveTo>
                    <a:lnTo>
                      <a:pt x="0" y="150"/>
                    </a:lnTo>
                    <a:lnTo>
                      <a:pt x="808" y="150"/>
                    </a:lnTo>
                    <a:lnTo>
                      <a:pt x="771" y="0"/>
                    </a:lnTo>
                  </a:path>
                </a:pathLst>
              </a:custGeom>
              <a:noFill/>
              <a:ln w="12700" cap="rnd" cmpd="sng">
                <a:solidFill>
                  <a:srgbClr val="000000"/>
                </a:solidFill>
                <a:prstDash val="solid"/>
                <a:round/>
                <a:headEnd type="none" w="sm" len="sm"/>
                <a:tailEnd type="none" w="sm" len="sm"/>
              </a:ln>
            </p:spPr>
            <p:txBody>
              <a:bodyPr/>
              <a:lstStyle/>
              <a:p>
                <a:endParaRPr lang="en-US"/>
              </a:p>
            </p:txBody>
          </p:sp>
        </p:grpSp>
        <p:grpSp>
          <p:nvGrpSpPr>
            <p:cNvPr id="4179" name="Group 117"/>
            <p:cNvGrpSpPr>
              <a:grpSpLocks/>
            </p:cNvGrpSpPr>
            <p:nvPr/>
          </p:nvGrpSpPr>
          <p:grpSpPr bwMode="auto">
            <a:xfrm>
              <a:off x="2640" y="1362"/>
              <a:ext cx="679" cy="46"/>
              <a:chOff x="2640" y="1362"/>
              <a:chExt cx="679" cy="46"/>
            </a:xfrm>
          </p:grpSpPr>
          <p:sp>
            <p:nvSpPr>
              <p:cNvPr id="4208" name="Freeform 118"/>
              <p:cNvSpPr>
                <a:spLocks/>
              </p:cNvSpPr>
              <p:nvPr/>
            </p:nvSpPr>
            <p:spPr bwMode="auto">
              <a:xfrm>
                <a:off x="2640" y="1362"/>
                <a:ext cx="28" cy="28"/>
              </a:xfrm>
              <a:custGeom>
                <a:avLst/>
                <a:gdLst>
                  <a:gd name="T0" fmla="*/ 7 w 28"/>
                  <a:gd name="T1" fmla="*/ 0 h 28"/>
                  <a:gd name="T2" fmla="*/ 27 w 28"/>
                  <a:gd name="T3" fmla="*/ 0 h 28"/>
                  <a:gd name="T4" fmla="*/ 20 w 28"/>
                  <a:gd name="T5" fmla="*/ 27 h 28"/>
                  <a:gd name="T6" fmla="*/ 0 w 28"/>
                  <a:gd name="T7" fmla="*/ 27 h 28"/>
                  <a:gd name="T8" fmla="*/ 7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27" y="0"/>
                    </a:lnTo>
                    <a:lnTo>
                      <a:pt x="20" y="27"/>
                    </a:lnTo>
                    <a:lnTo>
                      <a:pt x="0" y="27"/>
                    </a:lnTo>
                    <a:lnTo>
                      <a:pt x="7" y="0"/>
                    </a:lnTo>
                  </a:path>
                </a:pathLst>
              </a:custGeom>
              <a:solidFill>
                <a:srgbClr val="808080"/>
              </a:solidFill>
              <a:ln w="12700" cap="rnd" cmpd="sng">
                <a:solidFill>
                  <a:srgbClr val="000000"/>
                </a:solidFill>
                <a:prstDash val="solid"/>
                <a:round/>
                <a:headEnd/>
                <a:tailEnd/>
              </a:ln>
            </p:spPr>
            <p:txBody>
              <a:bodyPr/>
              <a:lstStyle/>
              <a:p>
                <a:endParaRPr lang="en-US"/>
              </a:p>
            </p:txBody>
          </p:sp>
          <p:sp>
            <p:nvSpPr>
              <p:cNvPr id="4209" name="Freeform 119"/>
              <p:cNvSpPr>
                <a:spLocks/>
              </p:cNvSpPr>
              <p:nvPr/>
            </p:nvSpPr>
            <p:spPr bwMode="auto">
              <a:xfrm>
                <a:off x="2705" y="1362"/>
                <a:ext cx="109" cy="28"/>
              </a:xfrm>
              <a:custGeom>
                <a:avLst/>
                <a:gdLst>
                  <a:gd name="T0" fmla="*/ 4 w 109"/>
                  <a:gd name="T1" fmla="*/ 0 h 28"/>
                  <a:gd name="T2" fmla="*/ 108 w 109"/>
                  <a:gd name="T3" fmla="*/ 0 h 28"/>
                  <a:gd name="T4" fmla="*/ 104 w 109"/>
                  <a:gd name="T5" fmla="*/ 27 h 28"/>
                  <a:gd name="T6" fmla="*/ 0 w 109"/>
                  <a:gd name="T7" fmla="*/ 27 h 28"/>
                  <a:gd name="T8" fmla="*/ 4 w 109"/>
                  <a:gd name="T9" fmla="*/ 0 h 28"/>
                  <a:gd name="T10" fmla="*/ 0 60000 65536"/>
                  <a:gd name="T11" fmla="*/ 0 60000 65536"/>
                  <a:gd name="T12" fmla="*/ 0 60000 65536"/>
                  <a:gd name="T13" fmla="*/ 0 60000 65536"/>
                  <a:gd name="T14" fmla="*/ 0 60000 65536"/>
                  <a:gd name="T15" fmla="*/ 0 w 109"/>
                  <a:gd name="T16" fmla="*/ 0 h 28"/>
                  <a:gd name="T17" fmla="*/ 109 w 109"/>
                  <a:gd name="T18" fmla="*/ 28 h 28"/>
                </a:gdLst>
                <a:ahLst/>
                <a:cxnLst>
                  <a:cxn ang="T10">
                    <a:pos x="T0" y="T1"/>
                  </a:cxn>
                  <a:cxn ang="T11">
                    <a:pos x="T2" y="T3"/>
                  </a:cxn>
                  <a:cxn ang="T12">
                    <a:pos x="T4" y="T5"/>
                  </a:cxn>
                  <a:cxn ang="T13">
                    <a:pos x="T6" y="T7"/>
                  </a:cxn>
                  <a:cxn ang="T14">
                    <a:pos x="T8" y="T9"/>
                  </a:cxn>
                </a:cxnLst>
                <a:rect l="T15" t="T16" r="T17" b="T18"/>
                <a:pathLst>
                  <a:path w="109" h="28">
                    <a:moveTo>
                      <a:pt x="4" y="0"/>
                    </a:moveTo>
                    <a:lnTo>
                      <a:pt x="108" y="0"/>
                    </a:lnTo>
                    <a:lnTo>
                      <a:pt x="104" y="27"/>
                    </a:lnTo>
                    <a:lnTo>
                      <a:pt x="0" y="27"/>
                    </a:lnTo>
                    <a:lnTo>
                      <a:pt x="4" y="0"/>
                    </a:lnTo>
                  </a:path>
                </a:pathLst>
              </a:custGeom>
              <a:solidFill>
                <a:srgbClr val="808080"/>
              </a:solidFill>
              <a:ln w="12700" cap="rnd" cmpd="sng">
                <a:solidFill>
                  <a:srgbClr val="000000"/>
                </a:solidFill>
                <a:prstDash val="solid"/>
                <a:round/>
                <a:headEnd/>
                <a:tailEnd/>
              </a:ln>
            </p:spPr>
            <p:txBody>
              <a:bodyPr/>
              <a:lstStyle/>
              <a:p>
                <a:endParaRPr lang="en-US"/>
              </a:p>
            </p:txBody>
          </p:sp>
          <p:sp>
            <p:nvSpPr>
              <p:cNvPr id="4210" name="Freeform 120"/>
              <p:cNvSpPr>
                <a:spLocks/>
              </p:cNvSpPr>
              <p:nvPr/>
            </p:nvSpPr>
            <p:spPr bwMode="auto">
              <a:xfrm>
                <a:off x="2843" y="1362"/>
                <a:ext cx="104" cy="28"/>
              </a:xfrm>
              <a:custGeom>
                <a:avLst/>
                <a:gdLst>
                  <a:gd name="T0" fmla="*/ 3 w 104"/>
                  <a:gd name="T1" fmla="*/ 0 h 28"/>
                  <a:gd name="T2" fmla="*/ 103 w 104"/>
                  <a:gd name="T3" fmla="*/ 0 h 28"/>
                  <a:gd name="T4" fmla="*/ 102 w 104"/>
                  <a:gd name="T5" fmla="*/ 27 h 28"/>
                  <a:gd name="T6" fmla="*/ 0 w 104"/>
                  <a:gd name="T7" fmla="*/ 27 h 28"/>
                  <a:gd name="T8" fmla="*/ 3 w 104"/>
                  <a:gd name="T9" fmla="*/ 0 h 28"/>
                  <a:gd name="T10" fmla="*/ 0 60000 65536"/>
                  <a:gd name="T11" fmla="*/ 0 60000 65536"/>
                  <a:gd name="T12" fmla="*/ 0 60000 65536"/>
                  <a:gd name="T13" fmla="*/ 0 60000 65536"/>
                  <a:gd name="T14" fmla="*/ 0 60000 65536"/>
                  <a:gd name="T15" fmla="*/ 0 w 104"/>
                  <a:gd name="T16" fmla="*/ 0 h 28"/>
                  <a:gd name="T17" fmla="*/ 104 w 104"/>
                  <a:gd name="T18" fmla="*/ 28 h 28"/>
                </a:gdLst>
                <a:ahLst/>
                <a:cxnLst>
                  <a:cxn ang="T10">
                    <a:pos x="T0" y="T1"/>
                  </a:cxn>
                  <a:cxn ang="T11">
                    <a:pos x="T2" y="T3"/>
                  </a:cxn>
                  <a:cxn ang="T12">
                    <a:pos x="T4" y="T5"/>
                  </a:cxn>
                  <a:cxn ang="T13">
                    <a:pos x="T6" y="T7"/>
                  </a:cxn>
                  <a:cxn ang="T14">
                    <a:pos x="T8" y="T9"/>
                  </a:cxn>
                </a:cxnLst>
                <a:rect l="T15" t="T16" r="T17" b="T18"/>
                <a:pathLst>
                  <a:path w="104" h="28">
                    <a:moveTo>
                      <a:pt x="3" y="0"/>
                    </a:moveTo>
                    <a:lnTo>
                      <a:pt x="103" y="0"/>
                    </a:lnTo>
                    <a:lnTo>
                      <a:pt x="102" y="27"/>
                    </a:lnTo>
                    <a:lnTo>
                      <a:pt x="0" y="27"/>
                    </a:lnTo>
                    <a:lnTo>
                      <a:pt x="3" y="0"/>
                    </a:lnTo>
                  </a:path>
                </a:pathLst>
              </a:custGeom>
              <a:solidFill>
                <a:srgbClr val="808080"/>
              </a:solidFill>
              <a:ln w="12700" cap="rnd" cmpd="sng">
                <a:solidFill>
                  <a:srgbClr val="000000"/>
                </a:solidFill>
                <a:prstDash val="solid"/>
                <a:round/>
                <a:headEnd/>
                <a:tailEnd/>
              </a:ln>
            </p:spPr>
            <p:txBody>
              <a:bodyPr/>
              <a:lstStyle/>
              <a:p>
                <a:endParaRPr lang="en-US"/>
              </a:p>
            </p:txBody>
          </p:sp>
          <p:sp>
            <p:nvSpPr>
              <p:cNvPr id="4211" name="Freeform 121"/>
              <p:cNvSpPr>
                <a:spLocks/>
              </p:cNvSpPr>
              <p:nvPr/>
            </p:nvSpPr>
            <p:spPr bwMode="auto">
              <a:xfrm>
                <a:off x="2966" y="1362"/>
                <a:ext cx="104" cy="28"/>
              </a:xfrm>
              <a:custGeom>
                <a:avLst/>
                <a:gdLst>
                  <a:gd name="T0" fmla="*/ 0 w 104"/>
                  <a:gd name="T1" fmla="*/ 0 h 28"/>
                  <a:gd name="T2" fmla="*/ 103 w 104"/>
                  <a:gd name="T3" fmla="*/ 0 h 28"/>
                  <a:gd name="T4" fmla="*/ 103 w 104"/>
                  <a:gd name="T5" fmla="*/ 27 h 28"/>
                  <a:gd name="T6" fmla="*/ 0 w 104"/>
                  <a:gd name="T7" fmla="*/ 27 h 28"/>
                  <a:gd name="T8" fmla="*/ 0 w 104"/>
                  <a:gd name="T9" fmla="*/ 0 h 28"/>
                  <a:gd name="T10" fmla="*/ 0 60000 65536"/>
                  <a:gd name="T11" fmla="*/ 0 60000 65536"/>
                  <a:gd name="T12" fmla="*/ 0 60000 65536"/>
                  <a:gd name="T13" fmla="*/ 0 60000 65536"/>
                  <a:gd name="T14" fmla="*/ 0 60000 65536"/>
                  <a:gd name="T15" fmla="*/ 0 w 104"/>
                  <a:gd name="T16" fmla="*/ 0 h 28"/>
                  <a:gd name="T17" fmla="*/ 104 w 104"/>
                  <a:gd name="T18" fmla="*/ 28 h 28"/>
                </a:gdLst>
                <a:ahLst/>
                <a:cxnLst>
                  <a:cxn ang="T10">
                    <a:pos x="T0" y="T1"/>
                  </a:cxn>
                  <a:cxn ang="T11">
                    <a:pos x="T2" y="T3"/>
                  </a:cxn>
                  <a:cxn ang="T12">
                    <a:pos x="T4" y="T5"/>
                  </a:cxn>
                  <a:cxn ang="T13">
                    <a:pos x="T6" y="T7"/>
                  </a:cxn>
                  <a:cxn ang="T14">
                    <a:pos x="T8" y="T9"/>
                  </a:cxn>
                </a:cxnLst>
                <a:rect l="T15" t="T16" r="T17" b="T18"/>
                <a:pathLst>
                  <a:path w="104" h="28">
                    <a:moveTo>
                      <a:pt x="0" y="0"/>
                    </a:moveTo>
                    <a:lnTo>
                      <a:pt x="103" y="0"/>
                    </a:lnTo>
                    <a:lnTo>
                      <a:pt x="103" y="27"/>
                    </a:lnTo>
                    <a:lnTo>
                      <a:pt x="0" y="27"/>
                    </a:lnTo>
                    <a:lnTo>
                      <a:pt x="0" y="0"/>
                    </a:lnTo>
                  </a:path>
                </a:pathLst>
              </a:custGeom>
              <a:solidFill>
                <a:srgbClr val="808080"/>
              </a:solidFill>
              <a:ln w="12700" cap="rnd" cmpd="sng">
                <a:solidFill>
                  <a:srgbClr val="000000"/>
                </a:solidFill>
                <a:prstDash val="solid"/>
                <a:round/>
                <a:headEnd/>
                <a:tailEnd/>
              </a:ln>
            </p:spPr>
            <p:txBody>
              <a:bodyPr/>
              <a:lstStyle/>
              <a:p>
                <a:endParaRPr lang="en-US"/>
              </a:p>
            </p:txBody>
          </p:sp>
          <p:sp>
            <p:nvSpPr>
              <p:cNvPr id="4212" name="Freeform 122"/>
              <p:cNvSpPr>
                <a:spLocks/>
              </p:cNvSpPr>
              <p:nvPr/>
            </p:nvSpPr>
            <p:spPr bwMode="auto">
              <a:xfrm>
                <a:off x="3092" y="1362"/>
                <a:ext cx="93" cy="31"/>
              </a:xfrm>
              <a:custGeom>
                <a:avLst/>
                <a:gdLst>
                  <a:gd name="T0" fmla="*/ 0 w 93"/>
                  <a:gd name="T1" fmla="*/ 0 h 31"/>
                  <a:gd name="T2" fmla="*/ 89 w 93"/>
                  <a:gd name="T3" fmla="*/ 0 h 31"/>
                  <a:gd name="T4" fmla="*/ 92 w 93"/>
                  <a:gd name="T5" fmla="*/ 30 h 31"/>
                  <a:gd name="T6" fmla="*/ 0 w 93"/>
                  <a:gd name="T7" fmla="*/ 30 h 31"/>
                  <a:gd name="T8" fmla="*/ 0 w 93"/>
                  <a:gd name="T9" fmla="*/ 0 h 31"/>
                  <a:gd name="T10" fmla="*/ 0 60000 65536"/>
                  <a:gd name="T11" fmla="*/ 0 60000 65536"/>
                  <a:gd name="T12" fmla="*/ 0 60000 65536"/>
                  <a:gd name="T13" fmla="*/ 0 60000 65536"/>
                  <a:gd name="T14" fmla="*/ 0 60000 65536"/>
                  <a:gd name="T15" fmla="*/ 0 w 93"/>
                  <a:gd name="T16" fmla="*/ 0 h 31"/>
                  <a:gd name="T17" fmla="*/ 93 w 93"/>
                  <a:gd name="T18" fmla="*/ 31 h 31"/>
                </a:gdLst>
                <a:ahLst/>
                <a:cxnLst>
                  <a:cxn ang="T10">
                    <a:pos x="T0" y="T1"/>
                  </a:cxn>
                  <a:cxn ang="T11">
                    <a:pos x="T2" y="T3"/>
                  </a:cxn>
                  <a:cxn ang="T12">
                    <a:pos x="T4" y="T5"/>
                  </a:cxn>
                  <a:cxn ang="T13">
                    <a:pos x="T6" y="T7"/>
                  </a:cxn>
                  <a:cxn ang="T14">
                    <a:pos x="T8" y="T9"/>
                  </a:cxn>
                </a:cxnLst>
                <a:rect l="T15" t="T16" r="T17" b="T18"/>
                <a:pathLst>
                  <a:path w="93" h="31">
                    <a:moveTo>
                      <a:pt x="0" y="0"/>
                    </a:moveTo>
                    <a:lnTo>
                      <a:pt x="89" y="0"/>
                    </a:lnTo>
                    <a:lnTo>
                      <a:pt x="92" y="30"/>
                    </a:lnTo>
                    <a:lnTo>
                      <a:pt x="0" y="30"/>
                    </a:lnTo>
                    <a:lnTo>
                      <a:pt x="0" y="0"/>
                    </a:lnTo>
                  </a:path>
                </a:pathLst>
              </a:custGeom>
              <a:solidFill>
                <a:srgbClr val="808080"/>
              </a:solidFill>
              <a:ln w="12700" cap="rnd" cmpd="sng">
                <a:solidFill>
                  <a:srgbClr val="000000"/>
                </a:solidFill>
                <a:prstDash val="solid"/>
                <a:round/>
                <a:headEnd/>
                <a:tailEnd/>
              </a:ln>
            </p:spPr>
            <p:txBody>
              <a:bodyPr/>
              <a:lstStyle/>
              <a:p>
                <a:endParaRPr lang="en-US"/>
              </a:p>
            </p:txBody>
          </p:sp>
          <p:sp>
            <p:nvSpPr>
              <p:cNvPr id="4213" name="Freeform 123"/>
              <p:cNvSpPr>
                <a:spLocks/>
              </p:cNvSpPr>
              <p:nvPr/>
            </p:nvSpPr>
            <p:spPr bwMode="auto">
              <a:xfrm>
                <a:off x="3206" y="1379"/>
                <a:ext cx="113" cy="29"/>
              </a:xfrm>
              <a:custGeom>
                <a:avLst/>
                <a:gdLst>
                  <a:gd name="T0" fmla="*/ 0 w 113"/>
                  <a:gd name="T1" fmla="*/ 0 h 29"/>
                  <a:gd name="T2" fmla="*/ 101 w 113"/>
                  <a:gd name="T3" fmla="*/ 0 h 29"/>
                  <a:gd name="T4" fmla="*/ 112 w 113"/>
                  <a:gd name="T5" fmla="*/ 28 h 29"/>
                  <a:gd name="T6" fmla="*/ 4 w 113"/>
                  <a:gd name="T7" fmla="*/ 28 h 29"/>
                  <a:gd name="T8" fmla="*/ 0 w 113"/>
                  <a:gd name="T9" fmla="*/ 0 h 29"/>
                  <a:gd name="T10" fmla="*/ 0 60000 65536"/>
                  <a:gd name="T11" fmla="*/ 0 60000 65536"/>
                  <a:gd name="T12" fmla="*/ 0 60000 65536"/>
                  <a:gd name="T13" fmla="*/ 0 60000 65536"/>
                  <a:gd name="T14" fmla="*/ 0 60000 65536"/>
                  <a:gd name="T15" fmla="*/ 0 w 113"/>
                  <a:gd name="T16" fmla="*/ 0 h 29"/>
                  <a:gd name="T17" fmla="*/ 113 w 113"/>
                  <a:gd name="T18" fmla="*/ 29 h 29"/>
                </a:gdLst>
                <a:ahLst/>
                <a:cxnLst>
                  <a:cxn ang="T10">
                    <a:pos x="T0" y="T1"/>
                  </a:cxn>
                  <a:cxn ang="T11">
                    <a:pos x="T2" y="T3"/>
                  </a:cxn>
                  <a:cxn ang="T12">
                    <a:pos x="T4" y="T5"/>
                  </a:cxn>
                  <a:cxn ang="T13">
                    <a:pos x="T6" y="T7"/>
                  </a:cxn>
                  <a:cxn ang="T14">
                    <a:pos x="T8" y="T9"/>
                  </a:cxn>
                </a:cxnLst>
                <a:rect l="T15" t="T16" r="T17" b="T18"/>
                <a:pathLst>
                  <a:path w="113" h="29">
                    <a:moveTo>
                      <a:pt x="0" y="0"/>
                    </a:moveTo>
                    <a:lnTo>
                      <a:pt x="101" y="0"/>
                    </a:lnTo>
                    <a:lnTo>
                      <a:pt x="112" y="28"/>
                    </a:lnTo>
                    <a:lnTo>
                      <a:pt x="4" y="28"/>
                    </a:lnTo>
                    <a:lnTo>
                      <a:pt x="0" y="0"/>
                    </a:lnTo>
                  </a:path>
                </a:pathLst>
              </a:custGeom>
              <a:solidFill>
                <a:srgbClr val="808080"/>
              </a:solidFill>
              <a:ln w="12700" cap="rnd" cmpd="sng">
                <a:solidFill>
                  <a:srgbClr val="000000"/>
                </a:solidFill>
                <a:prstDash val="solid"/>
                <a:round/>
                <a:headEnd/>
                <a:tailEnd/>
              </a:ln>
            </p:spPr>
            <p:txBody>
              <a:bodyPr/>
              <a:lstStyle/>
              <a:p>
                <a:endParaRPr lang="en-US"/>
              </a:p>
            </p:txBody>
          </p:sp>
        </p:grpSp>
        <p:grpSp>
          <p:nvGrpSpPr>
            <p:cNvPr id="4180" name="Group 124"/>
            <p:cNvGrpSpPr>
              <a:grpSpLocks/>
            </p:cNvGrpSpPr>
            <p:nvPr/>
          </p:nvGrpSpPr>
          <p:grpSpPr bwMode="auto">
            <a:xfrm>
              <a:off x="2613" y="1414"/>
              <a:ext cx="714" cy="77"/>
              <a:chOff x="2613" y="1414"/>
              <a:chExt cx="714" cy="77"/>
            </a:xfrm>
          </p:grpSpPr>
          <p:grpSp>
            <p:nvGrpSpPr>
              <p:cNvPr id="4181" name="Group 125"/>
              <p:cNvGrpSpPr>
                <a:grpSpLocks/>
              </p:cNvGrpSpPr>
              <p:nvPr/>
            </p:nvGrpSpPr>
            <p:grpSpPr bwMode="auto">
              <a:xfrm>
                <a:off x="2674" y="1416"/>
                <a:ext cx="354" cy="68"/>
                <a:chOff x="2674" y="1416"/>
                <a:chExt cx="354" cy="68"/>
              </a:xfrm>
            </p:grpSpPr>
            <p:sp>
              <p:nvSpPr>
                <p:cNvPr id="4204" name="Line 126"/>
                <p:cNvSpPr>
                  <a:spLocks noChangeShapeType="1"/>
                </p:cNvSpPr>
                <p:nvPr/>
              </p:nvSpPr>
              <p:spPr bwMode="auto">
                <a:xfrm>
                  <a:off x="2674" y="1416"/>
                  <a:ext cx="336"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205" name="Line 127"/>
                <p:cNvSpPr>
                  <a:spLocks noChangeShapeType="1"/>
                </p:cNvSpPr>
                <p:nvPr/>
              </p:nvSpPr>
              <p:spPr bwMode="auto">
                <a:xfrm>
                  <a:off x="2688" y="1439"/>
                  <a:ext cx="340"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206" name="Line 128"/>
                <p:cNvSpPr>
                  <a:spLocks noChangeShapeType="1"/>
                </p:cNvSpPr>
                <p:nvPr/>
              </p:nvSpPr>
              <p:spPr bwMode="auto">
                <a:xfrm>
                  <a:off x="2692" y="1461"/>
                  <a:ext cx="296"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207" name="Line 129"/>
                <p:cNvSpPr>
                  <a:spLocks noChangeShapeType="1"/>
                </p:cNvSpPr>
                <p:nvPr/>
              </p:nvSpPr>
              <p:spPr bwMode="auto">
                <a:xfrm>
                  <a:off x="2699" y="1484"/>
                  <a:ext cx="40" cy="0"/>
                </a:xfrm>
                <a:prstGeom prst="line">
                  <a:avLst/>
                </a:prstGeom>
                <a:noFill/>
                <a:ln w="12700">
                  <a:solidFill>
                    <a:srgbClr val="000000"/>
                  </a:solidFill>
                  <a:round/>
                  <a:headEnd type="none" w="sm" len="sm"/>
                  <a:tailEnd type="none" w="sm" len="sm"/>
                </a:ln>
              </p:spPr>
              <p:txBody>
                <a:bodyPr wrap="none" anchor="ctr"/>
                <a:lstStyle/>
                <a:p>
                  <a:endParaRPr lang="en-US"/>
                </a:p>
              </p:txBody>
            </p:sp>
          </p:grpSp>
          <p:grpSp>
            <p:nvGrpSpPr>
              <p:cNvPr id="4182" name="Group 130"/>
              <p:cNvGrpSpPr>
                <a:grpSpLocks/>
              </p:cNvGrpSpPr>
              <p:nvPr/>
            </p:nvGrpSpPr>
            <p:grpSpPr bwMode="auto">
              <a:xfrm>
                <a:off x="2613" y="1424"/>
                <a:ext cx="59" cy="45"/>
                <a:chOff x="2613" y="1424"/>
                <a:chExt cx="59" cy="45"/>
              </a:xfrm>
            </p:grpSpPr>
            <p:sp>
              <p:nvSpPr>
                <p:cNvPr id="4201" name="Line 131"/>
                <p:cNvSpPr>
                  <a:spLocks noChangeShapeType="1"/>
                </p:cNvSpPr>
                <p:nvPr/>
              </p:nvSpPr>
              <p:spPr bwMode="auto">
                <a:xfrm>
                  <a:off x="2628" y="1424"/>
                  <a:ext cx="33"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202" name="Line 132"/>
                <p:cNvSpPr>
                  <a:spLocks noChangeShapeType="1"/>
                </p:cNvSpPr>
                <p:nvPr/>
              </p:nvSpPr>
              <p:spPr bwMode="auto">
                <a:xfrm>
                  <a:off x="2623" y="1449"/>
                  <a:ext cx="3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203" name="Line 133"/>
                <p:cNvSpPr>
                  <a:spLocks noChangeShapeType="1"/>
                </p:cNvSpPr>
                <p:nvPr/>
              </p:nvSpPr>
              <p:spPr bwMode="auto">
                <a:xfrm>
                  <a:off x="2613" y="1469"/>
                  <a:ext cx="59" cy="0"/>
                </a:xfrm>
                <a:prstGeom prst="line">
                  <a:avLst/>
                </a:prstGeom>
                <a:noFill/>
                <a:ln w="12700">
                  <a:solidFill>
                    <a:srgbClr val="000000"/>
                  </a:solidFill>
                  <a:round/>
                  <a:headEnd type="none" w="sm" len="sm"/>
                  <a:tailEnd type="none" w="sm" len="sm"/>
                </a:ln>
              </p:spPr>
              <p:txBody>
                <a:bodyPr wrap="none" anchor="ctr"/>
                <a:lstStyle/>
                <a:p>
                  <a:endParaRPr lang="en-US"/>
                </a:p>
              </p:txBody>
            </p:sp>
          </p:grpSp>
          <p:grpSp>
            <p:nvGrpSpPr>
              <p:cNvPr id="4183" name="Group 134"/>
              <p:cNvGrpSpPr>
                <a:grpSpLocks/>
              </p:cNvGrpSpPr>
              <p:nvPr/>
            </p:nvGrpSpPr>
            <p:grpSpPr bwMode="auto">
              <a:xfrm>
                <a:off x="2750" y="1414"/>
                <a:ext cx="324" cy="70"/>
                <a:chOff x="2750" y="1414"/>
                <a:chExt cx="324" cy="70"/>
              </a:xfrm>
            </p:grpSpPr>
            <p:sp>
              <p:nvSpPr>
                <p:cNvPr id="4195" name="Line 135"/>
                <p:cNvSpPr>
                  <a:spLocks noChangeShapeType="1"/>
                </p:cNvSpPr>
                <p:nvPr/>
              </p:nvSpPr>
              <p:spPr bwMode="auto">
                <a:xfrm>
                  <a:off x="2750" y="1484"/>
                  <a:ext cx="20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196" name="Line 136"/>
                <p:cNvSpPr>
                  <a:spLocks noChangeShapeType="1"/>
                </p:cNvSpPr>
                <p:nvPr/>
              </p:nvSpPr>
              <p:spPr bwMode="auto">
                <a:xfrm>
                  <a:off x="3026" y="1414"/>
                  <a:ext cx="46"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197" name="Line 137"/>
                <p:cNvSpPr>
                  <a:spLocks noChangeShapeType="1"/>
                </p:cNvSpPr>
                <p:nvPr/>
              </p:nvSpPr>
              <p:spPr bwMode="auto">
                <a:xfrm>
                  <a:off x="3038" y="1439"/>
                  <a:ext cx="36"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198" name="Line 138"/>
                <p:cNvSpPr>
                  <a:spLocks noChangeShapeType="1"/>
                </p:cNvSpPr>
                <p:nvPr/>
              </p:nvSpPr>
              <p:spPr bwMode="auto">
                <a:xfrm>
                  <a:off x="3011" y="1461"/>
                  <a:ext cx="63"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199" name="Line 139"/>
                <p:cNvSpPr>
                  <a:spLocks noChangeShapeType="1"/>
                </p:cNvSpPr>
                <p:nvPr/>
              </p:nvSpPr>
              <p:spPr bwMode="auto">
                <a:xfrm>
                  <a:off x="2961" y="1484"/>
                  <a:ext cx="3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200" name="Line 140"/>
                <p:cNvSpPr>
                  <a:spLocks noChangeShapeType="1"/>
                </p:cNvSpPr>
                <p:nvPr/>
              </p:nvSpPr>
              <p:spPr bwMode="auto">
                <a:xfrm>
                  <a:off x="3002" y="1484"/>
                  <a:ext cx="70" cy="0"/>
                </a:xfrm>
                <a:prstGeom prst="line">
                  <a:avLst/>
                </a:prstGeom>
                <a:noFill/>
                <a:ln w="12700">
                  <a:solidFill>
                    <a:srgbClr val="000000"/>
                  </a:solidFill>
                  <a:round/>
                  <a:headEnd type="none" w="sm" len="sm"/>
                  <a:tailEnd type="none" w="sm" len="sm"/>
                </a:ln>
              </p:spPr>
              <p:txBody>
                <a:bodyPr wrap="none" anchor="ctr"/>
                <a:lstStyle/>
                <a:p>
                  <a:endParaRPr lang="en-US"/>
                </a:p>
              </p:txBody>
            </p:sp>
          </p:grpSp>
          <p:grpSp>
            <p:nvGrpSpPr>
              <p:cNvPr id="4184" name="Group 141"/>
              <p:cNvGrpSpPr>
                <a:grpSpLocks/>
              </p:cNvGrpSpPr>
              <p:nvPr/>
            </p:nvGrpSpPr>
            <p:grpSpPr bwMode="auto">
              <a:xfrm>
                <a:off x="3090" y="1424"/>
                <a:ext cx="101" cy="63"/>
                <a:chOff x="3090" y="1424"/>
                <a:chExt cx="101" cy="63"/>
              </a:xfrm>
            </p:grpSpPr>
            <p:sp>
              <p:nvSpPr>
                <p:cNvPr id="4192" name="Line 142"/>
                <p:cNvSpPr>
                  <a:spLocks noChangeShapeType="1"/>
                </p:cNvSpPr>
                <p:nvPr/>
              </p:nvSpPr>
              <p:spPr bwMode="auto">
                <a:xfrm>
                  <a:off x="3090" y="1424"/>
                  <a:ext cx="9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193" name="Line 143"/>
                <p:cNvSpPr>
                  <a:spLocks noChangeShapeType="1"/>
                </p:cNvSpPr>
                <p:nvPr/>
              </p:nvSpPr>
              <p:spPr bwMode="auto">
                <a:xfrm>
                  <a:off x="3103" y="1454"/>
                  <a:ext cx="83"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194" name="Line 144"/>
                <p:cNvSpPr>
                  <a:spLocks noChangeShapeType="1"/>
                </p:cNvSpPr>
                <p:nvPr/>
              </p:nvSpPr>
              <p:spPr bwMode="auto">
                <a:xfrm>
                  <a:off x="3105" y="1487"/>
                  <a:ext cx="86" cy="0"/>
                </a:xfrm>
                <a:prstGeom prst="line">
                  <a:avLst/>
                </a:prstGeom>
                <a:noFill/>
                <a:ln w="12700">
                  <a:solidFill>
                    <a:srgbClr val="000000"/>
                  </a:solidFill>
                  <a:round/>
                  <a:headEnd type="none" w="sm" len="sm"/>
                  <a:tailEnd type="none" w="sm" len="sm"/>
                </a:ln>
              </p:spPr>
              <p:txBody>
                <a:bodyPr wrap="none" anchor="ctr"/>
                <a:lstStyle/>
                <a:p>
                  <a:endParaRPr lang="en-US"/>
                </a:p>
              </p:txBody>
            </p:sp>
          </p:grpSp>
          <p:grpSp>
            <p:nvGrpSpPr>
              <p:cNvPr id="4185" name="Group 145"/>
              <p:cNvGrpSpPr>
                <a:grpSpLocks/>
              </p:cNvGrpSpPr>
              <p:nvPr/>
            </p:nvGrpSpPr>
            <p:grpSpPr bwMode="auto">
              <a:xfrm>
                <a:off x="3208" y="1424"/>
                <a:ext cx="119" cy="67"/>
                <a:chOff x="3208" y="1424"/>
                <a:chExt cx="119" cy="67"/>
              </a:xfrm>
            </p:grpSpPr>
            <p:sp>
              <p:nvSpPr>
                <p:cNvPr id="4186" name="Line 146"/>
                <p:cNvSpPr>
                  <a:spLocks noChangeShapeType="1"/>
                </p:cNvSpPr>
                <p:nvPr/>
              </p:nvSpPr>
              <p:spPr bwMode="auto">
                <a:xfrm>
                  <a:off x="3217" y="1424"/>
                  <a:ext cx="9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187" name="Line 147"/>
                <p:cNvSpPr>
                  <a:spLocks noChangeShapeType="1"/>
                </p:cNvSpPr>
                <p:nvPr/>
              </p:nvSpPr>
              <p:spPr bwMode="auto">
                <a:xfrm>
                  <a:off x="3208" y="1449"/>
                  <a:ext cx="73"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188" name="Line 148"/>
                <p:cNvSpPr>
                  <a:spLocks noChangeShapeType="1"/>
                </p:cNvSpPr>
                <p:nvPr/>
              </p:nvSpPr>
              <p:spPr bwMode="auto">
                <a:xfrm>
                  <a:off x="3217" y="1469"/>
                  <a:ext cx="6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189" name="Line 149"/>
                <p:cNvSpPr>
                  <a:spLocks noChangeShapeType="1"/>
                </p:cNvSpPr>
                <p:nvPr/>
              </p:nvSpPr>
              <p:spPr bwMode="auto">
                <a:xfrm>
                  <a:off x="3215" y="1491"/>
                  <a:ext cx="8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190" name="Line 150"/>
                <p:cNvSpPr>
                  <a:spLocks noChangeShapeType="1"/>
                </p:cNvSpPr>
                <p:nvPr/>
              </p:nvSpPr>
              <p:spPr bwMode="auto">
                <a:xfrm>
                  <a:off x="3297" y="1452"/>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191" name="Line 151"/>
                <p:cNvSpPr>
                  <a:spLocks noChangeShapeType="1"/>
                </p:cNvSpPr>
                <p:nvPr/>
              </p:nvSpPr>
              <p:spPr bwMode="auto">
                <a:xfrm>
                  <a:off x="3305" y="1479"/>
                  <a:ext cx="22" cy="0"/>
                </a:xfrm>
                <a:prstGeom prst="line">
                  <a:avLst/>
                </a:prstGeom>
                <a:noFill/>
                <a:ln w="12700">
                  <a:solidFill>
                    <a:srgbClr val="000000"/>
                  </a:solidFill>
                  <a:round/>
                  <a:headEnd type="none" w="sm" len="sm"/>
                  <a:tailEnd type="none" w="sm" len="sm"/>
                </a:ln>
              </p:spPr>
              <p:txBody>
                <a:bodyPr wrap="none" anchor="ctr"/>
                <a:lstStyle/>
                <a:p>
                  <a:endParaRPr lang="en-US"/>
                </a:p>
              </p:txBody>
            </p:sp>
          </p:grpSp>
        </p:grpSp>
      </p:grpSp>
      <p:graphicFrame>
        <p:nvGraphicFramePr>
          <p:cNvPr id="4100" name="Object 152"/>
          <p:cNvGraphicFramePr>
            <a:graphicFrameLocks/>
          </p:cNvGraphicFramePr>
          <p:nvPr>
            <p:extLst>
              <p:ext uri="{D42A27DB-BD31-4B8C-83A1-F6EECF244321}">
                <p14:modId xmlns:p14="http://schemas.microsoft.com/office/powerpoint/2010/main" val="3125282878"/>
              </p:ext>
            </p:extLst>
          </p:nvPr>
        </p:nvGraphicFramePr>
        <p:xfrm>
          <a:off x="4364378" y="2409160"/>
          <a:ext cx="460375" cy="588963"/>
        </p:xfrm>
        <a:graphic>
          <a:graphicData uri="http://schemas.openxmlformats.org/presentationml/2006/ole">
            <mc:AlternateContent xmlns:mc="http://schemas.openxmlformats.org/markup-compatibility/2006">
              <mc:Choice xmlns:v="urn:schemas-microsoft-com:vml" Requires="v">
                <p:oleObj spid="_x0000_s4244" name="ClipArt" r:id="rId8" imgW="2869920" imgH="3657600" progId="">
                  <p:embed/>
                </p:oleObj>
              </mc:Choice>
              <mc:Fallback>
                <p:oleObj name="ClipArt" r:id="rId8" imgW="2869920" imgH="3657600" progId="">
                  <p:embed/>
                  <p:pic>
                    <p:nvPicPr>
                      <p:cNvPr id="0" name="Object 15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4378" y="2409160"/>
                        <a:ext cx="460375"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153"/>
          <p:cNvGraphicFramePr>
            <a:graphicFrameLocks/>
          </p:cNvGraphicFramePr>
          <p:nvPr>
            <p:extLst>
              <p:ext uri="{D42A27DB-BD31-4B8C-83A1-F6EECF244321}">
                <p14:modId xmlns:p14="http://schemas.microsoft.com/office/powerpoint/2010/main" val="2726910402"/>
              </p:ext>
            </p:extLst>
          </p:nvPr>
        </p:nvGraphicFramePr>
        <p:xfrm>
          <a:off x="7790203" y="2464723"/>
          <a:ext cx="460375" cy="587375"/>
        </p:xfrm>
        <a:graphic>
          <a:graphicData uri="http://schemas.openxmlformats.org/presentationml/2006/ole">
            <mc:AlternateContent xmlns:mc="http://schemas.openxmlformats.org/markup-compatibility/2006">
              <mc:Choice xmlns:v="urn:schemas-microsoft-com:vml" Requires="v">
                <p:oleObj spid="_x0000_s4245" name="ClipArt" r:id="rId10" imgW="2869920" imgH="3657600" progId="">
                  <p:embed/>
                </p:oleObj>
              </mc:Choice>
              <mc:Fallback>
                <p:oleObj name="ClipArt" r:id="rId10" imgW="2869920" imgH="3657600" progId="">
                  <p:embed/>
                  <p:pic>
                    <p:nvPicPr>
                      <p:cNvPr id="0" name="Object 15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0203" y="2464723"/>
                        <a:ext cx="4603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154"/>
          <p:cNvGraphicFramePr>
            <a:graphicFrameLocks/>
          </p:cNvGraphicFramePr>
          <p:nvPr>
            <p:extLst>
              <p:ext uri="{D42A27DB-BD31-4B8C-83A1-F6EECF244321}">
                <p14:modId xmlns:p14="http://schemas.microsoft.com/office/powerpoint/2010/main" val="1793923657"/>
              </p:ext>
            </p:extLst>
          </p:nvPr>
        </p:nvGraphicFramePr>
        <p:xfrm>
          <a:off x="7344115" y="3294985"/>
          <a:ext cx="752475" cy="547688"/>
        </p:xfrm>
        <a:graphic>
          <a:graphicData uri="http://schemas.openxmlformats.org/presentationml/2006/ole">
            <mc:AlternateContent xmlns:mc="http://schemas.openxmlformats.org/markup-compatibility/2006">
              <mc:Choice xmlns:v="urn:schemas-microsoft-com:vml" Requires="v">
                <p:oleObj spid="_x0000_s4246" name="ClipArt" r:id="rId11" imgW="3657600" imgH="2673000" progId="">
                  <p:embed/>
                </p:oleObj>
              </mc:Choice>
              <mc:Fallback>
                <p:oleObj name="ClipArt" r:id="rId11" imgW="3657600" imgH="2673000" progId="">
                  <p:embed/>
                  <p:pic>
                    <p:nvPicPr>
                      <p:cNvPr id="0" name="Object 15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44115" y="3294985"/>
                        <a:ext cx="752475"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155"/>
          <p:cNvGraphicFramePr>
            <a:graphicFrameLocks/>
          </p:cNvGraphicFramePr>
          <p:nvPr>
            <p:extLst>
              <p:ext uri="{D42A27DB-BD31-4B8C-83A1-F6EECF244321}">
                <p14:modId xmlns:p14="http://schemas.microsoft.com/office/powerpoint/2010/main" val="992389973"/>
              </p:ext>
            </p:extLst>
          </p:nvPr>
        </p:nvGraphicFramePr>
        <p:xfrm>
          <a:off x="4462803" y="3445798"/>
          <a:ext cx="390525" cy="541337"/>
        </p:xfrm>
        <a:graphic>
          <a:graphicData uri="http://schemas.openxmlformats.org/presentationml/2006/ole">
            <mc:AlternateContent xmlns:mc="http://schemas.openxmlformats.org/markup-compatibility/2006">
              <mc:Choice xmlns:v="urn:schemas-microsoft-com:vml" Requires="v">
                <p:oleObj spid="_x0000_s4247" name="ClipArt" r:id="rId13" imgW="1653840" imgH="2286000" progId="">
                  <p:embed/>
                </p:oleObj>
              </mc:Choice>
              <mc:Fallback>
                <p:oleObj name="ClipArt" r:id="rId13" imgW="1653840" imgH="2286000" progId="">
                  <p:embed/>
                  <p:pic>
                    <p:nvPicPr>
                      <p:cNvPr id="0" name="Object 15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62803" y="3445798"/>
                        <a:ext cx="390525"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156"/>
          <p:cNvGraphicFramePr>
            <a:graphicFrameLocks/>
          </p:cNvGraphicFramePr>
          <p:nvPr>
            <p:extLst>
              <p:ext uri="{D42A27DB-BD31-4B8C-83A1-F6EECF244321}">
                <p14:modId xmlns:p14="http://schemas.microsoft.com/office/powerpoint/2010/main" val="1438551222"/>
              </p:ext>
            </p:extLst>
          </p:nvPr>
        </p:nvGraphicFramePr>
        <p:xfrm>
          <a:off x="4692990" y="4095085"/>
          <a:ext cx="392113" cy="368300"/>
        </p:xfrm>
        <a:graphic>
          <a:graphicData uri="http://schemas.openxmlformats.org/presentationml/2006/ole">
            <mc:AlternateContent xmlns:mc="http://schemas.openxmlformats.org/markup-compatibility/2006">
              <mc:Choice xmlns:v="urn:schemas-microsoft-com:vml" Requires="v">
                <p:oleObj spid="_x0000_s4248" name="ClipArt" r:id="rId15" imgW="6648120" imgH="6242040" progId="">
                  <p:embed/>
                </p:oleObj>
              </mc:Choice>
              <mc:Fallback>
                <p:oleObj name="ClipArt" r:id="rId15" imgW="6648120" imgH="6242040" progId="">
                  <p:embed/>
                  <p:pic>
                    <p:nvPicPr>
                      <p:cNvPr id="0" name="Object 156"/>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92990" y="4095085"/>
                        <a:ext cx="3921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157"/>
          <p:cNvGraphicFramePr>
            <a:graphicFrameLocks/>
          </p:cNvGraphicFramePr>
          <p:nvPr>
            <p:extLst>
              <p:ext uri="{D42A27DB-BD31-4B8C-83A1-F6EECF244321}">
                <p14:modId xmlns:p14="http://schemas.microsoft.com/office/powerpoint/2010/main" val="2124516400"/>
              </p:ext>
            </p:extLst>
          </p:nvPr>
        </p:nvGraphicFramePr>
        <p:xfrm>
          <a:off x="4475503" y="4204623"/>
          <a:ext cx="392112" cy="368300"/>
        </p:xfrm>
        <a:graphic>
          <a:graphicData uri="http://schemas.openxmlformats.org/presentationml/2006/ole">
            <mc:AlternateContent xmlns:mc="http://schemas.openxmlformats.org/markup-compatibility/2006">
              <mc:Choice xmlns:v="urn:schemas-microsoft-com:vml" Requires="v">
                <p:oleObj spid="_x0000_s4249" name="ClipArt" r:id="rId17" imgW="6648120" imgH="6242040" progId="">
                  <p:embed/>
                </p:oleObj>
              </mc:Choice>
              <mc:Fallback>
                <p:oleObj name="ClipArt" r:id="rId17" imgW="6648120" imgH="6242040" progId="">
                  <p:embed/>
                  <p:pic>
                    <p:nvPicPr>
                      <p:cNvPr id="0" name="Object 157"/>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75503" y="4204623"/>
                        <a:ext cx="39211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smtClean="0"/>
              <a:t>Objects</a:t>
            </a:r>
          </a:p>
        </p:txBody>
      </p:sp>
      <p:sp>
        <p:nvSpPr>
          <p:cNvPr id="36868" name="Rectangle 3"/>
          <p:cNvSpPr>
            <a:spLocks noGrp="1" noChangeArrowheads="1"/>
          </p:cNvSpPr>
          <p:nvPr>
            <p:ph type="body" sz="half" idx="1"/>
          </p:nvPr>
        </p:nvSpPr>
        <p:spPr>
          <a:xfrm>
            <a:off x="206188" y="1447800"/>
            <a:ext cx="4276912" cy="4572000"/>
          </a:xfrm>
        </p:spPr>
        <p:txBody>
          <a:bodyPr/>
          <a:lstStyle/>
          <a:p>
            <a:r>
              <a:rPr lang="en-US" sz="2400" dirty="0" smtClean="0"/>
              <a:t>Object Definition--encapsulation.</a:t>
            </a:r>
          </a:p>
          <a:p>
            <a:pPr lvl="1"/>
            <a:r>
              <a:rPr lang="en-US" sz="2000" dirty="0" smtClean="0"/>
              <a:t>Object Name</a:t>
            </a:r>
          </a:p>
          <a:p>
            <a:pPr lvl="1"/>
            <a:r>
              <a:rPr lang="en-US" sz="2000" dirty="0" smtClean="0"/>
              <a:t>Properties</a:t>
            </a:r>
          </a:p>
          <a:p>
            <a:pPr lvl="1"/>
            <a:r>
              <a:rPr lang="en-US" sz="2000" dirty="0" smtClean="0"/>
              <a:t>Methods</a:t>
            </a:r>
          </a:p>
          <a:p>
            <a:r>
              <a:rPr lang="en-US" sz="2400" dirty="0" smtClean="0"/>
              <a:t>Often need to ignore inheritance.</a:t>
            </a:r>
          </a:p>
          <a:p>
            <a:pPr lvl="1"/>
            <a:r>
              <a:rPr lang="en-US" sz="2000" dirty="0" smtClean="0"/>
              <a:t>Combine into one table.</a:t>
            </a:r>
          </a:p>
          <a:p>
            <a:pPr lvl="1"/>
            <a:r>
              <a:rPr lang="en-US" sz="2000" dirty="0" smtClean="0"/>
              <a:t>Use multiple tables and link by primary key.</a:t>
            </a:r>
          </a:p>
          <a:p>
            <a:pPr lvl="2"/>
            <a:r>
              <a:rPr lang="en-US" sz="1800" dirty="0" smtClean="0"/>
              <a:t>More efficient.</a:t>
            </a:r>
          </a:p>
          <a:p>
            <a:pPr lvl="2"/>
            <a:r>
              <a:rPr lang="en-US" sz="1800" dirty="0" smtClean="0"/>
              <a:t>Need to add rows to many tables.</a:t>
            </a:r>
          </a:p>
          <a:p>
            <a:pPr lvl="1"/>
            <a:endParaRPr lang="en-US" sz="2000" dirty="0" smtClean="0"/>
          </a:p>
        </p:txBody>
      </p:sp>
      <p:sp>
        <p:nvSpPr>
          <p:cNvPr id="36866" name="Slide Number Placeholder 6"/>
          <p:cNvSpPr>
            <a:spLocks noGrp="1"/>
          </p:cNvSpPr>
          <p:nvPr>
            <p:ph type="sldNum" sz="quarter" idx="12"/>
          </p:nvPr>
        </p:nvSpPr>
        <p:spPr/>
        <p:txBody>
          <a:bodyPr/>
          <a:lstStyle/>
          <a:p>
            <a:fld id="{789762D7-32D7-4CD4-A1E1-370099BAF22D}" type="slidenum">
              <a:rPr lang="en-US" smtClean="0"/>
              <a:pPr/>
              <a:t>35</a:t>
            </a:fld>
            <a:endParaRPr lang="en-US"/>
          </a:p>
        </p:txBody>
      </p:sp>
      <p:grpSp>
        <p:nvGrpSpPr>
          <p:cNvPr id="36869" name="Group 4"/>
          <p:cNvGrpSpPr>
            <a:grpSpLocks/>
          </p:cNvGrpSpPr>
          <p:nvPr/>
        </p:nvGrpSpPr>
        <p:grpSpPr bwMode="auto">
          <a:xfrm>
            <a:off x="6235700" y="996950"/>
            <a:ext cx="1663700" cy="1892300"/>
            <a:chOff x="4276" y="724"/>
            <a:chExt cx="1048" cy="1192"/>
          </a:xfrm>
        </p:grpSpPr>
        <p:sp>
          <p:nvSpPr>
            <p:cNvPr id="36888" name="Rectangle 5"/>
            <p:cNvSpPr>
              <a:spLocks noChangeArrowheads="1"/>
            </p:cNvSpPr>
            <p:nvPr/>
          </p:nvSpPr>
          <p:spPr bwMode="auto">
            <a:xfrm>
              <a:off x="4276" y="724"/>
              <a:ext cx="1048" cy="184"/>
            </a:xfrm>
            <a:prstGeom prst="rect">
              <a:avLst/>
            </a:prstGeom>
            <a:solidFill>
              <a:schemeClr val="accent1"/>
            </a:solidFill>
            <a:ln w="12700">
              <a:solidFill>
                <a:schemeClr val="tx1"/>
              </a:solidFill>
              <a:miter lim="800000"/>
              <a:headEnd/>
              <a:tailEnd/>
            </a:ln>
          </p:spPr>
          <p:txBody>
            <a:bodyPr wrap="none" lIns="92075" tIns="46038" rIns="92075" bIns="46038"/>
            <a:lstStyle/>
            <a:p>
              <a:pPr algn="ctr"/>
              <a:r>
                <a:rPr lang="en-US" sz="1600">
                  <a:solidFill>
                    <a:schemeClr val="tx1"/>
                  </a:solidFill>
                </a:rPr>
                <a:t>Customer</a:t>
              </a:r>
            </a:p>
          </p:txBody>
        </p:sp>
        <p:sp>
          <p:nvSpPr>
            <p:cNvPr id="36889" name="Rectangle 6"/>
            <p:cNvSpPr>
              <a:spLocks noChangeArrowheads="1"/>
            </p:cNvSpPr>
            <p:nvPr/>
          </p:nvSpPr>
          <p:spPr bwMode="auto">
            <a:xfrm>
              <a:off x="4276" y="916"/>
              <a:ext cx="1048" cy="616"/>
            </a:xfrm>
            <a:prstGeom prst="rect">
              <a:avLst/>
            </a:prstGeom>
            <a:solidFill>
              <a:srgbClr val="99FFCC"/>
            </a:solidFill>
            <a:ln w="12700">
              <a:solidFill>
                <a:schemeClr val="tx1"/>
              </a:solidFill>
              <a:miter lim="800000"/>
              <a:headEnd/>
              <a:tailEnd/>
            </a:ln>
          </p:spPr>
          <p:txBody>
            <a:bodyPr wrap="none" lIns="92075" tIns="46038" rIns="92075" bIns="46038"/>
            <a:lstStyle/>
            <a:p>
              <a:r>
                <a:rPr lang="en-US" sz="1600">
                  <a:solidFill>
                    <a:schemeClr val="tx1"/>
                  </a:solidFill>
                </a:rPr>
                <a:t>CustomerID</a:t>
              </a:r>
            </a:p>
            <a:p>
              <a:r>
                <a:rPr lang="en-US" sz="1600">
                  <a:solidFill>
                    <a:schemeClr val="tx1"/>
                  </a:solidFill>
                </a:rPr>
                <a:t>Address</a:t>
              </a:r>
            </a:p>
            <a:p>
              <a:r>
                <a:rPr lang="en-US" sz="1600">
                  <a:solidFill>
                    <a:schemeClr val="tx1"/>
                  </a:solidFill>
                </a:rPr>
                <a:t>Phone</a:t>
              </a:r>
            </a:p>
          </p:txBody>
        </p:sp>
        <p:sp>
          <p:nvSpPr>
            <p:cNvPr id="36890" name="Rectangle 7"/>
            <p:cNvSpPr>
              <a:spLocks noChangeArrowheads="1"/>
            </p:cNvSpPr>
            <p:nvPr/>
          </p:nvSpPr>
          <p:spPr bwMode="auto">
            <a:xfrm>
              <a:off x="4276" y="1540"/>
              <a:ext cx="1048" cy="376"/>
            </a:xfrm>
            <a:prstGeom prst="rect">
              <a:avLst/>
            </a:prstGeom>
            <a:solidFill>
              <a:srgbClr val="FFCCCC"/>
            </a:solidFill>
            <a:ln w="12700">
              <a:solidFill>
                <a:schemeClr val="tx1"/>
              </a:solidFill>
              <a:miter lim="800000"/>
              <a:headEnd/>
              <a:tailEnd/>
            </a:ln>
          </p:spPr>
          <p:txBody>
            <a:bodyPr wrap="none" lIns="92075" tIns="46038" rIns="92075" bIns="46038"/>
            <a:lstStyle/>
            <a:p>
              <a:r>
                <a:rPr lang="en-US" sz="1600">
                  <a:solidFill>
                    <a:schemeClr val="tx1"/>
                  </a:solidFill>
                </a:rPr>
                <a:t>AddCustomer</a:t>
              </a:r>
            </a:p>
            <a:p>
              <a:r>
                <a:rPr lang="en-US" sz="1600">
                  <a:solidFill>
                    <a:schemeClr val="tx1"/>
                  </a:solidFill>
                </a:rPr>
                <a:t>DropCustomer</a:t>
              </a:r>
            </a:p>
          </p:txBody>
        </p:sp>
      </p:grpSp>
      <p:sp>
        <p:nvSpPr>
          <p:cNvPr id="36870" name="Rectangle 8"/>
          <p:cNvSpPr>
            <a:spLocks noChangeArrowheads="1"/>
          </p:cNvSpPr>
          <p:nvPr/>
        </p:nvSpPr>
        <p:spPr bwMode="auto">
          <a:xfrm>
            <a:off x="4689475" y="966788"/>
            <a:ext cx="1390650" cy="366712"/>
          </a:xfrm>
          <a:prstGeom prst="rect">
            <a:avLst/>
          </a:prstGeom>
          <a:noFill/>
          <a:ln w="9525">
            <a:noFill/>
            <a:miter lim="800000"/>
            <a:headEnd/>
            <a:tailEnd/>
          </a:ln>
        </p:spPr>
        <p:txBody>
          <a:bodyPr wrap="none" lIns="92075" tIns="46038" rIns="92075" bIns="46038">
            <a:spAutoFit/>
          </a:bodyPr>
          <a:lstStyle/>
          <a:p>
            <a:pPr algn="r"/>
            <a:r>
              <a:rPr lang="en-US" sz="1800">
                <a:solidFill>
                  <a:schemeClr val="tx1"/>
                </a:solidFill>
              </a:rPr>
              <a:t>Class name</a:t>
            </a:r>
          </a:p>
        </p:txBody>
      </p:sp>
      <p:sp>
        <p:nvSpPr>
          <p:cNvPr id="36871" name="Rectangle 9"/>
          <p:cNvSpPr>
            <a:spLocks noChangeArrowheads="1"/>
          </p:cNvSpPr>
          <p:nvPr/>
        </p:nvSpPr>
        <p:spPr bwMode="auto">
          <a:xfrm>
            <a:off x="4854575" y="1576388"/>
            <a:ext cx="1225550" cy="366712"/>
          </a:xfrm>
          <a:prstGeom prst="rect">
            <a:avLst/>
          </a:prstGeom>
          <a:noFill/>
          <a:ln w="9525">
            <a:noFill/>
            <a:miter lim="800000"/>
            <a:headEnd/>
            <a:tailEnd/>
          </a:ln>
        </p:spPr>
        <p:txBody>
          <a:bodyPr wrap="none" lIns="92075" tIns="46038" rIns="92075" bIns="46038">
            <a:spAutoFit/>
          </a:bodyPr>
          <a:lstStyle/>
          <a:p>
            <a:pPr algn="r"/>
            <a:r>
              <a:rPr lang="en-US" sz="1800">
                <a:solidFill>
                  <a:schemeClr val="tx1"/>
                </a:solidFill>
              </a:rPr>
              <a:t>Properties</a:t>
            </a:r>
          </a:p>
        </p:txBody>
      </p:sp>
      <p:sp>
        <p:nvSpPr>
          <p:cNvPr id="36872" name="Rectangle 10"/>
          <p:cNvSpPr>
            <a:spLocks noChangeArrowheads="1"/>
          </p:cNvSpPr>
          <p:nvPr/>
        </p:nvSpPr>
        <p:spPr bwMode="auto">
          <a:xfrm>
            <a:off x="5019675" y="2338388"/>
            <a:ext cx="1060450" cy="366712"/>
          </a:xfrm>
          <a:prstGeom prst="rect">
            <a:avLst/>
          </a:prstGeom>
          <a:noFill/>
          <a:ln w="9525">
            <a:noFill/>
            <a:miter lim="800000"/>
            <a:headEnd/>
            <a:tailEnd/>
          </a:ln>
        </p:spPr>
        <p:txBody>
          <a:bodyPr wrap="none" lIns="92075" tIns="46038" rIns="92075" bIns="46038">
            <a:spAutoFit/>
          </a:bodyPr>
          <a:lstStyle/>
          <a:p>
            <a:pPr algn="r"/>
            <a:r>
              <a:rPr lang="en-US" sz="1800">
                <a:solidFill>
                  <a:schemeClr val="tx1"/>
                </a:solidFill>
              </a:rPr>
              <a:t>Methods</a:t>
            </a:r>
          </a:p>
        </p:txBody>
      </p:sp>
      <p:grpSp>
        <p:nvGrpSpPr>
          <p:cNvPr id="36873" name="Group 11"/>
          <p:cNvGrpSpPr>
            <a:grpSpLocks/>
          </p:cNvGrpSpPr>
          <p:nvPr/>
        </p:nvGrpSpPr>
        <p:grpSpPr bwMode="auto">
          <a:xfrm>
            <a:off x="4483100" y="3663950"/>
            <a:ext cx="1739900" cy="1892300"/>
            <a:chOff x="3172" y="2404"/>
            <a:chExt cx="1096" cy="1192"/>
          </a:xfrm>
        </p:grpSpPr>
        <p:sp>
          <p:nvSpPr>
            <p:cNvPr id="36885" name="Rectangle 12"/>
            <p:cNvSpPr>
              <a:spLocks noChangeArrowheads="1"/>
            </p:cNvSpPr>
            <p:nvPr/>
          </p:nvSpPr>
          <p:spPr bwMode="auto">
            <a:xfrm>
              <a:off x="3172" y="2404"/>
              <a:ext cx="1096" cy="184"/>
            </a:xfrm>
            <a:prstGeom prst="rect">
              <a:avLst/>
            </a:prstGeom>
            <a:solidFill>
              <a:schemeClr val="accent1"/>
            </a:solidFill>
            <a:ln w="12700">
              <a:solidFill>
                <a:schemeClr val="tx1"/>
              </a:solidFill>
              <a:miter lim="800000"/>
              <a:headEnd/>
              <a:tailEnd/>
            </a:ln>
          </p:spPr>
          <p:txBody>
            <a:bodyPr wrap="none" lIns="92075" tIns="46038" rIns="92075" bIns="46038"/>
            <a:lstStyle/>
            <a:p>
              <a:pPr algn="ctr"/>
              <a:r>
                <a:rPr lang="en-US" sz="1600">
                  <a:solidFill>
                    <a:schemeClr val="tx1"/>
                  </a:solidFill>
                </a:rPr>
                <a:t>Commercial</a:t>
              </a:r>
            </a:p>
          </p:txBody>
        </p:sp>
        <p:sp>
          <p:nvSpPr>
            <p:cNvPr id="36886" name="Rectangle 13"/>
            <p:cNvSpPr>
              <a:spLocks noChangeArrowheads="1"/>
            </p:cNvSpPr>
            <p:nvPr/>
          </p:nvSpPr>
          <p:spPr bwMode="auto">
            <a:xfrm>
              <a:off x="3172" y="2596"/>
              <a:ext cx="1096" cy="616"/>
            </a:xfrm>
            <a:prstGeom prst="rect">
              <a:avLst/>
            </a:prstGeom>
            <a:solidFill>
              <a:srgbClr val="99FFCC"/>
            </a:solidFill>
            <a:ln w="12700">
              <a:solidFill>
                <a:schemeClr val="tx1"/>
              </a:solidFill>
              <a:miter lim="800000"/>
              <a:headEnd/>
              <a:tailEnd/>
            </a:ln>
          </p:spPr>
          <p:txBody>
            <a:bodyPr wrap="none" lIns="92075" tIns="46038" rIns="92075" bIns="46038"/>
            <a:lstStyle/>
            <a:p>
              <a:r>
                <a:rPr lang="en-US" sz="1600">
                  <a:solidFill>
                    <a:schemeClr val="tx1"/>
                  </a:solidFill>
                </a:rPr>
                <a:t>Contact</a:t>
              </a:r>
            </a:p>
            <a:p>
              <a:r>
                <a:rPr lang="en-US" sz="1600">
                  <a:solidFill>
                    <a:schemeClr val="tx1"/>
                  </a:solidFill>
                </a:rPr>
                <a:t>VolumeDiscount</a:t>
              </a:r>
            </a:p>
          </p:txBody>
        </p:sp>
        <p:sp>
          <p:nvSpPr>
            <p:cNvPr id="36887" name="Rectangle 14"/>
            <p:cNvSpPr>
              <a:spLocks noChangeArrowheads="1"/>
            </p:cNvSpPr>
            <p:nvPr/>
          </p:nvSpPr>
          <p:spPr bwMode="auto">
            <a:xfrm>
              <a:off x="3172" y="3220"/>
              <a:ext cx="1096" cy="376"/>
            </a:xfrm>
            <a:prstGeom prst="rect">
              <a:avLst/>
            </a:prstGeom>
            <a:solidFill>
              <a:srgbClr val="FFCCCC"/>
            </a:solidFill>
            <a:ln w="12700">
              <a:solidFill>
                <a:schemeClr val="tx1"/>
              </a:solidFill>
              <a:miter lim="800000"/>
              <a:headEnd/>
              <a:tailEnd/>
            </a:ln>
          </p:spPr>
          <p:txBody>
            <a:bodyPr wrap="none" lIns="92075" tIns="46038" rIns="92075" bIns="46038"/>
            <a:lstStyle/>
            <a:p>
              <a:r>
                <a:rPr lang="en-US" sz="1600">
                  <a:solidFill>
                    <a:schemeClr val="tx1"/>
                  </a:solidFill>
                </a:rPr>
                <a:t>ComputeDiscount</a:t>
              </a:r>
            </a:p>
          </p:txBody>
        </p:sp>
      </p:grpSp>
      <p:grpSp>
        <p:nvGrpSpPr>
          <p:cNvPr id="36874" name="Group 15"/>
          <p:cNvGrpSpPr>
            <a:grpSpLocks/>
          </p:cNvGrpSpPr>
          <p:nvPr/>
        </p:nvGrpSpPr>
        <p:grpSpPr bwMode="auto">
          <a:xfrm>
            <a:off x="6691313" y="3663950"/>
            <a:ext cx="1817687" cy="1892300"/>
            <a:chOff x="4563" y="2404"/>
            <a:chExt cx="1145" cy="1192"/>
          </a:xfrm>
        </p:grpSpPr>
        <p:sp>
          <p:nvSpPr>
            <p:cNvPr id="36882" name="Rectangle 16"/>
            <p:cNvSpPr>
              <a:spLocks noChangeArrowheads="1"/>
            </p:cNvSpPr>
            <p:nvPr/>
          </p:nvSpPr>
          <p:spPr bwMode="auto">
            <a:xfrm>
              <a:off x="4563" y="2404"/>
              <a:ext cx="1145" cy="184"/>
            </a:xfrm>
            <a:prstGeom prst="rect">
              <a:avLst/>
            </a:prstGeom>
            <a:solidFill>
              <a:schemeClr val="accent1"/>
            </a:solidFill>
            <a:ln w="12700">
              <a:solidFill>
                <a:schemeClr val="tx1"/>
              </a:solidFill>
              <a:miter lim="800000"/>
              <a:headEnd/>
              <a:tailEnd/>
            </a:ln>
          </p:spPr>
          <p:txBody>
            <a:bodyPr wrap="none" lIns="92075" tIns="46038" rIns="92075" bIns="46038"/>
            <a:lstStyle/>
            <a:p>
              <a:pPr algn="ctr"/>
              <a:r>
                <a:rPr lang="en-US" sz="1600">
                  <a:solidFill>
                    <a:schemeClr val="tx1"/>
                  </a:solidFill>
                </a:rPr>
                <a:t>Government</a:t>
              </a:r>
            </a:p>
          </p:txBody>
        </p:sp>
        <p:sp>
          <p:nvSpPr>
            <p:cNvPr id="36883" name="Rectangle 17"/>
            <p:cNvSpPr>
              <a:spLocks noChangeArrowheads="1"/>
            </p:cNvSpPr>
            <p:nvPr/>
          </p:nvSpPr>
          <p:spPr bwMode="auto">
            <a:xfrm>
              <a:off x="4563" y="2596"/>
              <a:ext cx="1145" cy="616"/>
            </a:xfrm>
            <a:prstGeom prst="rect">
              <a:avLst/>
            </a:prstGeom>
            <a:solidFill>
              <a:srgbClr val="99FFCC"/>
            </a:solidFill>
            <a:ln w="12700">
              <a:solidFill>
                <a:schemeClr val="tx1"/>
              </a:solidFill>
              <a:miter lim="800000"/>
              <a:headEnd/>
              <a:tailEnd/>
            </a:ln>
          </p:spPr>
          <p:txBody>
            <a:bodyPr wrap="none" lIns="92075" tIns="46038" rIns="92075" bIns="46038"/>
            <a:lstStyle/>
            <a:p>
              <a:r>
                <a:rPr lang="en-US" sz="1600">
                  <a:solidFill>
                    <a:schemeClr val="tx1"/>
                  </a:solidFill>
                </a:rPr>
                <a:t>Contact</a:t>
              </a:r>
            </a:p>
            <a:p>
              <a:r>
                <a:rPr lang="en-US" sz="1600">
                  <a:solidFill>
                    <a:schemeClr val="tx1"/>
                  </a:solidFill>
                </a:rPr>
                <a:t>BalanceDue</a:t>
              </a:r>
            </a:p>
          </p:txBody>
        </p:sp>
        <p:sp>
          <p:nvSpPr>
            <p:cNvPr id="36884" name="Rectangle 18"/>
            <p:cNvSpPr>
              <a:spLocks noChangeArrowheads="1"/>
            </p:cNvSpPr>
            <p:nvPr/>
          </p:nvSpPr>
          <p:spPr bwMode="auto">
            <a:xfrm>
              <a:off x="4563" y="3220"/>
              <a:ext cx="1145" cy="376"/>
            </a:xfrm>
            <a:prstGeom prst="rect">
              <a:avLst/>
            </a:prstGeom>
            <a:solidFill>
              <a:srgbClr val="FFCCCC"/>
            </a:solidFill>
            <a:ln w="12700">
              <a:solidFill>
                <a:schemeClr val="tx1"/>
              </a:solidFill>
              <a:miter lim="800000"/>
              <a:headEnd/>
              <a:tailEnd/>
            </a:ln>
          </p:spPr>
          <p:txBody>
            <a:bodyPr wrap="none" lIns="92075" tIns="46038" rIns="92075" bIns="46038"/>
            <a:lstStyle/>
            <a:p>
              <a:r>
                <a:rPr lang="en-US" sz="1600">
                  <a:solidFill>
                    <a:schemeClr val="tx1"/>
                  </a:solidFill>
                </a:rPr>
                <a:t>BillLateFees</a:t>
              </a:r>
            </a:p>
            <a:p>
              <a:r>
                <a:rPr lang="en-US" sz="1600">
                  <a:solidFill>
                    <a:schemeClr val="tx1"/>
                  </a:solidFill>
                </a:rPr>
                <a:t>AddCustomer</a:t>
              </a:r>
            </a:p>
          </p:txBody>
        </p:sp>
      </p:grpSp>
      <p:sp>
        <p:nvSpPr>
          <p:cNvPr id="36875" name="Line 19"/>
          <p:cNvSpPr>
            <a:spLocks noChangeShapeType="1"/>
          </p:cNvSpPr>
          <p:nvPr/>
        </p:nvSpPr>
        <p:spPr bwMode="auto">
          <a:xfrm flipH="1">
            <a:off x="5314950" y="2978150"/>
            <a:ext cx="1327150" cy="679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6876" name="Line 20"/>
          <p:cNvSpPr>
            <a:spLocks noChangeShapeType="1"/>
          </p:cNvSpPr>
          <p:nvPr/>
        </p:nvSpPr>
        <p:spPr bwMode="auto">
          <a:xfrm>
            <a:off x="6940550" y="3022600"/>
            <a:ext cx="812800" cy="6350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6877" name="Rectangle 21"/>
          <p:cNvSpPr>
            <a:spLocks noChangeArrowheads="1"/>
          </p:cNvSpPr>
          <p:nvPr/>
        </p:nvSpPr>
        <p:spPr bwMode="auto">
          <a:xfrm>
            <a:off x="5832475" y="3184525"/>
            <a:ext cx="1693863" cy="457200"/>
          </a:xfrm>
          <a:prstGeom prst="rect">
            <a:avLst/>
          </a:prstGeom>
          <a:noFill/>
          <a:ln w="9525">
            <a:noFill/>
            <a:miter lim="800000"/>
            <a:headEnd/>
            <a:tailEnd/>
          </a:ln>
        </p:spPr>
        <p:txBody>
          <a:bodyPr wrap="none" lIns="92075" tIns="46038" rIns="92075" bIns="46038">
            <a:spAutoFit/>
          </a:bodyPr>
          <a:lstStyle/>
          <a:p>
            <a:r>
              <a:rPr lang="en-US">
                <a:solidFill>
                  <a:schemeClr val="tx1"/>
                </a:solidFill>
              </a:rPr>
              <a:t>Inheritance</a:t>
            </a:r>
          </a:p>
        </p:txBody>
      </p:sp>
      <p:sp>
        <p:nvSpPr>
          <p:cNvPr id="36878" name="Rectangle 22"/>
          <p:cNvSpPr>
            <a:spLocks noChangeArrowheads="1"/>
          </p:cNvSpPr>
          <p:nvPr/>
        </p:nvSpPr>
        <p:spPr bwMode="auto">
          <a:xfrm>
            <a:off x="5070475" y="5546725"/>
            <a:ext cx="2117725" cy="457200"/>
          </a:xfrm>
          <a:prstGeom prst="rect">
            <a:avLst/>
          </a:prstGeom>
          <a:noFill/>
          <a:ln w="9525">
            <a:noFill/>
            <a:miter lim="800000"/>
            <a:headEnd/>
            <a:tailEnd/>
          </a:ln>
        </p:spPr>
        <p:txBody>
          <a:bodyPr wrap="none" lIns="92075" tIns="46038" rIns="92075" bIns="46038">
            <a:spAutoFit/>
          </a:bodyPr>
          <a:lstStyle/>
          <a:p>
            <a:r>
              <a:rPr lang="en-US">
                <a:solidFill>
                  <a:schemeClr val="tx1"/>
                </a:solidFill>
              </a:rPr>
              <a:t>Polymorphism</a:t>
            </a:r>
          </a:p>
        </p:txBody>
      </p:sp>
      <p:sp>
        <p:nvSpPr>
          <p:cNvPr id="36879" name="Line 23"/>
          <p:cNvSpPr>
            <a:spLocks noChangeShapeType="1"/>
          </p:cNvSpPr>
          <p:nvPr/>
        </p:nvSpPr>
        <p:spPr bwMode="auto">
          <a:xfrm flipV="1">
            <a:off x="7143750" y="5486400"/>
            <a:ext cx="381000" cy="304800"/>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36880" name="AutoShape 24"/>
          <p:cNvSpPr>
            <a:spLocks noChangeArrowheads="1"/>
          </p:cNvSpPr>
          <p:nvPr/>
        </p:nvSpPr>
        <p:spPr bwMode="auto">
          <a:xfrm rot="2801082">
            <a:off x="6629400" y="2857500"/>
            <a:ext cx="152400" cy="152400"/>
          </a:xfrm>
          <a:prstGeom prst="triangle">
            <a:avLst>
              <a:gd name="adj" fmla="val 50000"/>
            </a:avLst>
          </a:prstGeom>
          <a:noFill/>
          <a:ln w="12700">
            <a:solidFill>
              <a:schemeClr val="tx1"/>
            </a:solidFill>
            <a:miter lim="800000"/>
            <a:headEnd type="none" w="sm" len="sm"/>
            <a:tailEnd type="none" w="sm" len="sm"/>
          </a:ln>
        </p:spPr>
        <p:txBody>
          <a:bodyPr wrap="none" anchor="ctr"/>
          <a:lstStyle/>
          <a:p>
            <a:endParaRPr lang="en-US"/>
          </a:p>
        </p:txBody>
      </p:sp>
      <p:sp>
        <p:nvSpPr>
          <p:cNvPr id="36881" name="AutoShape 25"/>
          <p:cNvSpPr>
            <a:spLocks noChangeArrowheads="1"/>
          </p:cNvSpPr>
          <p:nvPr/>
        </p:nvSpPr>
        <p:spPr bwMode="auto">
          <a:xfrm rot="-1981432">
            <a:off x="6819900" y="2876550"/>
            <a:ext cx="152400" cy="152400"/>
          </a:xfrm>
          <a:prstGeom prst="triangle">
            <a:avLst>
              <a:gd name="adj" fmla="val 50000"/>
            </a:avLst>
          </a:prstGeom>
          <a:noFill/>
          <a:ln w="12700">
            <a:solidFill>
              <a:schemeClr val="tx1"/>
            </a:solid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6"/>
          <p:cNvSpPr>
            <a:spLocks noGrp="1"/>
          </p:cNvSpPr>
          <p:nvPr>
            <p:ph type="sldNum" sz="quarter" idx="12"/>
          </p:nvPr>
        </p:nvSpPr>
        <p:spPr>
          <a:noFill/>
        </p:spPr>
        <p:txBody>
          <a:bodyPr/>
          <a:lstStyle/>
          <a:p>
            <a:fld id="{461D7976-D7EB-4AA3-990D-D0A3B1EC4EAA}" type="slidenum">
              <a:rPr lang="en-US"/>
              <a:pPr/>
              <a:t>36</a:t>
            </a:fld>
            <a:endParaRPr lang="en-US"/>
          </a:p>
        </p:txBody>
      </p:sp>
      <p:sp>
        <p:nvSpPr>
          <p:cNvPr id="37891" name="Rectangle 2"/>
          <p:cNvSpPr>
            <a:spLocks noGrp="1" noChangeArrowheads="1"/>
          </p:cNvSpPr>
          <p:nvPr>
            <p:ph type="title"/>
          </p:nvPr>
        </p:nvSpPr>
        <p:spPr/>
        <p:txBody>
          <a:bodyPr/>
          <a:lstStyle/>
          <a:p>
            <a:r>
              <a:rPr lang="en-US" smtClean="0"/>
              <a:t>Objects in a Relational Database</a:t>
            </a:r>
          </a:p>
        </p:txBody>
      </p:sp>
      <p:sp>
        <p:nvSpPr>
          <p:cNvPr id="37892" name="Rectangle 3"/>
          <p:cNvSpPr>
            <a:spLocks noChangeArrowheads="1"/>
          </p:cNvSpPr>
          <p:nvPr/>
        </p:nvSpPr>
        <p:spPr bwMode="auto">
          <a:xfrm>
            <a:off x="5181600" y="2743200"/>
            <a:ext cx="16764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sz="2000" u="sng">
                <a:solidFill>
                  <a:schemeClr val="tx1"/>
                </a:solidFill>
              </a:rPr>
              <a:t>CustomerID</a:t>
            </a:r>
            <a:endParaRPr lang="en-US" sz="2000">
              <a:solidFill>
                <a:schemeClr val="tx1"/>
              </a:solidFill>
            </a:endParaRPr>
          </a:p>
          <a:p>
            <a:r>
              <a:rPr lang="en-US" sz="2000">
                <a:solidFill>
                  <a:schemeClr val="tx1"/>
                </a:solidFill>
              </a:rPr>
              <a:t>Address</a:t>
            </a:r>
          </a:p>
          <a:p>
            <a:r>
              <a:rPr lang="en-US" sz="2000">
                <a:solidFill>
                  <a:schemeClr val="tx1"/>
                </a:solidFill>
              </a:rPr>
              <a:t>Phone</a:t>
            </a:r>
          </a:p>
        </p:txBody>
      </p:sp>
      <p:sp>
        <p:nvSpPr>
          <p:cNvPr id="37893" name="Text Box 4"/>
          <p:cNvSpPr txBox="1">
            <a:spLocks noChangeArrowheads="1"/>
          </p:cNvSpPr>
          <p:nvPr/>
        </p:nvSpPr>
        <p:spPr bwMode="auto">
          <a:xfrm>
            <a:off x="5241925" y="2373313"/>
            <a:ext cx="1370013" cy="396875"/>
          </a:xfrm>
          <a:prstGeom prst="rect">
            <a:avLst/>
          </a:prstGeom>
          <a:noFill/>
          <a:ln w="12700">
            <a:noFill/>
            <a:miter lim="800000"/>
            <a:headEnd type="none" w="sm" len="sm"/>
            <a:tailEnd type="none" w="sm" len="sm"/>
          </a:ln>
        </p:spPr>
        <p:txBody>
          <a:bodyPr wrap="none">
            <a:spAutoFit/>
          </a:bodyPr>
          <a:lstStyle/>
          <a:p>
            <a:r>
              <a:rPr lang="en-US" sz="2000" b="1">
                <a:solidFill>
                  <a:schemeClr val="tx1"/>
                </a:solidFill>
              </a:rPr>
              <a:t>Customer</a:t>
            </a:r>
          </a:p>
        </p:txBody>
      </p:sp>
      <p:sp>
        <p:nvSpPr>
          <p:cNvPr id="37894" name="Rectangle 5"/>
          <p:cNvSpPr>
            <a:spLocks noChangeArrowheads="1"/>
          </p:cNvSpPr>
          <p:nvPr/>
        </p:nvSpPr>
        <p:spPr bwMode="auto">
          <a:xfrm>
            <a:off x="3352800" y="4572000"/>
            <a:ext cx="20574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sz="2000" u="sng">
                <a:solidFill>
                  <a:schemeClr val="tx1"/>
                </a:solidFill>
              </a:rPr>
              <a:t>CustomerID</a:t>
            </a:r>
            <a:endParaRPr lang="en-US" sz="2000">
              <a:solidFill>
                <a:schemeClr val="tx1"/>
              </a:solidFill>
            </a:endParaRPr>
          </a:p>
          <a:p>
            <a:r>
              <a:rPr lang="en-US" sz="2000">
                <a:solidFill>
                  <a:schemeClr val="tx1"/>
                </a:solidFill>
              </a:rPr>
              <a:t>Contact</a:t>
            </a:r>
          </a:p>
          <a:p>
            <a:r>
              <a:rPr lang="en-US" sz="2000">
                <a:solidFill>
                  <a:schemeClr val="tx1"/>
                </a:solidFill>
              </a:rPr>
              <a:t>VolumeDiscount</a:t>
            </a:r>
          </a:p>
        </p:txBody>
      </p:sp>
      <p:sp>
        <p:nvSpPr>
          <p:cNvPr id="37895" name="Text Box 6"/>
          <p:cNvSpPr txBox="1">
            <a:spLocks noChangeArrowheads="1"/>
          </p:cNvSpPr>
          <p:nvPr/>
        </p:nvSpPr>
        <p:spPr bwMode="auto">
          <a:xfrm>
            <a:off x="2971800" y="4114800"/>
            <a:ext cx="2822575" cy="396875"/>
          </a:xfrm>
          <a:prstGeom prst="rect">
            <a:avLst/>
          </a:prstGeom>
          <a:noFill/>
          <a:ln w="12700">
            <a:noFill/>
            <a:miter lim="800000"/>
            <a:headEnd type="none" w="sm" len="sm"/>
            <a:tailEnd type="none" w="sm" len="sm"/>
          </a:ln>
        </p:spPr>
        <p:txBody>
          <a:bodyPr wrap="none">
            <a:spAutoFit/>
          </a:bodyPr>
          <a:lstStyle/>
          <a:p>
            <a:r>
              <a:rPr lang="en-US" sz="2000" b="1">
                <a:solidFill>
                  <a:schemeClr val="tx1"/>
                </a:solidFill>
              </a:rPr>
              <a:t>CommercialCustomer</a:t>
            </a:r>
          </a:p>
        </p:txBody>
      </p:sp>
      <p:sp>
        <p:nvSpPr>
          <p:cNvPr id="37896" name="Rectangle 7"/>
          <p:cNvSpPr>
            <a:spLocks noChangeArrowheads="1"/>
          </p:cNvSpPr>
          <p:nvPr/>
        </p:nvSpPr>
        <p:spPr bwMode="auto">
          <a:xfrm>
            <a:off x="6629400" y="4572000"/>
            <a:ext cx="16764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sz="2000" u="sng">
                <a:solidFill>
                  <a:schemeClr val="tx1"/>
                </a:solidFill>
              </a:rPr>
              <a:t>CustomerID</a:t>
            </a:r>
            <a:endParaRPr lang="en-US" sz="2000">
              <a:solidFill>
                <a:schemeClr val="tx1"/>
              </a:solidFill>
            </a:endParaRPr>
          </a:p>
          <a:p>
            <a:r>
              <a:rPr lang="en-US" sz="2000">
                <a:solidFill>
                  <a:schemeClr val="tx1"/>
                </a:solidFill>
              </a:rPr>
              <a:t>Contact</a:t>
            </a:r>
          </a:p>
          <a:p>
            <a:r>
              <a:rPr lang="en-US" sz="2000">
                <a:solidFill>
                  <a:schemeClr val="tx1"/>
                </a:solidFill>
              </a:rPr>
              <a:t>BalanceDue</a:t>
            </a:r>
          </a:p>
        </p:txBody>
      </p:sp>
      <p:sp>
        <p:nvSpPr>
          <p:cNvPr id="37897" name="Text Box 8"/>
          <p:cNvSpPr txBox="1">
            <a:spLocks noChangeArrowheads="1"/>
          </p:cNvSpPr>
          <p:nvPr/>
        </p:nvSpPr>
        <p:spPr bwMode="auto">
          <a:xfrm>
            <a:off x="6096000" y="4114800"/>
            <a:ext cx="2865438" cy="396875"/>
          </a:xfrm>
          <a:prstGeom prst="rect">
            <a:avLst/>
          </a:prstGeom>
          <a:noFill/>
          <a:ln w="12700">
            <a:noFill/>
            <a:miter lim="800000"/>
            <a:headEnd type="none" w="sm" len="sm"/>
            <a:tailEnd type="none" w="sm" len="sm"/>
          </a:ln>
        </p:spPr>
        <p:txBody>
          <a:bodyPr wrap="none">
            <a:spAutoFit/>
          </a:bodyPr>
          <a:lstStyle/>
          <a:p>
            <a:r>
              <a:rPr lang="en-US" sz="2000" b="1">
                <a:solidFill>
                  <a:schemeClr val="tx1"/>
                </a:solidFill>
              </a:rPr>
              <a:t>GovernmentCustomer</a:t>
            </a:r>
          </a:p>
        </p:txBody>
      </p:sp>
      <p:sp>
        <p:nvSpPr>
          <p:cNvPr id="37898" name="Rectangle 9"/>
          <p:cNvSpPr>
            <a:spLocks noGrp="1" noChangeArrowheads="1"/>
          </p:cNvSpPr>
          <p:nvPr>
            <p:ph type="body" sz="half" idx="1"/>
          </p:nvPr>
        </p:nvSpPr>
        <p:spPr>
          <a:xfrm>
            <a:off x="1295400" y="1066800"/>
            <a:ext cx="3810000" cy="4953000"/>
          </a:xfrm>
        </p:spPr>
        <p:txBody>
          <a:bodyPr/>
          <a:lstStyle/>
          <a:p>
            <a:r>
              <a:rPr lang="en-US" sz="2000" smtClean="0"/>
              <a:t>Separate inherited classes.</a:t>
            </a:r>
          </a:p>
          <a:p>
            <a:r>
              <a:rPr lang="en-US" sz="2000" smtClean="0"/>
              <a:t>Link by primary key.</a:t>
            </a:r>
          </a:p>
          <a:p>
            <a:r>
              <a:rPr lang="en-US" sz="2000" smtClean="0"/>
              <a:t>Adding a new customer requires new rows in each table.</a:t>
            </a:r>
          </a:p>
          <a:p>
            <a:r>
              <a:rPr lang="en-US" sz="2000" smtClean="0"/>
              <a:t>Definitely need cascade delete.</a:t>
            </a:r>
          </a:p>
        </p:txBody>
      </p:sp>
      <p:sp>
        <p:nvSpPr>
          <p:cNvPr id="37899" name="Line 10"/>
          <p:cNvSpPr>
            <a:spLocks noChangeShapeType="1"/>
          </p:cNvSpPr>
          <p:nvPr/>
        </p:nvSpPr>
        <p:spPr bwMode="auto">
          <a:xfrm flipV="1">
            <a:off x="4419600" y="3765550"/>
            <a:ext cx="1270000" cy="8064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7900" name="Line 11"/>
          <p:cNvSpPr>
            <a:spLocks noChangeShapeType="1"/>
          </p:cNvSpPr>
          <p:nvPr/>
        </p:nvSpPr>
        <p:spPr bwMode="auto">
          <a:xfrm flipH="1" flipV="1">
            <a:off x="6121400" y="3790950"/>
            <a:ext cx="1346200" cy="7810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7901" name="AutoShape 12"/>
          <p:cNvSpPr>
            <a:spLocks noChangeArrowheads="1"/>
          </p:cNvSpPr>
          <p:nvPr/>
        </p:nvSpPr>
        <p:spPr bwMode="auto">
          <a:xfrm rot="2801082">
            <a:off x="5676900" y="3638550"/>
            <a:ext cx="152400" cy="152400"/>
          </a:xfrm>
          <a:prstGeom prst="triangle">
            <a:avLst>
              <a:gd name="adj" fmla="val 50000"/>
            </a:avLst>
          </a:prstGeom>
          <a:noFill/>
          <a:ln w="12700">
            <a:solidFill>
              <a:schemeClr val="tx1"/>
            </a:solidFill>
            <a:miter lim="800000"/>
            <a:headEnd type="none" w="sm" len="sm"/>
            <a:tailEnd type="none" w="sm" len="sm"/>
          </a:ln>
        </p:spPr>
        <p:txBody>
          <a:bodyPr wrap="none" anchor="ctr"/>
          <a:lstStyle/>
          <a:p>
            <a:endParaRPr lang="en-US"/>
          </a:p>
        </p:txBody>
      </p:sp>
      <p:sp>
        <p:nvSpPr>
          <p:cNvPr id="37902" name="AutoShape 13"/>
          <p:cNvSpPr>
            <a:spLocks noChangeArrowheads="1"/>
          </p:cNvSpPr>
          <p:nvPr/>
        </p:nvSpPr>
        <p:spPr bwMode="auto">
          <a:xfrm rot="-1981432">
            <a:off x="5988050" y="3644900"/>
            <a:ext cx="152400" cy="152400"/>
          </a:xfrm>
          <a:prstGeom prst="triangle">
            <a:avLst>
              <a:gd name="adj" fmla="val 50000"/>
            </a:avLst>
          </a:prstGeom>
          <a:noFill/>
          <a:ln w="12700">
            <a:solidFill>
              <a:schemeClr val="tx1"/>
            </a:solid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4"/>
          <p:cNvSpPr>
            <a:spLocks noGrp="1"/>
          </p:cNvSpPr>
          <p:nvPr>
            <p:ph type="sldNum" sz="quarter" idx="12"/>
          </p:nvPr>
        </p:nvSpPr>
        <p:spPr>
          <a:noFill/>
        </p:spPr>
        <p:txBody>
          <a:bodyPr/>
          <a:lstStyle/>
          <a:p>
            <a:fld id="{A599893C-69D1-41F4-AD81-8FB8E1D423E1}" type="slidenum">
              <a:rPr lang="en-US"/>
              <a:pPr/>
              <a:t>37</a:t>
            </a:fld>
            <a:endParaRPr lang="en-US"/>
          </a:p>
        </p:txBody>
      </p:sp>
      <p:sp>
        <p:nvSpPr>
          <p:cNvPr id="5126" name="Rectangle 2"/>
          <p:cNvSpPr>
            <a:spLocks noGrp="1" noChangeArrowheads="1"/>
          </p:cNvSpPr>
          <p:nvPr>
            <p:ph type="title"/>
          </p:nvPr>
        </p:nvSpPr>
        <p:spPr/>
        <p:txBody>
          <a:bodyPr/>
          <a:lstStyle/>
          <a:p>
            <a:r>
              <a:rPr lang="en-US" smtClean="0"/>
              <a:t>OO Difficulties: Methods</a:t>
            </a:r>
          </a:p>
        </p:txBody>
      </p:sp>
      <p:graphicFrame>
        <p:nvGraphicFramePr>
          <p:cNvPr id="5122" name="Object 3"/>
          <p:cNvGraphicFramePr>
            <a:graphicFrameLocks noChangeAspect="1"/>
          </p:cNvGraphicFramePr>
          <p:nvPr/>
        </p:nvGraphicFramePr>
        <p:xfrm>
          <a:off x="1905000" y="2133600"/>
          <a:ext cx="1122363" cy="1295400"/>
        </p:xfrm>
        <a:graphic>
          <a:graphicData uri="http://schemas.openxmlformats.org/presentationml/2006/ole">
            <mc:AlternateContent xmlns:mc="http://schemas.openxmlformats.org/markup-compatibility/2006">
              <mc:Choice xmlns:v="urn:schemas-microsoft-com:vml" Requires="v">
                <p:oleObj spid="_x0000_s5176" name="Clip" r:id="rId4" imgW="3004200" imgH="3468960" progId="">
                  <p:embed/>
                </p:oleObj>
              </mc:Choice>
              <mc:Fallback>
                <p:oleObj name="Clip" r:id="rId4" imgW="3004200" imgH="3468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133600"/>
                        <a:ext cx="1122363"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4"/>
          <p:cNvGraphicFramePr>
            <a:graphicFrameLocks/>
          </p:cNvGraphicFramePr>
          <p:nvPr/>
        </p:nvGraphicFramePr>
        <p:xfrm>
          <a:off x="4800600" y="1371600"/>
          <a:ext cx="596900" cy="838200"/>
        </p:xfrm>
        <a:graphic>
          <a:graphicData uri="http://schemas.openxmlformats.org/presentationml/2006/ole">
            <mc:AlternateContent xmlns:mc="http://schemas.openxmlformats.org/markup-compatibility/2006">
              <mc:Choice xmlns:v="urn:schemas-microsoft-com:vml" Requires="v">
                <p:oleObj spid="_x0000_s5177" name="ClipArt" r:id="rId6" imgW="2614320" imgH="3657600" progId="">
                  <p:embed/>
                </p:oleObj>
              </mc:Choice>
              <mc:Fallback>
                <p:oleObj name="ClipArt" r:id="rId6" imgW="2614320" imgH="3657600" progId="">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371600"/>
                        <a:ext cx="596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5"/>
          <p:cNvGraphicFramePr>
            <a:graphicFrameLocks/>
          </p:cNvGraphicFramePr>
          <p:nvPr/>
        </p:nvGraphicFramePr>
        <p:xfrm>
          <a:off x="4724400" y="3352800"/>
          <a:ext cx="838200" cy="747713"/>
        </p:xfrm>
        <a:graphic>
          <a:graphicData uri="http://schemas.openxmlformats.org/presentationml/2006/ole">
            <mc:AlternateContent xmlns:mc="http://schemas.openxmlformats.org/markup-compatibility/2006">
              <mc:Choice xmlns:v="urn:schemas-microsoft-com:vml" Requires="v">
                <p:oleObj spid="_x0000_s5178" name="ClipArt" r:id="rId8" imgW="3657600" imgH="3271680" progId="">
                  <p:embed/>
                </p:oleObj>
              </mc:Choice>
              <mc:Fallback>
                <p:oleObj name="ClipArt" r:id="rId8" imgW="3657600" imgH="3271680" progId="">
                  <p:embed/>
                  <p:pic>
                    <p:nvPicPr>
                      <p:cNvPr id="0" name="Objec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3352800"/>
                        <a:ext cx="8382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 Box 6"/>
          <p:cNvSpPr txBox="1">
            <a:spLocks noChangeArrowheads="1"/>
          </p:cNvSpPr>
          <p:nvPr/>
        </p:nvSpPr>
        <p:spPr bwMode="auto">
          <a:xfrm>
            <a:off x="1524000" y="3429000"/>
            <a:ext cx="2074863" cy="396875"/>
          </a:xfrm>
          <a:prstGeom prst="rect">
            <a:avLst/>
          </a:prstGeom>
          <a:noFill/>
          <a:ln w="12700">
            <a:noFill/>
            <a:miter lim="800000"/>
            <a:headEnd type="none" w="sm" len="sm"/>
            <a:tailEnd type="none" w="sm" len="sm"/>
          </a:ln>
        </p:spPr>
        <p:txBody>
          <a:bodyPr wrap="none">
            <a:spAutoFit/>
          </a:bodyPr>
          <a:lstStyle/>
          <a:p>
            <a:r>
              <a:rPr lang="en-US" sz="2000">
                <a:solidFill>
                  <a:schemeClr val="tx1"/>
                </a:solidFill>
              </a:rPr>
              <a:t>Database Object</a:t>
            </a:r>
          </a:p>
        </p:txBody>
      </p:sp>
      <p:sp>
        <p:nvSpPr>
          <p:cNvPr id="5128" name="Rectangle 7"/>
          <p:cNvSpPr>
            <a:spLocks noChangeArrowheads="1"/>
          </p:cNvSpPr>
          <p:nvPr/>
        </p:nvSpPr>
        <p:spPr bwMode="auto">
          <a:xfrm>
            <a:off x="1295400" y="3810000"/>
            <a:ext cx="2362200" cy="1219200"/>
          </a:xfrm>
          <a:prstGeom prst="rect">
            <a:avLst/>
          </a:prstGeom>
          <a:solidFill>
            <a:schemeClr val="accent1"/>
          </a:solidFill>
          <a:ln w="12700">
            <a:solidFill>
              <a:schemeClr val="tx1"/>
            </a:solidFill>
            <a:miter lim="800000"/>
            <a:headEnd type="none" w="sm" len="sm"/>
            <a:tailEnd type="none" w="sm" len="sm"/>
          </a:ln>
        </p:spPr>
        <p:txBody>
          <a:bodyPr wrap="none"/>
          <a:lstStyle/>
          <a:p>
            <a:pPr>
              <a:tabLst>
                <a:tab pos="227013" algn="l"/>
              </a:tabLst>
            </a:pPr>
            <a:r>
              <a:rPr lang="en-US" sz="1800">
                <a:solidFill>
                  <a:schemeClr val="tx1"/>
                </a:solidFill>
              </a:rPr>
              <a:t>Customer</a:t>
            </a:r>
          </a:p>
          <a:p>
            <a:pPr>
              <a:tabLst>
                <a:tab pos="227013" algn="l"/>
              </a:tabLst>
            </a:pPr>
            <a:r>
              <a:rPr lang="en-US" sz="1800">
                <a:solidFill>
                  <a:schemeClr val="tx1"/>
                </a:solidFill>
              </a:rPr>
              <a:t>Method:</a:t>
            </a:r>
          </a:p>
          <a:p>
            <a:pPr>
              <a:tabLst>
                <a:tab pos="227013" algn="l"/>
              </a:tabLst>
            </a:pPr>
            <a:r>
              <a:rPr lang="en-US" sz="1800">
                <a:solidFill>
                  <a:schemeClr val="tx1"/>
                </a:solidFill>
              </a:rPr>
              <a:t>	Add New Customer</a:t>
            </a:r>
          </a:p>
        </p:txBody>
      </p:sp>
      <p:sp>
        <p:nvSpPr>
          <p:cNvPr id="5129" name="Freeform 8"/>
          <p:cNvSpPr>
            <a:spLocks/>
          </p:cNvSpPr>
          <p:nvPr/>
        </p:nvSpPr>
        <p:spPr bwMode="auto">
          <a:xfrm>
            <a:off x="2743200" y="2933700"/>
            <a:ext cx="2133600" cy="914400"/>
          </a:xfrm>
          <a:custGeom>
            <a:avLst/>
            <a:gdLst>
              <a:gd name="T0" fmla="*/ 1344 w 1344"/>
              <a:gd name="T1" fmla="*/ 552 h 576"/>
              <a:gd name="T2" fmla="*/ 1200 w 1344"/>
              <a:gd name="T3" fmla="*/ 552 h 576"/>
              <a:gd name="T4" fmla="*/ 1200 w 1344"/>
              <a:gd name="T5" fmla="*/ 408 h 576"/>
              <a:gd name="T6" fmla="*/ 1056 w 1344"/>
              <a:gd name="T7" fmla="*/ 408 h 576"/>
              <a:gd name="T8" fmla="*/ 1008 w 1344"/>
              <a:gd name="T9" fmla="*/ 312 h 576"/>
              <a:gd name="T10" fmla="*/ 864 w 1344"/>
              <a:gd name="T11" fmla="*/ 264 h 576"/>
              <a:gd name="T12" fmla="*/ 672 w 1344"/>
              <a:gd name="T13" fmla="*/ 24 h 576"/>
              <a:gd name="T14" fmla="*/ 0 w 1344"/>
              <a:gd name="T15" fmla="*/ 120 h 576"/>
              <a:gd name="T16" fmla="*/ 0 60000 65536"/>
              <a:gd name="T17" fmla="*/ 0 60000 65536"/>
              <a:gd name="T18" fmla="*/ 0 60000 65536"/>
              <a:gd name="T19" fmla="*/ 0 60000 65536"/>
              <a:gd name="T20" fmla="*/ 0 60000 65536"/>
              <a:gd name="T21" fmla="*/ 0 60000 65536"/>
              <a:gd name="T22" fmla="*/ 0 60000 65536"/>
              <a:gd name="T23" fmla="*/ 0 60000 65536"/>
              <a:gd name="T24" fmla="*/ 0 w 1344"/>
              <a:gd name="T25" fmla="*/ 0 h 576"/>
              <a:gd name="T26" fmla="*/ 1344 w 1344"/>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4" h="576">
                <a:moveTo>
                  <a:pt x="1344" y="552"/>
                </a:moveTo>
                <a:cubicBezTo>
                  <a:pt x="1284" y="564"/>
                  <a:pt x="1224" y="576"/>
                  <a:pt x="1200" y="552"/>
                </a:cubicBezTo>
                <a:cubicBezTo>
                  <a:pt x="1176" y="528"/>
                  <a:pt x="1224" y="432"/>
                  <a:pt x="1200" y="408"/>
                </a:cubicBezTo>
                <a:cubicBezTo>
                  <a:pt x="1176" y="384"/>
                  <a:pt x="1088" y="424"/>
                  <a:pt x="1056" y="408"/>
                </a:cubicBezTo>
                <a:cubicBezTo>
                  <a:pt x="1024" y="392"/>
                  <a:pt x="1040" y="336"/>
                  <a:pt x="1008" y="312"/>
                </a:cubicBezTo>
                <a:cubicBezTo>
                  <a:pt x="976" y="288"/>
                  <a:pt x="920" y="312"/>
                  <a:pt x="864" y="264"/>
                </a:cubicBezTo>
                <a:cubicBezTo>
                  <a:pt x="808" y="216"/>
                  <a:pt x="816" y="48"/>
                  <a:pt x="672" y="24"/>
                </a:cubicBezTo>
                <a:cubicBezTo>
                  <a:pt x="528" y="0"/>
                  <a:pt x="264" y="60"/>
                  <a:pt x="0" y="120"/>
                </a:cubicBezTo>
              </a:path>
            </a:pathLst>
          </a:custGeom>
          <a:noFill/>
          <a:ln w="12700" cap="flat" cmpd="sng">
            <a:solidFill>
              <a:schemeClr val="tx1"/>
            </a:solidFill>
            <a:prstDash val="solid"/>
            <a:round/>
            <a:headEnd type="none" w="sm" len="sm"/>
            <a:tailEnd type="none" w="sm" len="sm"/>
          </a:ln>
        </p:spPr>
        <p:txBody>
          <a:bodyPr wrap="none" anchor="ctr"/>
          <a:lstStyle/>
          <a:p>
            <a:endParaRPr lang="en-US"/>
          </a:p>
        </p:txBody>
      </p:sp>
      <p:sp>
        <p:nvSpPr>
          <p:cNvPr id="5130" name="Freeform 9"/>
          <p:cNvSpPr>
            <a:spLocks/>
          </p:cNvSpPr>
          <p:nvPr/>
        </p:nvSpPr>
        <p:spPr bwMode="auto">
          <a:xfrm>
            <a:off x="2730500" y="1828800"/>
            <a:ext cx="2070100" cy="1320800"/>
          </a:xfrm>
          <a:custGeom>
            <a:avLst/>
            <a:gdLst>
              <a:gd name="T0" fmla="*/ 8 w 1304"/>
              <a:gd name="T1" fmla="*/ 624 h 640"/>
              <a:gd name="T2" fmla="*/ 56 w 1304"/>
              <a:gd name="T3" fmla="*/ 624 h 640"/>
              <a:gd name="T4" fmla="*/ 344 w 1304"/>
              <a:gd name="T5" fmla="*/ 528 h 640"/>
              <a:gd name="T6" fmla="*/ 680 w 1304"/>
              <a:gd name="T7" fmla="*/ 240 h 640"/>
              <a:gd name="T8" fmla="*/ 1304 w 1304"/>
              <a:gd name="T9" fmla="*/ 0 h 640"/>
              <a:gd name="T10" fmla="*/ 0 60000 65536"/>
              <a:gd name="T11" fmla="*/ 0 60000 65536"/>
              <a:gd name="T12" fmla="*/ 0 60000 65536"/>
              <a:gd name="T13" fmla="*/ 0 60000 65536"/>
              <a:gd name="T14" fmla="*/ 0 60000 65536"/>
              <a:gd name="T15" fmla="*/ 0 w 1304"/>
              <a:gd name="T16" fmla="*/ 0 h 640"/>
              <a:gd name="T17" fmla="*/ 1304 w 1304"/>
              <a:gd name="T18" fmla="*/ 640 h 640"/>
            </a:gdLst>
            <a:ahLst/>
            <a:cxnLst>
              <a:cxn ang="T10">
                <a:pos x="T0" y="T1"/>
              </a:cxn>
              <a:cxn ang="T11">
                <a:pos x="T2" y="T3"/>
              </a:cxn>
              <a:cxn ang="T12">
                <a:pos x="T4" y="T5"/>
              </a:cxn>
              <a:cxn ang="T13">
                <a:pos x="T6" y="T7"/>
              </a:cxn>
              <a:cxn ang="T14">
                <a:pos x="T8" y="T9"/>
              </a:cxn>
            </a:cxnLst>
            <a:rect l="T15" t="T16" r="T17" b="T18"/>
            <a:pathLst>
              <a:path w="1304" h="640">
                <a:moveTo>
                  <a:pt x="8" y="624"/>
                </a:moveTo>
                <a:cubicBezTo>
                  <a:pt x="4" y="632"/>
                  <a:pt x="0" y="640"/>
                  <a:pt x="56" y="624"/>
                </a:cubicBezTo>
                <a:cubicBezTo>
                  <a:pt x="112" y="608"/>
                  <a:pt x="240" y="592"/>
                  <a:pt x="344" y="528"/>
                </a:cubicBezTo>
                <a:cubicBezTo>
                  <a:pt x="448" y="464"/>
                  <a:pt x="520" y="328"/>
                  <a:pt x="680" y="240"/>
                </a:cubicBezTo>
                <a:cubicBezTo>
                  <a:pt x="840" y="152"/>
                  <a:pt x="1072" y="76"/>
                  <a:pt x="1304" y="0"/>
                </a:cubicBezTo>
              </a:path>
            </a:pathLst>
          </a:custGeom>
          <a:noFill/>
          <a:ln w="12700" cap="flat" cmpd="sng">
            <a:solidFill>
              <a:schemeClr val="tx1"/>
            </a:solidFill>
            <a:prstDash val="solid"/>
            <a:round/>
            <a:headEnd type="none" w="sm" len="sm"/>
            <a:tailEnd type="none" w="sm" len="sm"/>
          </a:ln>
        </p:spPr>
        <p:txBody>
          <a:bodyPr wrap="none" anchor="ctr"/>
          <a:lstStyle/>
          <a:p>
            <a:endParaRPr lang="en-US"/>
          </a:p>
        </p:txBody>
      </p:sp>
      <p:sp>
        <p:nvSpPr>
          <p:cNvPr id="5131" name="Text Box 10"/>
          <p:cNvSpPr txBox="1">
            <a:spLocks noChangeArrowheads="1"/>
          </p:cNvSpPr>
          <p:nvPr/>
        </p:nvSpPr>
        <p:spPr bwMode="auto">
          <a:xfrm>
            <a:off x="4648200" y="4114800"/>
            <a:ext cx="1428750" cy="396875"/>
          </a:xfrm>
          <a:prstGeom prst="rect">
            <a:avLst/>
          </a:prstGeom>
          <a:noFill/>
          <a:ln w="12700">
            <a:noFill/>
            <a:miter lim="800000"/>
            <a:headEnd type="none" w="sm" len="sm"/>
            <a:tailEnd type="none" w="sm" len="sm"/>
          </a:ln>
        </p:spPr>
        <p:txBody>
          <a:bodyPr wrap="none">
            <a:spAutoFit/>
          </a:bodyPr>
          <a:lstStyle/>
          <a:p>
            <a:r>
              <a:rPr lang="en-US" sz="2000">
                <a:solidFill>
                  <a:schemeClr val="tx1"/>
                </a:solidFill>
              </a:rPr>
              <a:t>Application</a:t>
            </a:r>
          </a:p>
        </p:txBody>
      </p:sp>
      <p:sp>
        <p:nvSpPr>
          <p:cNvPr id="5132" name="Rectangle 11"/>
          <p:cNvSpPr>
            <a:spLocks noChangeArrowheads="1"/>
          </p:cNvSpPr>
          <p:nvPr/>
        </p:nvSpPr>
        <p:spPr bwMode="auto">
          <a:xfrm>
            <a:off x="4495800" y="4495800"/>
            <a:ext cx="1600200" cy="1143000"/>
          </a:xfrm>
          <a:prstGeom prst="rect">
            <a:avLst/>
          </a:prstGeom>
          <a:solidFill>
            <a:srgbClr val="CCFFCC"/>
          </a:solidFill>
          <a:ln w="12700">
            <a:solidFill>
              <a:schemeClr val="tx1"/>
            </a:solidFill>
            <a:miter lim="800000"/>
            <a:headEnd type="none" w="sm" len="sm"/>
            <a:tailEnd type="none" w="sm" len="sm"/>
          </a:ln>
        </p:spPr>
        <p:txBody>
          <a:bodyPr wrap="none"/>
          <a:lstStyle/>
          <a:p>
            <a:r>
              <a:rPr lang="en-US" sz="1800">
                <a:solidFill>
                  <a:schemeClr val="tx1"/>
                </a:solidFill>
              </a:rPr>
              <a:t>Customer</a:t>
            </a:r>
          </a:p>
          <a:p>
            <a:r>
              <a:rPr lang="en-US" sz="1600">
                <a:solidFill>
                  <a:schemeClr val="tx1"/>
                </a:solidFill>
              </a:rPr>
              <a:t>Name</a:t>
            </a:r>
          </a:p>
          <a:p>
            <a:r>
              <a:rPr lang="en-US" sz="1600">
                <a:solidFill>
                  <a:schemeClr val="tx1"/>
                </a:solidFill>
              </a:rPr>
              <a:t>Address</a:t>
            </a:r>
          </a:p>
          <a:p>
            <a:r>
              <a:rPr lang="en-US" sz="1600">
                <a:solidFill>
                  <a:schemeClr val="tx1"/>
                </a:solidFill>
              </a:rPr>
              <a:t>Phone</a:t>
            </a:r>
            <a:endParaRPr lang="en-US" sz="1800">
              <a:solidFill>
                <a:schemeClr val="tx1"/>
              </a:solidFill>
            </a:endParaRPr>
          </a:p>
        </p:txBody>
      </p:sp>
      <p:sp>
        <p:nvSpPr>
          <p:cNvPr id="5133" name="Rectangle 12"/>
          <p:cNvSpPr>
            <a:spLocks noChangeArrowheads="1"/>
          </p:cNvSpPr>
          <p:nvPr/>
        </p:nvSpPr>
        <p:spPr bwMode="auto">
          <a:xfrm>
            <a:off x="5410200" y="4876800"/>
            <a:ext cx="609600" cy="152400"/>
          </a:xfrm>
          <a:prstGeom prst="rect">
            <a:avLst/>
          </a:prstGeom>
          <a:solidFill>
            <a:schemeClr val="accent1">
              <a:alpha val="50195"/>
            </a:schemeClr>
          </a:solidFill>
          <a:ln w="38100" cmpd="dbl">
            <a:solidFill>
              <a:schemeClr val="tx1"/>
            </a:solidFill>
            <a:miter lim="800000"/>
            <a:headEnd type="none" w="sm" len="sm"/>
            <a:tailEnd type="none" w="sm" len="sm"/>
          </a:ln>
        </p:spPr>
        <p:txBody>
          <a:bodyPr wrap="none" anchor="ctr"/>
          <a:lstStyle/>
          <a:p>
            <a:endParaRPr lang="en-US"/>
          </a:p>
        </p:txBody>
      </p:sp>
      <p:sp>
        <p:nvSpPr>
          <p:cNvPr id="5134" name="Rectangle 13"/>
          <p:cNvSpPr>
            <a:spLocks noChangeArrowheads="1"/>
          </p:cNvSpPr>
          <p:nvPr/>
        </p:nvSpPr>
        <p:spPr bwMode="auto">
          <a:xfrm>
            <a:off x="5410200" y="5105400"/>
            <a:ext cx="609600" cy="152400"/>
          </a:xfrm>
          <a:prstGeom prst="rect">
            <a:avLst/>
          </a:prstGeom>
          <a:solidFill>
            <a:schemeClr val="accent1">
              <a:alpha val="50195"/>
            </a:schemeClr>
          </a:solidFill>
          <a:ln w="38100" cmpd="dbl">
            <a:solidFill>
              <a:schemeClr val="tx1"/>
            </a:solidFill>
            <a:miter lim="800000"/>
            <a:headEnd type="none" w="sm" len="sm"/>
            <a:tailEnd type="none" w="sm" len="sm"/>
          </a:ln>
        </p:spPr>
        <p:txBody>
          <a:bodyPr wrap="none" anchor="ctr"/>
          <a:lstStyle/>
          <a:p>
            <a:endParaRPr lang="en-US"/>
          </a:p>
        </p:txBody>
      </p:sp>
      <p:sp>
        <p:nvSpPr>
          <p:cNvPr id="5135" name="Rectangle 14"/>
          <p:cNvSpPr>
            <a:spLocks noChangeArrowheads="1"/>
          </p:cNvSpPr>
          <p:nvPr/>
        </p:nvSpPr>
        <p:spPr bwMode="auto">
          <a:xfrm>
            <a:off x="5410200" y="5334000"/>
            <a:ext cx="609600" cy="152400"/>
          </a:xfrm>
          <a:prstGeom prst="rect">
            <a:avLst/>
          </a:prstGeom>
          <a:solidFill>
            <a:schemeClr val="accent1">
              <a:alpha val="50195"/>
            </a:schemeClr>
          </a:solidFill>
          <a:ln w="38100" cmpd="dbl">
            <a:solidFill>
              <a:schemeClr val="tx1"/>
            </a:solidFill>
            <a:miter lim="800000"/>
            <a:headEnd type="none" w="sm" len="sm"/>
            <a:tailEnd type="none" w="sm" len="sm"/>
          </a:ln>
        </p:spPr>
        <p:txBody>
          <a:bodyPr wrap="none" anchor="ctr"/>
          <a:lstStyle/>
          <a:p>
            <a:endParaRPr lang="en-US"/>
          </a:p>
        </p:txBody>
      </p:sp>
      <p:sp>
        <p:nvSpPr>
          <p:cNvPr id="5136" name="Text Box 15"/>
          <p:cNvSpPr txBox="1">
            <a:spLocks noChangeArrowheads="1"/>
          </p:cNvSpPr>
          <p:nvPr/>
        </p:nvSpPr>
        <p:spPr bwMode="auto">
          <a:xfrm>
            <a:off x="4343400" y="2895600"/>
            <a:ext cx="2152650" cy="366713"/>
          </a:xfrm>
          <a:prstGeom prst="rect">
            <a:avLst/>
          </a:prstGeom>
          <a:noFill/>
          <a:ln w="12700">
            <a:noFill/>
            <a:miter lim="800000"/>
            <a:headEnd type="none" w="sm" len="sm"/>
            <a:tailEnd type="none" w="sm" len="sm"/>
          </a:ln>
        </p:spPr>
        <p:txBody>
          <a:bodyPr wrap="none">
            <a:spAutoFit/>
          </a:bodyPr>
          <a:lstStyle/>
          <a:p>
            <a:r>
              <a:rPr lang="en-US" sz="1800">
                <a:solidFill>
                  <a:schemeClr val="tx2"/>
                </a:solidFill>
              </a:rPr>
              <a:t>Personal Computer</a:t>
            </a:r>
          </a:p>
        </p:txBody>
      </p:sp>
      <p:sp>
        <p:nvSpPr>
          <p:cNvPr id="5137" name="Text Box 16"/>
          <p:cNvSpPr txBox="1">
            <a:spLocks noChangeArrowheads="1"/>
          </p:cNvSpPr>
          <p:nvPr/>
        </p:nvSpPr>
        <p:spPr bwMode="auto">
          <a:xfrm>
            <a:off x="1524000" y="1752600"/>
            <a:ext cx="1377950" cy="366713"/>
          </a:xfrm>
          <a:prstGeom prst="rect">
            <a:avLst/>
          </a:prstGeom>
          <a:noFill/>
          <a:ln w="12700">
            <a:noFill/>
            <a:miter lim="800000"/>
            <a:headEnd type="none" w="sm" len="sm"/>
            <a:tailEnd type="none" w="sm" len="sm"/>
          </a:ln>
        </p:spPr>
        <p:txBody>
          <a:bodyPr wrap="none">
            <a:spAutoFit/>
          </a:bodyPr>
          <a:lstStyle/>
          <a:p>
            <a:r>
              <a:rPr lang="en-US" sz="1800">
                <a:solidFill>
                  <a:schemeClr val="tx2"/>
                </a:solidFill>
              </a:rPr>
              <a:t>Unix Server</a:t>
            </a:r>
          </a:p>
        </p:txBody>
      </p:sp>
      <p:sp>
        <p:nvSpPr>
          <p:cNvPr id="5138" name="Text Box 17"/>
          <p:cNvSpPr txBox="1">
            <a:spLocks noChangeArrowheads="1"/>
          </p:cNvSpPr>
          <p:nvPr/>
        </p:nvSpPr>
        <p:spPr bwMode="auto">
          <a:xfrm>
            <a:off x="4419600" y="990600"/>
            <a:ext cx="1327150" cy="366713"/>
          </a:xfrm>
          <a:prstGeom prst="rect">
            <a:avLst/>
          </a:prstGeom>
          <a:noFill/>
          <a:ln w="12700">
            <a:noFill/>
            <a:miter lim="800000"/>
            <a:headEnd type="none" w="sm" len="sm"/>
            <a:tailEnd type="none" w="sm" len="sm"/>
          </a:ln>
        </p:spPr>
        <p:txBody>
          <a:bodyPr wrap="none">
            <a:spAutoFit/>
          </a:bodyPr>
          <a:lstStyle/>
          <a:p>
            <a:r>
              <a:rPr lang="en-US" sz="1800">
                <a:solidFill>
                  <a:schemeClr val="tx2"/>
                </a:solidFill>
              </a:rPr>
              <a:t>IBM Server</a:t>
            </a:r>
          </a:p>
        </p:txBody>
      </p:sp>
      <p:sp>
        <p:nvSpPr>
          <p:cNvPr id="5139" name="Text Box 18"/>
          <p:cNvSpPr txBox="1">
            <a:spLocks noChangeArrowheads="1"/>
          </p:cNvSpPr>
          <p:nvPr/>
        </p:nvSpPr>
        <p:spPr bwMode="auto">
          <a:xfrm>
            <a:off x="1752600" y="4648200"/>
            <a:ext cx="1619250" cy="366713"/>
          </a:xfrm>
          <a:prstGeom prst="rect">
            <a:avLst/>
          </a:prstGeom>
          <a:noFill/>
          <a:ln w="12700">
            <a:noFill/>
            <a:miter lim="800000"/>
            <a:headEnd type="none" w="sm" len="sm"/>
            <a:tailEnd type="none" w="sm" len="sm"/>
          </a:ln>
        </p:spPr>
        <p:txBody>
          <a:bodyPr wrap="none">
            <a:spAutoFit/>
          </a:bodyPr>
          <a:lstStyle/>
          <a:p>
            <a:r>
              <a:rPr lang="en-US" sz="1800" i="1">
                <a:solidFill>
                  <a:srgbClr val="009900"/>
                </a:solidFill>
              </a:rPr>
              <a:t>Program code</a:t>
            </a:r>
          </a:p>
        </p:txBody>
      </p:sp>
      <p:sp>
        <p:nvSpPr>
          <p:cNvPr id="5140" name="Text Box 19"/>
          <p:cNvSpPr txBox="1">
            <a:spLocks noChangeArrowheads="1"/>
          </p:cNvSpPr>
          <p:nvPr/>
        </p:nvSpPr>
        <p:spPr bwMode="auto">
          <a:xfrm>
            <a:off x="4267200" y="2133600"/>
            <a:ext cx="2074863" cy="396875"/>
          </a:xfrm>
          <a:prstGeom prst="rect">
            <a:avLst/>
          </a:prstGeom>
          <a:noFill/>
          <a:ln w="12700">
            <a:noFill/>
            <a:miter lim="800000"/>
            <a:headEnd type="none" w="sm" len="sm"/>
            <a:tailEnd type="none" w="sm" len="sm"/>
          </a:ln>
        </p:spPr>
        <p:txBody>
          <a:bodyPr wrap="none">
            <a:spAutoFit/>
          </a:bodyPr>
          <a:lstStyle/>
          <a:p>
            <a:r>
              <a:rPr lang="en-US" sz="2000">
                <a:solidFill>
                  <a:schemeClr val="tx1"/>
                </a:solidFill>
              </a:rPr>
              <a:t>Database Object</a:t>
            </a:r>
          </a:p>
        </p:txBody>
      </p:sp>
      <p:sp>
        <p:nvSpPr>
          <p:cNvPr id="5141" name="Text Box 20"/>
          <p:cNvSpPr txBox="1">
            <a:spLocks noChangeArrowheads="1"/>
          </p:cNvSpPr>
          <p:nvPr/>
        </p:nvSpPr>
        <p:spPr bwMode="auto">
          <a:xfrm>
            <a:off x="6477000" y="3429000"/>
            <a:ext cx="2438400" cy="2543175"/>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2000">
                <a:solidFill>
                  <a:schemeClr val="tx1"/>
                </a:solidFill>
              </a:rPr>
              <a:t>How can a method run on different computers?</a:t>
            </a:r>
          </a:p>
          <a:p>
            <a:pPr>
              <a:spcBef>
                <a:spcPct val="50000"/>
              </a:spcBef>
            </a:pPr>
            <a:r>
              <a:rPr lang="en-US" sz="2000">
                <a:solidFill>
                  <a:schemeClr val="tx1"/>
                </a:solidFill>
              </a:rPr>
              <a:t>Different processors use different code.</a:t>
            </a:r>
          </a:p>
          <a:p>
            <a:pPr>
              <a:spcBef>
                <a:spcPct val="50000"/>
              </a:spcBef>
            </a:pPr>
            <a:r>
              <a:rPr lang="en-US" sz="2000">
                <a:solidFill>
                  <a:schemeClr val="tx1"/>
                </a:solidFill>
              </a:rPr>
              <a:t>Possibility: Java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p:spPr>
        <p:txBody>
          <a:bodyPr/>
          <a:lstStyle/>
          <a:p>
            <a:fld id="{7A6CF3AE-8289-4A31-9740-E6EE7CFE8B0F}" type="slidenum">
              <a:rPr lang="en-US"/>
              <a:pPr/>
              <a:t>38</a:t>
            </a:fld>
            <a:endParaRPr lang="en-US"/>
          </a:p>
        </p:txBody>
      </p:sp>
      <p:sp>
        <p:nvSpPr>
          <p:cNvPr id="38915" name="Rectangle 2"/>
          <p:cNvSpPr>
            <a:spLocks noGrp="1" noChangeArrowheads="1"/>
          </p:cNvSpPr>
          <p:nvPr>
            <p:ph type="title"/>
          </p:nvPr>
        </p:nvSpPr>
        <p:spPr/>
        <p:txBody>
          <a:bodyPr/>
          <a:lstStyle/>
          <a:p>
            <a:r>
              <a:rPr lang="en-US" smtClean="0"/>
              <a:t>SQL 99: OO Features</a:t>
            </a:r>
          </a:p>
        </p:txBody>
      </p:sp>
      <p:sp>
        <p:nvSpPr>
          <p:cNvPr id="38916" name="Rectangle 3"/>
          <p:cNvSpPr>
            <a:spLocks noGrp="1" noChangeArrowheads="1"/>
          </p:cNvSpPr>
          <p:nvPr>
            <p:ph type="body" sz="half" idx="1"/>
          </p:nvPr>
        </p:nvSpPr>
        <p:spPr/>
        <p:txBody>
          <a:bodyPr/>
          <a:lstStyle/>
          <a:p>
            <a:r>
              <a:rPr lang="en-US" sz="2000" smtClean="0"/>
              <a:t>Abstract data type</a:t>
            </a:r>
          </a:p>
          <a:p>
            <a:pPr lvl="1"/>
            <a:r>
              <a:rPr lang="en-US" sz="1800" smtClean="0"/>
              <a:t>User defined data types.</a:t>
            </a:r>
          </a:p>
          <a:p>
            <a:pPr lvl="1"/>
            <a:r>
              <a:rPr lang="en-US" sz="1800" smtClean="0"/>
              <a:t>Equality and ordering functions.</a:t>
            </a:r>
          </a:p>
          <a:p>
            <a:pPr lvl="1"/>
            <a:r>
              <a:rPr lang="en-US" sz="1800" smtClean="0"/>
              <a:t>Encapsulation: Public, Private, Protected.</a:t>
            </a:r>
          </a:p>
          <a:p>
            <a:pPr lvl="1"/>
            <a:r>
              <a:rPr lang="en-US" sz="1800" smtClean="0"/>
              <a:t>Inheritance.</a:t>
            </a:r>
          </a:p>
          <a:p>
            <a:r>
              <a:rPr lang="en-US" sz="2000" smtClean="0"/>
              <a:t>Sub-tables that inherit all columns from another table.</a:t>
            </a:r>
          </a:p>
        </p:txBody>
      </p:sp>
      <p:sp>
        <p:nvSpPr>
          <p:cNvPr id="38917" name="Rectangle 4"/>
          <p:cNvSpPr>
            <a:spLocks noGrp="1" noChangeArrowheads="1"/>
          </p:cNvSpPr>
          <p:nvPr>
            <p:ph type="body" sz="half" idx="2"/>
          </p:nvPr>
        </p:nvSpPr>
        <p:spPr/>
        <p:txBody>
          <a:bodyPr/>
          <a:lstStyle/>
          <a:p>
            <a:r>
              <a:rPr lang="en-US" sz="2000" smtClean="0"/>
              <a:t>Persistent Stored Modules (Programming Language).</a:t>
            </a:r>
          </a:p>
          <a:p>
            <a:pPr lvl="1"/>
            <a:r>
              <a:rPr lang="en-US" sz="1800" smtClean="0"/>
              <a:t>Create methods.</a:t>
            </a:r>
          </a:p>
          <a:p>
            <a:pPr lvl="1"/>
            <a:r>
              <a:rPr lang="en-US" sz="1800" smtClean="0"/>
              <a:t>SQL and extensions.</a:t>
            </a:r>
          </a:p>
          <a:p>
            <a:pPr lvl="1"/>
            <a:r>
              <a:rPr lang="en-US" sz="1800" smtClean="0"/>
              <a:t>External language.</a:t>
            </a:r>
          </a:p>
          <a:p>
            <a:r>
              <a:rPr lang="en-US" sz="2000" smtClean="0"/>
              <a:t>User defined operators.</a:t>
            </a:r>
          </a:p>
          <a:p>
            <a:r>
              <a:rPr lang="en-US" sz="2000" smtClean="0"/>
              <a:t>Triggers for events.</a:t>
            </a:r>
          </a:p>
          <a:p>
            <a:r>
              <a:rPr lang="en-US" sz="2000" smtClean="0"/>
              <a:t>External language support</a:t>
            </a:r>
          </a:p>
          <a:p>
            <a:pPr lvl="1"/>
            <a:r>
              <a:rPr lang="en-US" sz="1800" smtClean="0"/>
              <a:t>Call-Level Interface (CLI)</a:t>
            </a:r>
          </a:p>
          <a:p>
            <a:pPr lvl="2"/>
            <a:r>
              <a:rPr lang="en-US" sz="1800" smtClean="0"/>
              <a:t>Direct access to DBMS</a:t>
            </a:r>
          </a:p>
          <a:p>
            <a:pPr lvl="1"/>
            <a:r>
              <a:rPr lang="en-US" sz="1800" smtClean="0"/>
              <a:t>Embedded SQL</a:t>
            </a:r>
          </a:p>
          <a:p>
            <a:pPr lvl="2"/>
            <a:r>
              <a:rPr lang="en-US" sz="1800" smtClean="0"/>
              <a:t>SQL commands in an external language.</a:t>
            </a:r>
            <a:endParaRPr lang="en-US" sz="16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4"/>
          <p:cNvSpPr>
            <a:spLocks noGrp="1"/>
          </p:cNvSpPr>
          <p:nvPr>
            <p:ph type="sldNum" sz="quarter" idx="12"/>
          </p:nvPr>
        </p:nvSpPr>
        <p:spPr>
          <a:noFill/>
        </p:spPr>
        <p:txBody>
          <a:bodyPr/>
          <a:lstStyle/>
          <a:p>
            <a:fld id="{F3A1B28D-4ECC-4105-BE82-3D7CE262B325}" type="slidenum">
              <a:rPr lang="en-US"/>
              <a:pPr/>
              <a:t>39</a:t>
            </a:fld>
            <a:endParaRPr lang="en-US"/>
          </a:p>
        </p:txBody>
      </p:sp>
      <p:sp>
        <p:nvSpPr>
          <p:cNvPr id="6149" name="Rectangle 2"/>
          <p:cNvSpPr>
            <a:spLocks noGrp="1" noChangeArrowheads="1"/>
          </p:cNvSpPr>
          <p:nvPr>
            <p:ph type="title"/>
          </p:nvPr>
        </p:nvSpPr>
        <p:spPr/>
        <p:txBody>
          <a:bodyPr/>
          <a:lstStyle/>
          <a:p>
            <a:r>
              <a:rPr lang="en-US" smtClean="0"/>
              <a:t>Abstract Data Types</a:t>
            </a:r>
          </a:p>
        </p:txBody>
      </p:sp>
      <p:graphicFrame>
        <p:nvGraphicFramePr>
          <p:cNvPr id="6146" name="Object 3"/>
          <p:cNvGraphicFramePr>
            <a:graphicFrameLocks noChangeAspect="1"/>
          </p:cNvGraphicFramePr>
          <p:nvPr/>
        </p:nvGraphicFramePr>
        <p:xfrm>
          <a:off x="4419600" y="1143000"/>
          <a:ext cx="1981200" cy="1474788"/>
        </p:xfrm>
        <a:graphic>
          <a:graphicData uri="http://schemas.openxmlformats.org/presentationml/2006/ole">
            <mc:AlternateContent xmlns:mc="http://schemas.openxmlformats.org/markup-compatibility/2006">
              <mc:Choice xmlns:v="urn:schemas-microsoft-com:vml" Requires="v">
                <p:oleObj spid="_x0000_s6182" name="Clip" r:id="rId4" imgW="7353000" imgH="5473440" progId="">
                  <p:embed/>
                </p:oleObj>
              </mc:Choice>
              <mc:Fallback>
                <p:oleObj name="Clip" r:id="rId4" imgW="7353000" imgH="54734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143000"/>
                        <a:ext cx="1981200" cy="1474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Rectangle 4"/>
          <p:cNvSpPr>
            <a:spLocks noChangeArrowheads="1"/>
          </p:cNvSpPr>
          <p:nvPr/>
        </p:nvSpPr>
        <p:spPr bwMode="auto">
          <a:xfrm>
            <a:off x="6934200" y="1524000"/>
            <a:ext cx="1828800" cy="1295400"/>
          </a:xfrm>
          <a:prstGeom prst="rect">
            <a:avLst/>
          </a:prstGeom>
          <a:solidFill>
            <a:schemeClr val="accent1"/>
          </a:solidFill>
          <a:ln w="12700">
            <a:solidFill>
              <a:schemeClr val="tx1"/>
            </a:solidFill>
            <a:miter lim="800000"/>
            <a:headEnd type="none" w="sm" len="sm"/>
            <a:tailEnd type="none" w="sm" len="sm"/>
          </a:ln>
        </p:spPr>
        <p:txBody>
          <a:bodyPr wrap="none"/>
          <a:lstStyle/>
          <a:p>
            <a:r>
              <a:rPr lang="en-US" sz="2000" b="1">
                <a:solidFill>
                  <a:schemeClr val="tx1"/>
                </a:solidFill>
              </a:rPr>
              <a:t>GeoPoint</a:t>
            </a:r>
          </a:p>
          <a:p>
            <a:r>
              <a:rPr lang="en-US" sz="2000">
                <a:solidFill>
                  <a:schemeClr val="tx1"/>
                </a:solidFill>
              </a:rPr>
              <a:t>Latitude</a:t>
            </a:r>
          </a:p>
          <a:p>
            <a:r>
              <a:rPr lang="en-US" sz="2000">
                <a:solidFill>
                  <a:schemeClr val="tx1"/>
                </a:solidFill>
              </a:rPr>
              <a:t>Longitude</a:t>
            </a:r>
          </a:p>
          <a:p>
            <a:r>
              <a:rPr lang="en-US" sz="2000">
                <a:solidFill>
                  <a:schemeClr val="tx1"/>
                </a:solidFill>
              </a:rPr>
              <a:t>Altitude</a:t>
            </a:r>
          </a:p>
        </p:txBody>
      </p:sp>
      <p:sp>
        <p:nvSpPr>
          <p:cNvPr id="6151" name="Rectangle 5"/>
          <p:cNvSpPr>
            <a:spLocks noChangeArrowheads="1"/>
          </p:cNvSpPr>
          <p:nvPr/>
        </p:nvSpPr>
        <p:spPr bwMode="auto">
          <a:xfrm>
            <a:off x="6858000" y="3352800"/>
            <a:ext cx="2133600" cy="990600"/>
          </a:xfrm>
          <a:prstGeom prst="rect">
            <a:avLst/>
          </a:prstGeom>
          <a:solidFill>
            <a:schemeClr val="accent1"/>
          </a:solidFill>
          <a:ln w="12700">
            <a:solidFill>
              <a:schemeClr val="tx1"/>
            </a:solidFill>
            <a:miter lim="800000"/>
            <a:headEnd type="none" w="sm" len="sm"/>
            <a:tailEnd type="none" w="sm" len="sm"/>
          </a:ln>
        </p:spPr>
        <p:txBody>
          <a:bodyPr wrap="none"/>
          <a:lstStyle/>
          <a:p>
            <a:r>
              <a:rPr lang="en-US" sz="2000" b="1">
                <a:solidFill>
                  <a:schemeClr val="tx1"/>
                </a:solidFill>
              </a:rPr>
              <a:t>GeoLine</a:t>
            </a:r>
            <a:endParaRPr lang="en-US" sz="2000">
              <a:solidFill>
                <a:schemeClr val="tx1"/>
              </a:solidFill>
            </a:endParaRPr>
          </a:p>
          <a:p>
            <a:r>
              <a:rPr lang="en-US" sz="2000">
                <a:solidFill>
                  <a:schemeClr val="tx1"/>
                </a:solidFill>
              </a:rPr>
              <a:t>NumberOfPoints</a:t>
            </a:r>
          </a:p>
          <a:p>
            <a:r>
              <a:rPr lang="en-US" sz="2000">
                <a:solidFill>
                  <a:schemeClr val="tx1"/>
                </a:solidFill>
              </a:rPr>
              <a:t>ListOfGeoPoints</a:t>
            </a:r>
          </a:p>
        </p:txBody>
      </p:sp>
      <p:graphicFrame>
        <p:nvGraphicFramePr>
          <p:cNvPr id="6147" name="Object 6"/>
          <p:cNvGraphicFramePr>
            <a:graphicFrameLocks noChangeAspect="1"/>
          </p:cNvGraphicFramePr>
          <p:nvPr/>
        </p:nvGraphicFramePr>
        <p:xfrm>
          <a:off x="3200400" y="4953000"/>
          <a:ext cx="5943600" cy="1189038"/>
        </p:xfrm>
        <a:graphic>
          <a:graphicData uri="http://schemas.openxmlformats.org/presentationml/2006/ole">
            <mc:AlternateContent xmlns:mc="http://schemas.openxmlformats.org/markup-compatibility/2006">
              <mc:Choice xmlns:v="urn:schemas-microsoft-com:vml" Requires="v">
                <p:oleObj spid="_x0000_s6183" name="Document" r:id="rId7" imgW="5632920" imgH="858240" progId="Word.Document.8">
                  <p:embed/>
                </p:oleObj>
              </mc:Choice>
              <mc:Fallback>
                <p:oleObj name="Document" r:id="rId7" imgW="5632920" imgH="858240" progId="Word.Document.8">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r="32375" b="11111"/>
                      <a:stretch>
                        <a:fillRect/>
                      </a:stretch>
                    </p:blipFill>
                    <p:spPr bwMode="auto">
                      <a:xfrm>
                        <a:off x="3200400" y="4953000"/>
                        <a:ext cx="59436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2" name="Freeform 7"/>
          <p:cNvSpPr>
            <a:spLocks/>
          </p:cNvSpPr>
          <p:nvPr/>
        </p:nvSpPr>
        <p:spPr bwMode="auto">
          <a:xfrm>
            <a:off x="6096000" y="1752600"/>
            <a:ext cx="806450" cy="2317750"/>
          </a:xfrm>
          <a:custGeom>
            <a:avLst/>
            <a:gdLst>
              <a:gd name="T0" fmla="*/ 508 w 508"/>
              <a:gd name="T1" fmla="*/ 0 h 1460"/>
              <a:gd name="T2" fmla="*/ 1 w 508"/>
              <a:gd name="T3" fmla="*/ 852 h 1460"/>
              <a:gd name="T4" fmla="*/ 504 w 508"/>
              <a:gd name="T5" fmla="*/ 1460 h 1460"/>
              <a:gd name="T6" fmla="*/ 0 60000 65536"/>
              <a:gd name="T7" fmla="*/ 0 60000 65536"/>
              <a:gd name="T8" fmla="*/ 0 60000 65536"/>
              <a:gd name="T9" fmla="*/ 0 w 508"/>
              <a:gd name="T10" fmla="*/ 0 h 1460"/>
              <a:gd name="T11" fmla="*/ 508 w 508"/>
              <a:gd name="T12" fmla="*/ 1460 h 1460"/>
            </a:gdLst>
            <a:ahLst/>
            <a:cxnLst>
              <a:cxn ang="T6">
                <a:pos x="T0" y="T1"/>
              </a:cxn>
              <a:cxn ang="T7">
                <a:pos x="T2" y="T3"/>
              </a:cxn>
              <a:cxn ang="T8">
                <a:pos x="T4" y="T5"/>
              </a:cxn>
            </a:cxnLst>
            <a:rect l="T9" t="T10" r="T11" b="T12"/>
            <a:pathLst>
              <a:path w="508" h="1460">
                <a:moveTo>
                  <a:pt x="508" y="0"/>
                </a:moveTo>
                <a:cubicBezTo>
                  <a:pt x="424" y="142"/>
                  <a:pt x="2" y="609"/>
                  <a:pt x="1" y="852"/>
                </a:cubicBezTo>
                <a:cubicBezTo>
                  <a:pt x="0" y="1095"/>
                  <a:pt x="399" y="1333"/>
                  <a:pt x="504" y="1460"/>
                </a:cubicBezTo>
              </a:path>
            </a:pathLst>
          </a:custGeom>
          <a:noFill/>
          <a:ln w="12700" cap="flat" cmpd="sng">
            <a:solidFill>
              <a:schemeClr val="tx2"/>
            </a:solidFill>
            <a:prstDash val="solid"/>
            <a:round/>
            <a:headEnd type="none" w="sm" len="sm"/>
            <a:tailEnd type="triangle" w="med" len="med"/>
          </a:ln>
        </p:spPr>
        <p:txBody>
          <a:bodyPr wrap="none" anchor="ctr"/>
          <a:lstStyle/>
          <a:p>
            <a:endParaRPr lang="en-US"/>
          </a:p>
        </p:txBody>
      </p:sp>
      <p:sp>
        <p:nvSpPr>
          <p:cNvPr id="6153" name="Freeform 8"/>
          <p:cNvSpPr>
            <a:spLocks/>
          </p:cNvSpPr>
          <p:nvPr/>
        </p:nvSpPr>
        <p:spPr bwMode="auto">
          <a:xfrm>
            <a:off x="6419850" y="3560763"/>
            <a:ext cx="1212850" cy="1773237"/>
          </a:xfrm>
          <a:custGeom>
            <a:avLst/>
            <a:gdLst>
              <a:gd name="T0" fmla="*/ 276 w 764"/>
              <a:gd name="T1" fmla="*/ 0 h 1117"/>
              <a:gd name="T2" fmla="*/ 81 w 764"/>
              <a:gd name="T3" fmla="*/ 555 h 1117"/>
              <a:gd name="T4" fmla="*/ 764 w 764"/>
              <a:gd name="T5" fmla="*/ 1117 h 1117"/>
              <a:gd name="T6" fmla="*/ 0 60000 65536"/>
              <a:gd name="T7" fmla="*/ 0 60000 65536"/>
              <a:gd name="T8" fmla="*/ 0 60000 65536"/>
              <a:gd name="T9" fmla="*/ 0 w 764"/>
              <a:gd name="T10" fmla="*/ 0 h 1117"/>
              <a:gd name="T11" fmla="*/ 764 w 764"/>
              <a:gd name="T12" fmla="*/ 1117 h 1117"/>
            </a:gdLst>
            <a:ahLst/>
            <a:cxnLst>
              <a:cxn ang="T6">
                <a:pos x="T0" y="T1"/>
              </a:cxn>
              <a:cxn ang="T7">
                <a:pos x="T2" y="T3"/>
              </a:cxn>
              <a:cxn ang="T8">
                <a:pos x="T4" y="T5"/>
              </a:cxn>
            </a:cxnLst>
            <a:rect l="T9" t="T10" r="T11" b="T12"/>
            <a:pathLst>
              <a:path w="764" h="1117">
                <a:moveTo>
                  <a:pt x="276" y="0"/>
                </a:moveTo>
                <a:cubicBezTo>
                  <a:pt x="244" y="93"/>
                  <a:pt x="0" y="369"/>
                  <a:pt x="81" y="555"/>
                </a:cubicBezTo>
                <a:cubicBezTo>
                  <a:pt x="162" y="741"/>
                  <a:pt x="622" y="1000"/>
                  <a:pt x="764" y="1117"/>
                </a:cubicBezTo>
              </a:path>
            </a:pathLst>
          </a:custGeom>
          <a:noFill/>
          <a:ln w="12700" cap="flat" cmpd="sng">
            <a:solidFill>
              <a:schemeClr val="tx2"/>
            </a:solidFill>
            <a:prstDash val="solid"/>
            <a:round/>
            <a:headEnd type="none" w="sm" len="sm"/>
            <a:tailEnd type="triangle" w="med" len="med"/>
          </a:ln>
        </p:spPr>
        <p:txBody>
          <a:bodyPr wrap="none" anchor="ctr"/>
          <a:lstStyle/>
          <a:p>
            <a:endParaRPr lang="en-US"/>
          </a:p>
        </p:txBody>
      </p:sp>
      <p:sp>
        <p:nvSpPr>
          <p:cNvPr id="6154" name="Rectangle 9"/>
          <p:cNvSpPr>
            <a:spLocks noChangeArrowheads="1"/>
          </p:cNvSpPr>
          <p:nvPr/>
        </p:nvSpPr>
        <p:spPr bwMode="auto">
          <a:xfrm>
            <a:off x="1295400" y="1676400"/>
            <a:ext cx="2895600" cy="2819400"/>
          </a:xfrm>
          <a:prstGeom prst="rect">
            <a:avLst/>
          </a:prstGeom>
          <a:solidFill>
            <a:srgbClr val="EAEAEA"/>
          </a:solidFill>
          <a:ln w="12700">
            <a:solidFill>
              <a:schemeClr val="tx1"/>
            </a:solidFill>
            <a:miter lim="800000"/>
            <a:headEnd type="none" w="sm" len="sm"/>
            <a:tailEnd type="none" w="sm" len="sm"/>
          </a:ln>
        </p:spPr>
        <p:txBody>
          <a:bodyPr wrap="none"/>
          <a:lstStyle/>
          <a:p>
            <a:pPr>
              <a:tabLst>
                <a:tab pos="227013" algn="l"/>
                <a:tab pos="452438" algn="l"/>
              </a:tabLst>
            </a:pPr>
            <a:r>
              <a:rPr lang="en-US" sz="1800">
                <a:solidFill>
                  <a:srgbClr val="009900"/>
                </a:solidFill>
              </a:rPr>
              <a:t>Procedure: DrawRegion</a:t>
            </a:r>
          </a:p>
          <a:p>
            <a:pPr>
              <a:tabLst>
                <a:tab pos="227013" algn="l"/>
                <a:tab pos="452438" algn="l"/>
              </a:tabLst>
            </a:pPr>
            <a:r>
              <a:rPr lang="en-US" sz="1800">
                <a:solidFill>
                  <a:srgbClr val="009900"/>
                </a:solidFill>
              </a:rPr>
              <a:t>{</a:t>
            </a:r>
          </a:p>
          <a:p>
            <a:pPr>
              <a:tabLst>
                <a:tab pos="227013" algn="l"/>
                <a:tab pos="452438" algn="l"/>
              </a:tabLst>
            </a:pPr>
            <a:r>
              <a:rPr lang="en-US" sz="1800">
                <a:solidFill>
                  <a:srgbClr val="009900"/>
                </a:solidFill>
              </a:rPr>
              <a:t>	Find region components.</a:t>
            </a:r>
          </a:p>
          <a:p>
            <a:pPr>
              <a:tabLst>
                <a:tab pos="227013" algn="l"/>
                <a:tab pos="452438" algn="l"/>
              </a:tabLst>
            </a:pPr>
            <a:r>
              <a:rPr lang="en-US" sz="1800">
                <a:solidFill>
                  <a:srgbClr val="009900"/>
                </a:solidFill>
              </a:rPr>
              <a:t>		SQL: Select …</a:t>
            </a:r>
          </a:p>
          <a:p>
            <a:pPr>
              <a:tabLst>
                <a:tab pos="227013" algn="l"/>
                <a:tab pos="452438" algn="l"/>
              </a:tabLst>
            </a:pPr>
            <a:r>
              <a:rPr lang="en-US" sz="1800">
                <a:solidFill>
                  <a:srgbClr val="009900"/>
                </a:solidFill>
              </a:rPr>
              <a:t>	For each component {</a:t>
            </a:r>
          </a:p>
          <a:p>
            <a:pPr>
              <a:tabLst>
                <a:tab pos="227013" algn="l"/>
                <a:tab pos="452438" algn="l"/>
              </a:tabLst>
            </a:pPr>
            <a:r>
              <a:rPr lang="en-US" sz="1800">
                <a:solidFill>
                  <a:srgbClr val="009900"/>
                </a:solidFill>
              </a:rPr>
              <a:t>		Fetch MapLine</a:t>
            </a:r>
          </a:p>
          <a:p>
            <a:pPr>
              <a:tabLst>
                <a:tab pos="227013" algn="l"/>
                <a:tab pos="452438" algn="l"/>
              </a:tabLst>
            </a:pPr>
            <a:r>
              <a:rPr lang="en-US" sz="1800">
                <a:solidFill>
                  <a:srgbClr val="009900"/>
                </a:solidFill>
              </a:rPr>
              <a:t>		Set line attributes</a:t>
            </a:r>
          </a:p>
          <a:p>
            <a:pPr>
              <a:tabLst>
                <a:tab pos="227013" algn="l"/>
                <a:tab pos="452438" algn="l"/>
              </a:tabLst>
            </a:pPr>
            <a:r>
              <a:rPr lang="en-US" sz="1800">
                <a:solidFill>
                  <a:srgbClr val="009900"/>
                </a:solidFill>
              </a:rPr>
              <a:t>		MapLine.Draw</a:t>
            </a:r>
          </a:p>
          <a:p>
            <a:pPr>
              <a:tabLst>
                <a:tab pos="227013" algn="l"/>
                <a:tab pos="452438" algn="l"/>
              </a:tabLst>
            </a:pPr>
            <a:r>
              <a:rPr lang="en-US" sz="1800">
                <a:solidFill>
                  <a:srgbClr val="009900"/>
                </a:solidFill>
              </a:rPr>
              <a:t>	}</a:t>
            </a:r>
          </a:p>
          <a:p>
            <a:pPr>
              <a:tabLst>
                <a:tab pos="227013" algn="l"/>
                <a:tab pos="452438" algn="l"/>
              </a:tabLst>
            </a:pPr>
            <a:r>
              <a:rPr lang="en-US" sz="1800">
                <a:solidFill>
                  <a:srgbClr val="009900"/>
                </a:solidFill>
              </a:rPr>
              <a:t>}</a:t>
            </a:r>
          </a:p>
        </p:txBody>
      </p:sp>
      <p:sp>
        <p:nvSpPr>
          <p:cNvPr id="6155" name="Line 10"/>
          <p:cNvSpPr>
            <a:spLocks noChangeShapeType="1"/>
          </p:cNvSpPr>
          <p:nvPr/>
        </p:nvSpPr>
        <p:spPr bwMode="auto">
          <a:xfrm flipH="1" flipV="1">
            <a:off x="3733800" y="2667000"/>
            <a:ext cx="2514600" cy="2895600"/>
          </a:xfrm>
          <a:prstGeom prst="line">
            <a:avLst/>
          </a:prstGeom>
          <a:noFill/>
          <a:ln w="12700">
            <a:solidFill>
              <a:schemeClr val="tx1"/>
            </a:solidFill>
            <a:round/>
            <a:headEnd type="triangle" w="med" len="med"/>
            <a:tailEnd/>
          </a:ln>
        </p:spPr>
        <p:txBody>
          <a:bodyPr wrap="none" anchor="ctr"/>
          <a:lstStyle/>
          <a:p>
            <a:endParaRPr lang="en-US"/>
          </a:p>
        </p:txBody>
      </p:sp>
      <p:sp>
        <p:nvSpPr>
          <p:cNvPr id="6156" name="Line 11"/>
          <p:cNvSpPr>
            <a:spLocks noChangeShapeType="1"/>
          </p:cNvSpPr>
          <p:nvPr/>
        </p:nvSpPr>
        <p:spPr bwMode="auto">
          <a:xfrm flipH="1" flipV="1">
            <a:off x="3352800" y="3276600"/>
            <a:ext cx="4191000" cy="2286000"/>
          </a:xfrm>
          <a:prstGeom prst="line">
            <a:avLst/>
          </a:prstGeom>
          <a:noFill/>
          <a:ln w="12700">
            <a:solidFill>
              <a:schemeClr val="tx2"/>
            </a:solidFill>
            <a:round/>
            <a:headEnd type="none" w="sm" len="sm"/>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Sally’s Pet Store Employee Form</a:t>
            </a:r>
            <a:endParaRPr lang="en-US" dirty="0"/>
          </a:p>
        </p:txBody>
      </p:sp>
      <p:sp>
        <p:nvSpPr>
          <p:cNvPr id="4" name="Slide Number Placeholder 3"/>
          <p:cNvSpPr>
            <a:spLocks noGrp="1"/>
          </p:cNvSpPr>
          <p:nvPr>
            <p:ph type="sldNum" sz="quarter" idx="12"/>
          </p:nvPr>
        </p:nvSpPr>
        <p:spPr/>
        <p:txBody>
          <a:bodyPr/>
          <a:lstStyle/>
          <a:p>
            <a:pPr>
              <a:defRPr/>
            </a:pPr>
            <a:fld id="{923F52A1-028B-4591-8BCA-BD4AC116D9B3}" type="slidenum">
              <a:rPr lang="en-US" smtClean="0"/>
              <a:pPr>
                <a:defRPr/>
              </a:pPr>
              <a:t>4</a:t>
            </a:fld>
            <a:endParaRPr lang="en-US"/>
          </a:p>
        </p:txBody>
      </p:sp>
      <p:sp>
        <p:nvSpPr>
          <p:cNvPr id="7" name="TextBox 6"/>
          <p:cNvSpPr txBox="1"/>
          <p:nvPr/>
        </p:nvSpPr>
        <p:spPr>
          <a:xfrm>
            <a:off x="5416062" y="1567006"/>
            <a:ext cx="3165230" cy="3170099"/>
          </a:xfrm>
          <a:prstGeom prst="rect">
            <a:avLst/>
          </a:prstGeom>
          <a:noFill/>
        </p:spPr>
        <p:txBody>
          <a:bodyPr wrap="square" rtlCol="0">
            <a:spAutoFit/>
          </a:bodyPr>
          <a:lstStyle/>
          <a:p>
            <a:r>
              <a:rPr lang="en-US" sz="2000" dirty="0" smtClean="0"/>
              <a:t>Users see a form with controls to help them enter and edit data.</a:t>
            </a:r>
          </a:p>
          <a:p>
            <a:endParaRPr lang="en-US" sz="2000" dirty="0"/>
          </a:p>
          <a:p>
            <a:r>
              <a:rPr lang="en-US" sz="2000" dirty="0" smtClean="0"/>
              <a:t>The data items are stored in the database but the form could be located on a single computer, a Web site, or even a mobile application.</a:t>
            </a:r>
            <a:endParaRPr lang="en-US" sz="2000" dirty="0"/>
          </a:p>
        </p:txBody>
      </p:sp>
      <p:pic>
        <p:nvPicPr>
          <p:cNvPr id="8" name="Picture 7"/>
          <p:cNvPicPr>
            <a:picLocks noChangeAspect="1"/>
          </p:cNvPicPr>
          <p:nvPr/>
        </p:nvPicPr>
        <p:blipFill>
          <a:blip r:embed="rId2"/>
          <a:stretch>
            <a:fillRect/>
          </a:stretch>
        </p:blipFill>
        <p:spPr>
          <a:xfrm>
            <a:off x="871321" y="1567006"/>
            <a:ext cx="3890977" cy="4000582"/>
          </a:xfrm>
          <a:prstGeom prst="rect">
            <a:avLst/>
          </a:prstGeom>
        </p:spPr>
      </p:pic>
    </p:spTree>
    <p:extLst>
      <p:ext uri="{BB962C8B-B14F-4D97-AF65-F5344CB8AC3E}">
        <p14:creationId xmlns:p14="http://schemas.microsoft.com/office/powerpoint/2010/main" val="345892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2"/>
          </p:nvPr>
        </p:nvSpPr>
        <p:spPr>
          <a:noFill/>
        </p:spPr>
        <p:txBody>
          <a:bodyPr/>
          <a:lstStyle/>
          <a:p>
            <a:fld id="{2B817B61-BF55-4693-8353-FCFA4E26B777}" type="slidenum">
              <a:rPr lang="en-US"/>
              <a:pPr/>
              <a:t>40</a:t>
            </a:fld>
            <a:endParaRPr lang="en-US"/>
          </a:p>
        </p:txBody>
      </p:sp>
      <p:sp>
        <p:nvSpPr>
          <p:cNvPr id="39939" name="Rectangle 2"/>
          <p:cNvSpPr>
            <a:spLocks noGrp="1" noChangeArrowheads="1"/>
          </p:cNvSpPr>
          <p:nvPr>
            <p:ph type="title"/>
          </p:nvPr>
        </p:nvSpPr>
        <p:spPr/>
        <p:txBody>
          <a:bodyPr/>
          <a:lstStyle/>
          <a:p>
            <a:r>
              <a:rPr lang="en-US" smtClean="0"/>
              <a:t>SQL 99 Sub-Tables</a:t>
            </a:r>
          </a:p>
        </p:txBody>
      </p:sp>
      <p:sp>
        <p:nvSpPr>
          <p:cNvPr id="39940" name="Text Box 3"/>
          <p:cNvSpPr txBox="1">
            <a:spLocks noChangeArrowheads="1"/>
          </p:cNvSpPr>
          <p:nvPr/>
        </p:nvSpPr>
        <p:spPr bwMode="auto">
          <a:xfrm>
            <a:off x="1524000" y="3200400"/>
            <a:ext cx="5184775" cy="1920875"/>
          </a:xfrm>
          <a:prstGeom prst="rect">
            <a:avLst/>
          </a:prstGeom>
          <a:noFill/>
          <a:ln w="12700">
            <a:noFill/>
            <a:miter lim="800000"/>
            <a:headEnd type="none" w="sm" len="sm"/>
            <a:tailEnd type="none" w="sm" len="sm"/>
          </a:ln>
        </p:spPr>
        <p:txBody>
          <a:bodyPr wrap="none">
            <a:spAutoFit/>
          </a:bodyPr>
          <a:lstStyle/>
          <a:p>
            <a:pPr>
              <a:tabLst>
                <a:tab pos="285750" algn="l"/>
                <a:tab pos="2286000" algn="l"/>
              </a:tabLst>
            </a:pPr>
            <a:r>
              <a:rPr lang="en-US" sz="2000">
                <a:solidFill>
                  <a:schemeClr val="tx1"/>
                </a:solidFill>
              </a:rPr>
              <a:t>CREATE SET TABLE CommercialCustomer</a:t>
            </a:r>
          </a:p>
          <a:p>
            <a:pPr>
              <a:tabLst>
                <a:tab pos="285750" algn="l"/>
                <a:tab pos="2286000" algn="l"/>
              </a:tabLst>
            </a:pPr>
            <a:r>
              <a:rPr lang="en-US" sz="2000">
                <a:solidFill>
                  <a:schemeClr val="tx1"/>
                </a:solidFill>
              </a:rPr>
              <a:t>(</a:t>
            </a:r>
          </a:p>
          <a:p>
            <a:pPr>
              <a:tabLst>
                <a:tab pos="285750" algn="l"/>
                <a:tab pos="2286000" algn="l"/>
              </a:tabLst>
            </a:pPr>
            <a:r>
              <a:rPr lang="en-US" sz="2000">
                <a:solidFill>
                  <a:schemeClr val="tx1"/>
                </a:solidFill>
              </a:rPr>
              <a:t>	Contact	VARCHAR,</a:t>
            </a:r>
          </a:p>
          <a:p>
            <a:pPr>
              <a:tabLst>
                <a:tab pos="285750" algn="l"/>
                <a:tab pos="2286000" algn="l"/>
              </a:tabLst>
            </a:pPr>
            <a:r>
              <a:rPr lang="en-US" sz="2000">
                <a:solidFill>
                  <a:schemeClr val="tx1"/>
                </a:solidFill>
              </a:rPr>
              <a:t>	VolumeDiscount	NUMERIC(5,2)</a:t>
            </a:r>
          </a:p>
          <a:p>
            <a:pPr>
              <a:tabLst>
                <a:tab pos="285750" algn="l"/>
                <a:tab pos="2286000" algn="l"/>
              </a:tabLst>
            </a:pPr>
            <a:r>
              <a:rPr lang="en-US" sz="2000">
                <a:solidFill>
                  <a:schemeClr val="tx1"/>
                </a:solidFill>
              </a:rPr>
              <a:t>)</a:t>
            </a:r>
          </a:p>
          <a:p>
            <a:pPr>
              <a:tabLst>
                <a:tab pos="285750" algn="l"/>
                <a:tab pos="2286000" algn="l"/>
              </a:tabLst>
            </a:pPr>
            <a:r>
              <a:rPr lang="en-US" sz="2000">
                <a:solidFill>
                  <a:schemeClr val="tx1"/>
                </a:solidFill>
              </a:rPr>
              <a:t>	UNDER Customer;</a:t>
            </a:r>
          </a:p>
        </p:txBody>
      </p:sp>
      <p:sp>
        <p:nvSpPr>
          <p:cNvPr id="39941" name="Text Box 4"/>
          <p:cNvSpPr txBox="1">
            <a:spLocks noChangeArrowheads="1"/>
          </p:cNvSpPr>
          <p:nvPr/>
        </p:nvSpPr>
        <p:spPr bwMode="auto">
          <a:xfrm>
            <a:off x="1524000" y="1143000"/>
            <a:ext cx="3829050" cy="1920875"/>
          </a:xfrm>
          <a:prstGeom prst="rect">
            <a:avLst/>
          </a:prstGeom>
          <a:noFill/>
          <a:ln w="12700">
            <a:noFill/>
            <a:miter lim="800000"/>
            <a:headEnd type="none" w="sm" len="sm"/>
            <a:tailEnd type="none" w="sm" len="sm"/>
          </a:ln>
        </p:spPr>
        <p:txBody>
          <a:bodyPr wrap="none">
            <a:spAutoFit/>
          </a:bodyPr>
          <a:lstStyle/>
          <a:p>
            <a:pPr>
              <a:tabLst>
                <a:tab pos="285750" algn="l"/>
                <a:tab pos="2286000" algn="l"/>
              </a:tabLst>
            </a:pPr>
            <a:r>
              <a:rPr lang="en-US" sz="2000">
                <a:solidFill>
                  <a:schemeClr val="tx1"/>
                </a:solidFill>
              </a:rPr>
              <a:t>CREATE SET TABLE Customer</a:t>
            </a:r>
          </a:p>
          <a:p>
            <a:pPr>
              <a:tabLst>
                <a:tab pos="285750" algn="l"/>
                <a:tab pos="2286000" algn="l"/>
              </a:tabLst>
            </a:pPr>
            <a:r>
              <a:rPr lang="en-US" sz="2000">
                <a:solidFill>
                  <a:schemeClr val="tx1"/>
                </a:solidFill>
              </a:rPr>
              <a:t>(</a:t>
            </a:r>
          </a:p>
          <a:p>
            <a:pPr>
              <a:tabLst>
                <a:tab pos="285750" algn="l"/>
                <a:tab pos="2286000" algn="l"/>
              </a:tabLst>
            </a:pPr>
            <a:r>
              <a:rPr lang="en-US" sz="2000">
                <a:solidFill>
                  <a:schemeClr val="tx1"/>
                </a:solidFill>
              </a:rPr>
              <a:t>	CustomerID	INTEGER,</a:t>
            </a:r>
          </a:p>
          <a:p>
            <a:pPr>
              <a:tabLst>
                <a:tab pos="285750" algn="l"/>
                <a:tab pos="2286000" algn="l"/>
              </a:tabLst>
            </a:pPr>
            <a:r>
              <a:rPr lang="en-US" sz="2000">
                <a:solidFill>
                  <a:schemeClr val="tx1"/>
                </a:solidFill>
              </a:rPr>
              <a:t>	Address	VARCHAR,</a:t>
            </a:r>
          </a:p>
          <a:p>
            <a:pPr>
              <a:tabLst>
                <a:tab pos="285750" algn="l"/>
                <a:tab pos="2286000" algn="l"/>
              </a:tabLst>
            </a:pPr>
            <a:r>
              <a:rPr lang="en-US" sz="2000">
                <a:solidFill>
                  <a:schemeClr val="tx1"/>
                </a:solidFill>
              </a:rPr>
              <a:t>	Phone	CHAR(15)</a:t>
            </a:r>
          </a:p>
          <a:p>
            <a:pPr>
              <a:tabLst>
                <a:tab pos="285750" algn="l"/>
                <a:tab pos="2286000" algn="l"/>
              </a:tabLst>
            </a:pPr>
            <a:r>
              <a:rPr lang="en-US" sz="2000">
                <a:solidFill>
                  <a:schemeClr val="tx1"/>
                </a:solidFill>
              </a:rPr>
              <a:t>)</a:t>
            </a:r>
          </a:p>
        </p:txBody>
      </p:sp>
      <p:sp>
        <p:nvSpPr>
          <p:cNvPr id="39942" name="Rectangle 5"/>
          <p:cNvSpPr>
            <a:spLocks noChangeArrowheads="1"/>
          </p:cNvSpPr>
          <p:nvPr/>
        </p:nvSpPr>
        <p:spPr bwMode="auto">
          <a:xfrm>
            <a:off x="6591300" y="1763713"/>
            <a:ext cx="16764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sz="2000" u="sng">
                <a:solidFill>
                  <a:schemeClr val="tx1"/>
                </a:solidFill>
              </a:rPr>
              <a:t>CustomerID</a:t>
            </a:r>
            <a:endParaRPr lang="en-US" sz="2000">
              <a:solidFill>
                <a:schemeClr val="tx1"/>
              </a:solidFill>
            </a:endParaRPr>
          </a:p>
          <a:p>
            <a:r>
              <a:rPr lang="en-US" sz="2000">
                <a:solidFill>
                  <a:schemeClr val="tx1"/>
                </a:solidFill>
              </a:rPr>
              <a:t>Address</a:t>
            </a:r>
          </a:p>
          <a:p>
            <a:r>
              <a:rPr lang="en-US" sz="2000">
                <a:solidFill>
                  <a:schemeClr val="tx1"/>
                </a:solidFill>
              </a:rPr>
              <a:t>Phone</a:t>
            </a:r>
          </a:p>
        </p:txBody>
      </p:sp>
      <p:sp>
        <p:nvSpPr>
          <p:cNvPr id="39943" name="Text Box 6"/>
          <p:cNvSpPr txBox="1">
            <a:spLocks noChangeArrowheads="1"/>
          </p:cNvSpPr>
          <p:nvPr/>
        </p:nvSpPr>
        <p:spPr bwMode="auto">
          <a:xfrm>
            <a:off x="6651625" y="1393825"/>
            <a:ext cx="1370013" cy="396875"/>
          </a:xfrm>
          <a:prstGeom prst="rect">
            <a:avLst/>
          </a:prstGeom>
          <a:noFill/>
          <a:ln w="12700">
            <a:noFill/>
            <a:miter lim="800000"/>
            <a:headEnd type="none" w="sm" len="sm"/>
            <a:tailEnd type="none" w="sm" len="sm"/>
          </a:ln>
        </p:spPr>
        <p:txBody>
          <a:bodyPr wrap="none">
            <a:spAutoFit/>
          </a:bodyPr>
          <a:lstStyle/>
          <a:p>
            <a:r>
              <a:rPr lang="en-US" sz="2000" b="1">
                <a:solidFill>
                  <a:schemeClr val="tx1"/>
                </a:solidFill>
              </a:rPr>
              <a:t>Customer</a:t>
            </a:r>
          </a:p>
        </p:txBody>
      </p:sp>
      <p:sp>
        <p:nvSpPr>
          <p:cNvPr id="39944" name="Rectangle 7"/>
          <p:cNvSpPr>
            <a:spLocks noChangeArrowheads="1"/>
          </p:cNvSpPr>
          <p:nvPr/>
        </p:nvSpPr>
        <p:spPr bwMode="auto">
          <a:xfrm>
            <a:off x="6130925" y="4659313"/>
            <a:ext cx="2057400" cy="7620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sz="2000">
                <a:solidFill>
                  <a:schemeClr val="tx1"/>
                </a:solidFill>
              </a:rPr>
              <a:t>Contact</a:t>
            </a:r>
          </a:p>
          <a:p>
            <a:r>
              <a:rPr lang="en-US" sz="2000">
                <a:solidFill>
                  <a:schemeClr val="tx1"/>
                </a:solidFill>
              </a:rPr>
              <a:t>VolumeDiscount</a:t>
            </a:r>
          </a:p>
        </p:txBody>
      </p:sp>
      <p:sp>
        <p:nvSpPr>
          <p:cNvPr id="39945" name="Text Box 8"/>
          <p:cNvSpPr txBox="1">
            <a:spLocks noChangeArrowheads="1"/>
          </p:cNvSpPr>
          <p:nvPr/>
        </p:nvSpPr>
        <p:spPr bwMode="auto">
          <a:xfrm>
            <a:off x="5981700" y="4202113"/>
            <a:ext cx="2822575" cy="396875"/>
          </a:xfrm>
          <a:prstGeom prst="rect">
            <a:avLst/>
          </a:prstGeom>
          <a:noFill/>
          <a:ln w="12700">
            <a:noFill/>
            <a:miter lim="800000"/>
            <a:headEnd type="none" w="sm" len="sm"/>
            <a:tailEnd type="none" w="sm" len="sm"/>
          </a:ln>
        </p:spPr>
        <p:txBody>
          <a:bodyPr wrap="none">
            <a:spAutoFit/>
          </a:bodyPr>
          <a:lstStyle/>
          <a:p>
            <a:r>
              <a:rPr lang="en-US" sz="2000" b="1">
                <a:solidFill>
                  <a:schemeClr val="tx1"/>
                </a:solidFill>
              </a:rPr>
              <a:t>CommercialCustomer</a:t>
            </a:r>
          </a:p>
        </p:txBody>
      </p:sp>
      <p:sp>
        <p:nvSpPr>
          <p:cNvPr id="39946" name="Text Box 9"/>
          <p:cNvSpPr txBox="1">
            <a:spLocks noChangeArrowheads="1"/>
          </p:cNvSpPr>
          <p:nvPr/>
        </p:nvSpPr>
        <p:spPr bwMode="auto">
          <a:xfrm>
            <a:off x="7112000" y="3146425"/>
            <a:ext cx="2032000" cy="701675"/>
          </a:xfrm>
          <a:prstGeom prst="rect">
            <a:avLst/>
          </a:prstGeom>
          <a:noFill/>
          <a:ln w="12700">
            <a:noFill/>
            <a:miter lim="800000"/>
            <a:headEnd type="none" w="sm" len="sm"/>
            <a:tailEnd type="none" w="sm" len="sm"/>
          </a:ln>
        </p:spPr>
        <p:txBody>
          <a:bodyPr wrap="none">
            <a:spAutoFit/>
          </a:bodyPr>
          <a:lstStyle/>
          <a:p>
            <a:r>
              <a:rPr lang="en-US" sz="2000">
                <a:solidFill>
                  <a:schemeClr val="tx2"/>
                </a:solidFill>
              </a:rPr>
              <a:t>Inherits columns</a:t>
            </a:r>
          </a:p>
          <a:p>
            <a:r>
              <a:rPr lang="en-US" sz="2000">
                <a:solidFill>
                  <a:schemeClr val="tx2"/>
                </a:solidFill>
              </a:rPr>
              <a:t>from Customer.</a:t>
            </a:r>
          </a:p>
        </p:txBody>
      </p:sp>
      <p:sp>
        <p:nvSpPr>
          <p:cNvPr id="39947" name="Line 10"/>
          <p:cNvSpPr>
            <a:spLocks noChangeShapeType="1"/>
          </p:cNvSpPr>
          <p:nvPr/>
        </p:nvSpPr>
        <p:spPr bwMode="auto">
          <a:xfrm flipV="1">
            <a:off x="7061200" y="2905125"/>
            <a:ext cx="0" cy="17383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9948" name="AutoShape 11"/>
          <p:cNvSpPr>
            <a:spLocks noChangeArrowheads="1"/>
          </p:cNvSpPr>
          <p:nvPr/>
        </p:nvSpPr>
        <p:spPr bwMode="auto">
          <a:xfrm>
            <a:off x="6978650" y="2676525"/>
            <a:ext cx="166688" cy="227013"/>
          </a:xfrm>
          <a:prstGeom prst="triangle">
            <a:avLst>
              <a:gd name="adj" fmla="val 50000"/>
            </a:avLst>
          </a:prstGeom>
          <a:noFill/>
          <a:ln w="12700">
            <a:solidFill>
              <a:schemeClr val="tx1"/>
            </a:solid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a:noFill/>
        </p:spPr>
        <p:txBody>
          <a:bodyPr/>
          <a:lstStyle/>
          <a:p>
            <a:fld id="{C135B1D8-5F81-43DE-ABD0-1FD0A5449E74}" type="slidenum">
              <a:rPr lang="en-US"/>
              <a:pPr/>
              <a:t>41</a:t>
            </a:fld>
            <a:endParaRPr lang="en-US"/>
          </a:p>
        </p:txBody>
      </p:sp>
      <p:sp>
        <p:nvSpPr>
          <p:cNvPr id="40963" name="Rectangle 2"/>
          <p:cNvSpPr>
            <a:spLocks noGrp="1" noChangeArrowheads="1"/>
          </p:cNvSpPr>
          <p:nvPr>
            <p:ph type="title"/>
          </p:nvPr>
        </p:nvSpPr>
        <p:spPr/>
        <p:txBody>
          <a:bodyPr/>
          <a:lstStyle/>
          <a:p>
            <a:r>
              <a:rPr lang="en-US" smtClean="0"/>
              <a:t>SQL 99: Programming</a:t>
            </a:r>
          </a:p>
        </p:txBody>
      </p:sp>
      <p:sp>
        <p:nvSpPr>
          <p:cNvPr id="40964" name="Rectangle 3"/>
          <p:cNvSpPr>
            <a:spLocks noChangeArrowheads="1"/>
          </p:cNvSpPr>
          <p:nvPr/>
        </p:nvSpPr>
        <p:spPr bwMode="auto">
          <a:xfrm>
            <a:off x="1409700" y="1676400"/>
            <a:ext cx="3505200" cy="2514600"/>
          </a:xfrm>
          <a:prstGeom prst="rect">
            <a:avLst/>
          </a:prstGeom>
          <a:solidFill>
            <a:schemeClr val="accent1"/>
          </a:solidFill>
          <a:ln w="12700">
            <a:solidFill>
              <a:schemeClr val="tx1"/>
            </a:solidFill>
            <a:miter lim="800000"/>
            <a:headEnd type="none" w="sm" len="sm"/>
            <a:tailEnd type="none" w="sm" len="sm"/>
          </a:ln>
        </p:spPr>
        <p:txBody>
          <a:bodyPr wrap="none"/>
          <a:lstStyle/>
          <a:p>
            <a:pPr algn="ctr"/>
            <a:r>
              <a:rPr lang="en-US" sz="2000">
                <a:solidFill>
                  <a:schemeClr val="tx1"/>
                </a:solidFill>
              </a:rPr>
              <a:t>Database</a:t>
            </a:r>
          </a:p>
        </p:txBody>
      </p:sp>
      <p:sp>
        <p:nvSpPr>
          <p:cNvPr id="40965" name="Rectangle 4"/>
          <p:cNvSpPr>
            <a:spLocks noChangeArrowheads="1"/>
          </p:cNvSpPr>
          <p:nvPr/>
        </p:nvSpPr>
        <p:spPr bwMode="auto">
          <a:xfrm>
            <a:off x="1485900" y="2133600"/>
            <a:ext cx="1524000" cy="3810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sz="2000">
                <a:solidFill>
                  <a:schemeClr val="tx1"/>
                </a:solidFill>
              </a:rPr>
              <a:t>Data Types</a:t>
            </a:r>
          </a:p>
        </p:txBody>
      </p:sp>
      <p:sp>
        <p:nvSpPr>
          <p:cNvPr id="40966" name="Rectangle 5"/>
          <p:cNvSpPr>
            <a:spLocks noChangeArrowheads="1"/>
          </p:cNvSpPr>
          <p:nvPr/>
        </p:nvSpPr>
        <p:spPr bwMode="auto">
          <a:xfrm>
            <a:off x="3162300" y="2133600"/>
            <a:ext cx="1524000" cy="3810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sz="2000">
                <a:solidFill>
                  <a:schemeClr val="tx1"/>
                </a:solidFill>
              </a:rPr>
              <a:t>Tables, … </a:t>
            </a:r>
          </a:p>
        </p:txBody>
      </p:sp>
      <p:sp>
        <p:nvSpPr>
          <p:cNvPr id="40967" name="Rectangle 6"/>
          <p:cNvSpPr>
            <a:spLocks noChangeArrowheads="1"/>
          </p:cNvSpPr>
          <p:nvPr/>
        </p:nvSpPr>
        <p:spPr bwMode="auto">
          <a:xfrm>
            <a:off x="1485900" y="2667000"/>
            <a:ext cx="3200400" cy="1371600"/>
          </a:xfrm>
          <a:prstGeom prst="rect">
            <a:avLst/>
          </a:prstGeom>
          <a:solidFill>
            <a:schemeClr val="accent1"/>
          </a:solidFill>
          <a:ln w="12700">
            <a:solidFill>
              <a:schemeClr val="tx1"/>
            </a:solidFill>
            <a:miter lim="800000"/>
            <a:headEnd type="none" w="sm" len="sm"/>
            <a:tailEnd type="none" w="sm" len="sm"/>
          </a:ln>
        </p:spPr>
        <p:txBody>
          <a:bodyPr wrap="none"/>
          <a:lstStyle/>
          <a:p>
            <a:pPr>
              <a:tabLst>
                <a:tab pos="227013" algn="l"/>
              </a:tabLst>
            </a:pPr>
            <a:r>
              <a:rPr lang="en-US" sz="2000">
                <a:solidFill>
                  <a:schemeClr val="tx2"/>
                </a:solidFill>
              </a:rPr>
              <a:t>Persistent Stored Modules</a:t>
            </a:r>
          </a:p>
          <a:p>
            <a:pPr>
              <a:tabLst>
                <a:tab pos="227013" algn="l"/>
              </a:tabLst>
            </a:pPr>
            <a:r>
              <a:rPr lang="en-US" sz="2000">
                <a:solidFill>
                  <a:schemeClr val="tx2"/>
                </a:solidFill>
              </a:rPr>
              <a:t>	SQL</a:t>
            </a:r>
          </a:p>
          <a:p>
            <a:pPr>
              <a:tabLst>
                <a:tab pos="227013" algn="l"/>
              </a:tabLst>
            </a:pPr>
            <a:r>
              <a:rPr lang="en-US" sz="2000">
                <a:solidFill>
                  <a:schemeClr val="tx2"/>
                </a:solidFill>
              </a:rPr>
              <a:t>	Extended SQL code</a:t>
            </a:r>
          </a:p>
          <a:p>
            <a:pPr>
              <a:tabLst>
                <a:tab pos="227013" algn="l"/>
              </a:tabLst>
            </a:pPr>
            <a:r>
              <a:rPr lang="en-US" sz="2000">
                <a:solidFill>
                  <a:schemeClr val="tx2"/>
                </a:solidFill>
              </a:rPr>
              <a:t>	External language code</a:t>
            </a:r>
          </a:p>
        </p:txBody>
      </p:sp>
      <p:sp>
        <p:nvSpPr>
          <p:cNvPr id="40968" name="Rectangle 7"/>
          <p:cNvSpPr>
            <a:spLocks noChangeArrowheads="1"/>
          </p:cNvSpPr>
          <p:nvPr/>
        </p:nvSpPr>
        <p:spPr bwMode="auto">
          <a:xfrm>
            <a:off x="5753100" y="1752600"/>
            <a:ext cx="2514600" cy="2590800"/>
          </a:xfrm>
          <a:prstGeom prst="rect">
            <a:avLst/>
          </a:prstGeom>
          <a:solidFill>
            <a:srgbClr val="EAEAEA"/>
          </a:solidFill>
          <a:ln w="12700">
            <a:solidFill>
              <a:schemeClr val="tx1"/>
            </a:solidFill>
            <a:miter lim="800000"/>
            <a:headEnd type="none" w="sm" len="sm"/>
            <a:tailEnd type="none" w="sm" len="sm"/>
          </a:ln>
        </p:spPr>
        <p:txBody>
          <a:bodyPr wrap="none"/>
          <a:lstStyle/>
          <a:p>
            <a:pPr algn="ctr"/>
            <a:r>
              <a:rPr lang="en-US" sz="2000">
                <a:solidFill>
                  <a:schemeClr val="tx1"/>
                </a:solidFill>
              </a:rPr>
              <a:t>External Programs</a:t>
            </a:r>
          </a:p>
        </p:txBody>
      </p:sp>
      <p:sp>
        <p:nvSpPr>
          <p:cNvPr id="40969" name="Rectangle 8"/>
          <p:cNvSpPr>
            <a:spLocks noChangeArrowheads="1"/>
          </p:cNvSpPr>
          <p:nvPr/>
        </p:nvSpPr>
        <p:spPr bwMode="auto">
          <a:xfrm>
            <a:off x="5829300" y="2209800"/>
            <a:ext cx="2286000" cy="1981200"/>
          </a:xfrm>
          <a:prstGeom prst="rect">
            <a:avLst/>
          </a:prstGeom>
          <a:solidFill>
            <a:schemeClr val="accent1"/>
          </a:solidFill>
          <a:ln w="12700">
            <a:solidFill>
              <a:schemeClr val="tx1"/>
            </a:solidFill>
            <a:miter lim="800000"/>
            <a:headEnd type="none" w="sm" len="sm"/>
            <a:tailEnd type="none" w="sm" len="sm"/>
          </a:ln>
        </p:spPr>
        <p:txBody>
          <a:bodyPr wrap="none"/>
          <a:lstStyle/>
          <a:p>
            <a:r>
              <a:rPr lang="en-US" sz="2000">
                <a:solidFill>
                  <a:schemeClr val="tx1"/>
                </a:solidFill>
              </a:rPr>
              <a:t>Embedded SQL</a:t>
            </a:r>
          </a:p>
          <a:p>
            <a:r>
              <a:rPr lang="en-US" sz="2000">
                <a:solidFill>
                  <a:schemeClr val="tx1"/>
                </a:solidFill>
              </a:rPr>
              <a:t>Call-Level Interface</a:t>
            </a:r>
          </a:p>
        </p:txBody>
      </p:sp>
      <p:sp>
        <p:nvSpPr>
          <p:cNvPr id="40970" name="Rectangle 9"/>
          <p:cNvSpPr>
            <a:spLocks noChangeArrowheads="1"/>
          </p:cNvSpPr>
          <p:nvPr/>
        </p:nvSpPr>
        <p:spPr bwMode="auto">
          <a:xfrm>
            <a:off x="5905500" y="2971800"/>
            <a:ext cx="2133600" cy="9906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sz="1800">
                <a:solidFill>
                  <a:schemeClr val="tx1"/>
                </a:solidFill>
              </a:rPr>
              <a:t>CURSOR … </a:t>
            </a:r>
          </a:p>
          <a:p>
            <a:r>
              <a:rPr lang="en-US" sz="1800">
                <a:solidFill>
                  <a:schemeClr val="tx1"/>
                </a:solidFill>
              </a:rPr>
              <a:t>SELECT … </a:t>
            </a:r>
          </a:p>
          <a:p>
            <a:r>
              <a:rPr lang="en-US" sz="1800">
                <a:solidFill>
                  <a:schemeClr val="tx1"/>
                </a:solidFill>
              </a:rPr>
              <a:t>FETCH …</a:t>
            </a:r>
          </a:p>
        </p:txBody>
      </p:sp>
      <p:sp>
        <p:nvSpPr>
          <p:cNvPr id="40971" name="Line 10"/>
          <p:cNvSpPr>
            <a:spLocks noChangeShapeType="1"/>
          </p:cNvSpPr>
          <p:nvPr/>
        </p:nvSpPr>
        <p:spPr bwMode="auto">
          <a:xfrm flipH="1" flipV="1">
            <a:off x="4762500" y="2438400"/>
            <a:ext cx="1143000" cy="990600"/>
          </a:xfrm>
          <a:prstGeom prst="line">
            <a:avLst/>
          </a:prstGeom>
          <a:noFill/>
          <a:ln w="28575">
            <a:solidFill>
              <a:schemeClr val="tx2"/>
            </a:solidFill>
            <a:round/>
            <a:headEnd type="triangle" w="med" len="me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a:noFill/>
        </p:spPr>
        <p:txBody>
          <a:bodyPr/>
          <a:lstStyle/>
          <a:p>
            <a:fld id="{F3CDF79F-A7B4-4E51-9085-DC93562BF9D3}" type="slidenum">
              <a:rPr lang="en-US"/>
              <a:pPr/>
              <a:t>42</a:t>
            </a:fld>
            <a:endParaRPr lang="en-US"/>
          </a:p>
        </p:txBody>
      </p:sp>
      <p:sp>
        <p:nvSpPr>
          <p:cNvPr id="41987" name="Rectangle 2"/>
          <p:cNvSpPr>
            <a:spLocks noGrp="1" noChangeArrowheads="1"/>
          </p:cNvSpPr>
          <p:nvPr>
            <p:ph type="title"/>
          </p:nvPr>
        </p:nvSpPr>
        <p:spPr/>
        <p:txBody>
          <a:bodyPr/>
          <a:lstStyle/>
          <a:p>
            <a:r>
              <a:rPr lang="en-US" smtClean="0"/>
              <a:t>OODBMS Vendors</a:t>
            </a:r>
          </a:p>
        </p:txBody>
      </p:sp>
      <p:sp>
        <p:nvSpPr>
          <p:cNvPr id="41988" name="Rectangle 3"/>
          <p:cNvSpPr>
            <a:spLocks noChangeArrowheads="1"/>
          </p:cNvSpPr>
          <p:nvPr/>
        </p:nvSpPr>
        <p:spPr bwMode="auto">
          <a:xfrm>
            <a:off x="2222687" y="1418478"/>
            <a:ext cx="3716082" cy="1938992"/>
          </a:xfrm>
          <a:prstGeom prst="rect">
            <a:avLst/>
          </a:prstGeom>
          <a:noFill/>
          <a:ln w="12700">
            <a:noFill/>
            <a:miter lim="800000"/>
            <a:headEnd type="none" w="sm" len="sm"/>
            <a:tailEnd type="none" w="sm" len="sm"/>
          </a:ln>
        </p:spPr>
        <p:txBody>
          <a:bodyPr wrap="none">
            <a:spAutoFit/>
          </a:bodyPr>
          <a:lstStyle/>
          <a:p>
            <a:r>
              <a:rPr lang="en-US" sz="2000" dirty="0" err="1">
                <a:solidFill>
                  <a:schemeClr val="tx1"/>
                </a:solidFill>
              </a:rPr>
              <a:t>InterSystems</a:t>
            </a:r>
            <a:r>
              <a:rPr lang="en-US" sz="2000" dirty="0">
                <a:solidFill>
                  <a:schemeClr val="tx1"/>
                </a:solidFill>
              </a:rPr>
              <a:t> </a:t>
            </a:r>
            <a:r>
              <a:rPr lang="en-US" sz="2000" dirty="0" err="1">
                <a:solidFill>
                  <a:schemeClr val="tx1"/>
                </a:solidFill>
              </a:rPr>
              <a:t>Caché</a:t>
            </a:r>
            <a:r>
              <a:rPr lang="en-US" sz="2000" dirty="0">
                <a:solidFill>
                  <a:schemeClr val="tx1"/>
                </a:solidFill>
              </a:rPr>
              <a:t> </a:t>
            </a:r>
          </a:p>
          <a:p>
            <a:r>
              <a:rPr lang="en-US" sz="2000" dirty="0">
                <a:solidFill>
                  <a:schemeClr val="tx1"/>
                </a:solidFill>
              </a:rPr>
              <a:t>Progress Software </a:t>
            </a:r>
            <a:r>
              <a:rPr lang="en-US" sz="2000" dirty="0" err="1">
                <a:solidFill>
                  <a:schemeClr val="tx1"/>
                </a:solidFill>
              </a:rPr>
              <a:t>ObjectStore</a:t>
            </a:r>
            <a:endParaRPr lang="en-US" sz="2000" dirty="0">
              <a:solidFill>
                <a:schemeClr val="tx1"/>
              </a:solidFill>
            </a:endParaRPr>
          </a:p>
          <a:p>
            <a:r>
              <a:rPr lang="en-US" sz="2000" dirty="0">
                <a:solidFill>
                  <a:schemeClr val="tx1"/>
                </a:solidFill>
              </a:rPr>
              <a:t>Objectivity</a:t>
            </a:r>
          </a:p>
          <a:p>
            <a:r>
              <a:rPr lang="en-US" sz="2000" dirty="0" err="1">
                <a:solidFill>
                  <a:schemeClr val="tx1"/>
                </a:solidFill>
              </a:rPr>
              <a:t>McObject</a:t>
            </a:r>
            <a:r>
              <a:rPr lang="en-US" sz="2000" dirty="0">
                <a:solidFill>
                  <a:schemeClr val="tx1"/>
                </a:solidFill>
              </a:rPr>
              <a:t> </a:t>
            </a:r>
            <a:r>
              <a:rPr lang="en-US" sz="2000" dirty="0" err="1">
                <a:solidFill>
                  <a:schemeClr val="tx1"/>
                </a:solidFill>
              </a:rPr>
              <a:t>Perst</a:t>
            </a:r>
            <a:endParaRPr lang="en-US" sz="2000" dirty="0">
              <a:solidFill>
                <a:schemeClr val="tx1"/>
              </a:solidFill>
            </a:endParaRPr>
          </a:p>
          <a:p>
            <a:r>
              <a:rPr lang="en-US" sz="2000" dirty="0">
                <a:solidFill>
                  <a:schemeClr val="tx1"/>
                </a:solidFill>
              </a:rPr>
              <a:t>Versant</a:t>
            </a:r>
          </a:p>
          <a:p>
            <a:r>
              <a:rPr lang="en-US" sz="2000" dirty="0">
                <a:solidFill>
                  <a:schemeClr val="tx1"/>
                </a:solidFill>
              </a:rPr>
              <a:t>JADE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Key-Value Pairs: Cassandra</a:t>
            </a:r>
            <a:endParaRPr lang="en-US" dirty="0"/>
          </a:p>
        </p:txBody>
      </p:sp>
      <p:sp>
        <p:nvSpPr>
          <p:cNvPr id="4" name="Content Placeholder 3"/>
          <p:cNvSpPr>
            <a:spLocks noGrp="1"/>
          </p:cNvSpPr>
          <p:nvPr>
            <p:ph idx="1"/>
          </p:nvPr>
        </p:nvSpPr>
        <p:spPr/>
        <p:txBody>
          <a:bodyPr/>
          <a:lstStyle/>
          <a:p>
            <a:r>
              <a:rPr lang="en-US" dirty="0" smtClean="0"/>
              <a:t>Example: Web-based, Social networks</a:t>
            </a:r>
          </a:p>
          <a:p>
            <a:pPr lvl="1"/>
            <a:r>
              <a:rPr lang="en-US" dirty="0" smtClean="0"/>
              <a:t>Hundreds of millions of users</a:t>
            </a:r>
          </a:p>
          <a:p>
            <a:pPr lvl="1"/>
            <a:r>
              <a:rPr lang="en-US" dirty="0" smtClean="0"/>
              <a:t>Complex and large data: photos, files, blogs/large text</a:t>
            </a:r>
          </a:p>
          <a:p>
            <a:r>
              <a:rPr lang="en-US" dirty="0" smtClean="0"/>
              <a:t>Focus on keys and complex data, and timestamp/versions</a:t>
            </a:r>
          </a:p>
          <a:p>
            <a:pPr lvl="1"/>
            <a:r>
              <a:rPr lang="en-US" dirty="0" err="1" smtClean="0"/>
              <a:t>UserID</a:t>
            </a:r>
            <a:r>
              <a:rPr lang="en-US" dirty="0"/>
              <a:t> </a:t>
            </a:r>
            <a:r>
              <a:rPr lang="en-US" dirty="0" smtClean="0"/>
              <a:t>+ e-mail, name, Web URL</a:t>
            </a:r>
          </a:p>
          <a:p>
            <a:pPr lvl="1"/>
            <a:r>
              <a:rPr lang="en-US" dirty="0" smtClean="0"/>
              <a:t>Photo Name+ timestamp, image file</a:t>
            </a:r>
          </a:p>
          <a:p>
            <a:pPr lvl="1"/>
            <a:r>
              <a:rPr lang="en-US" dirty="0" smtClean="0"/>
              <a:t>Definitely not relational, and does not attempt to enforce relationships</a:t>
            </a:r>
          </a:p>
          <a:p>
            <a:pPr lvl="1"/>
            <a:r>
              <a:rPr lang="en-US" dirty="0" smtClean="0"/>
              <a:t>Terminology is confusing compared to relational; so details not in this chapter</a:t>
            </a:r>
          </a:p>
          <a:p>
            <a:r>
              <a:rPr lang="en-US" dirty="0" smtClean="0"/>
              <a:t>Focus on ability to split data across thousands of servers</a:t>
            </a:r>
          </a:p>
          <a:p>
            <a:pPr lvl="1"/>
            <a:r>
              <a:rPr lang="en-US" dirty="0" smtClean="0"/>
              <a:t>Massively parallel</a:t>
            </a:r>
          </a:p>
          <a:p>
            <a:pPr lvl="1"/>
            <a:r>
              <a:rPr lang="en-US" dirty="0" smtClean="0"/>
              <a:t>All machines can operate independently</a:t>
            </a:r>
          </a:p>
          <a:p>
            <a:pPr lvl="1"/>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43</a:t>
            </a:fld>
            <a:endParaRPr lang="en-US"/>
          </a:p>
        </p:txBody>
      </p:sp>
    </p:spTree>
    <p:extLst>
      <p:ext uri="{BB962C8B-B14F-4D97-AF65-F5344CB8AC3E}">
        <p14:creationId xmlns:p14="http://schemas.microsoft.com/office/powerpoint/2010/main" val="1213240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smtClean="0"/>
              <a:t>Why don’t all developers use a DBMS?</a:t>
            </a:r>
          </a:p>
        </p:txBody>
      </p:sp>
      <p:sp>
        <p:nvSpPr>
          <p:cNvPr id="43012" name="Rectangle 3"/>
          <p:cNvSpPr>
            <a:spLocks noGrp="1" noChangeArrowheads="1"/>
          </p:cNvSpPr>
          <p:nvPr>
            <p:ph type="body" idx="1"/>
          </p:nvPr>
        </p:nvSpPr>
        <p:spPr/>
        <p:txBody>
          <a:bodyPr/>
          <a:lstStyle/>
          <a:p>
            <a:r>
              <a:rPr lang="en-US" smtClean="0"/>
              <a:t>Most new projects (in last 5 years) do use a DBMS</a:t>
            </a:r>
          </a:p>
          <a:p>
            <a:r>
              <a:rPr lang="en-US" smtClean="0"/>
              <a:t>Need specialized personnel</a:t>
            </a:r>
          </a:p>
          <a:p>
            <a:pPr lvl="1"/>
            <a:r>
              <a:rPr lang="en-US" smtClean="0"/>
              <a:t>Programmers</a:t>
            </a:r>
          </a:p>
          <a:p>
            <a:pPr lvl="1"/>
            <a:r>
              <a:rPr lang="en-US" smtClean="0"/>
              <a:t>Designers/Analysts</a:t>
            </a:r>
          </a:p>
          <a:p>
            <a:pPr lvl="1"/>
            <a:r>
              <a:rPr lang="en-US" smtClean="0"/>
              <a:t>Database administrators</a:t>
            </a:r>
          </a:p>
          <a:p>
            <a:r>
              <a:rPr lang="en-US" smtClean="0"/>
              <a:t>Need to define data for organization</a:t>
            </a:r>
          </a:p>
          <a:p>
            <a:r>
              <a:rPr lang="en-US" smtClean="0"/>
              <a:t>Cost</a:t>
            </a:r>
          </a:p>
          <a:p>
            <a:pPr lvl="1"/>
            <a:r>
              <a:rPr lang="en-US" smtClean="0"/>
              <a:t>PC:	$400 - $2000</a:t>
            </a:r>
          </a:p>
          <a:p>
            <a:pPr lvl="1"/>
            <a:r>
              <a:rPr lang="en-US" smtClean="0"/>
              <a:t>Large:	$100,000 +</a:t>
            </a:r>
          </a:p>
        </p:txBody>
      </p:sp>
      <p:sp>
        <p:nvSpPr>
          <p:cNvPr id="43010" name="Slide Number Placeholder 5"/>
          <p:cNvSpPr>
            <a:spLocks noGrp="1"/>
          </p:cNvSpPr>
          <p:nvPr>
            <p:ph type="sldNum" sz="quarter" idx="12"/>
          </p:nvPr>
        </p:nvSpPr>
        <p:spPr/>
        <p:txBody>
          <a:bodyPr/>
          <a:lstStyle/>
          <a:p>
            <a:fld id="{B2F40271-607A-4421-8AFD-5E723B7FCAB7}"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smtClean="0"/>
              <a:t>How do you sell a DBMS approach?</a:t>
            </a:r>
          </a:p>
        </p:txBody>
      </p:sp>
      <p:sp>
        <p:nvSpPr>
          <p:cNvPr id="44036" name="Rectangle 3"/>
          <p:cNvSpPr>
            <a:spLocks noGrp="1" noChangeArrowheads="1"/>
          </p:cNvSpPr>
          <p:nvPr>
            <p:ph type="body" idx="1"/>
          </p:nvPr>
        </p:nvSpPr>
        <p:spPr/>
        <p:txBody>
          <a:bodyPr/>
          <a:lstStyle/>
          <a:p>
            <a:r>
              <a:rPr lang="en-US" smtClean="0"/>
              <a:t>Applications change a lot, but same data.</a:t>
            </a:r>
          </a:p>
          <a:p>
            <a:r>
              <a:rPr lang="en-US" smtClean="0"/>
              <a:t>Need for ad hoc questions and queries.</a:t>
            </a:r>
          </a:p>
          <a:p>
            <a:r>
              <a:rPr lang="en-US" smtClean="0"/>
              <a:t>Need to reduce development times.</a:t>
            </a:r>
          </a:p>
          <a:p>
            <a:r>
              <a:rPr lang="en-US" smtClean="0"/>
              <a:t>Need shared data.</a:t>
            </a:r>
          </a:p>
          <a:p>
            <a:r>
              <a:rPr lang="en-US" smtClean="0"/>
              <a:t>Improve quality of data.</a:t>
            </a:r>
          </a:p>
          <a:p>
            <a:r>
              <a:rPr lang="en-US" smtClean="0"/>
              <a:t>Enable users to do more development.</a:t>
            </a:r>
          </a:p>
        </p:txBody>
      </p:sp>
      <p:sp>
        <p:nvSpPr>
          <p:cNvPr id="44034" name="Slide Number Placeholder 5"/>
          <p:cNvSpPr>
            <a:spLocks noGrp="1"/>
          </p:cNvSpPr>
          <p:nvPr>
            <p:ph type="sldNum" sz="quarter" idx="12"/>
          </p:nvPr>
        </p:nvSpPr>
        <p:spPr/>
        <p:txBody>
          <a:bodyPr/>
          <a:lstStyle/>
          <a:p>
            <a:fld id="{06045040-3C20-44CB-8077-5A8D2366BB73}"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smtClean="0"/>
              <a:t>Building the Right System:  Feasibility</a:t>
            </a:r>
          </a:p>
        </p:txBody>
      </p:sp>
      <p:sp>
        <p:nvSpPr>
          <p:cNvPr id="45060" name="Rectangle 3"/>
          <p:cNvSpPr>
            <a:spLocks noGrp="1" noChangeArrowheads="1"/>
          </p:cNvSpPr>
          <p:nvPr>
            <p:ph type="body" sz="half" idx="1"/>
          </p:nvPr>
        </p:nvSpPr>
        <p:spPr>
          <a:xfrm>
            <a:off x="206188" y="1205754"/>
            <a:ext cx="4419600" cy="4572000"/>
          </a:xfrm>
        </p:spPr>
        <p:txBody>
          <a:bodyPr/>
          <a:lstStyle/>
          <a:p>
            <a:r>
              <a:rPr lang="en-US" sz="2000" dirty="0" smtClean="0"/>
              <a:t>Costs</a:t>
            </a:r>
          </a:p>
          <a:p>
            <a:pPr lvl="1"/>
            <a:r>
              <a:rPr lang="en-US" sz="1800" dirty="0" smtClean="0"/>
              <a:t>Up-front/one-time</a:t>
            </a:r>
          </a:p>
          <a:p>
            <a:pPr lvl="2"/>
            <a:r>
              <a:rPr lang="en-US" sz="1600" dirty="0" smtClean="0"/>
              <a:t>Software ($ millions !)</a:t>
            </a:r>
          </a:p>
          <a:p>
            <a:pPr lvl="2"/>
            <a:r>
              <a:rPr lang="en-US" sz="1600" dirty="0" smtClean="0"/>
              <a:t>Hardware</a:t>
            </a:r>
          </a:p>
          <a:p>
            <a:pPr lvl="2"/>
            <a:r>
              <a:rPr lang="en-US" sz="1600" dirty="0" smtClean="0"/>
              <a:t>Communications</a:t>
            </a:r>
          </a:p>
          <a:p>
            <a:pPr lvl="2"/>
            <a:r>
              <a:rPr lang="en-US" sz="1600" dirty="0" smtClean="0"/>
              <a:t>Data conversion</a:t>
            </a:r>
          </a:p>
          <a:p>
            <a:pPr lvl="2"/>
            <a:r>
              <a:rPr lang="en-US" sz="1600" dirty="0" smtClean="0"/>
              <a:t>Studies and Design</a:t>
            </a:r>
          </a:p>
          <a:p>
            <a:pPr lvl="2"/>
            <a:r>
              <a:rPr lang="en-US" sz="1600" dirty="0" smtClean="0"/>
              <a:t>Training</a:t>
            </a:r>
          </a:p>
          <a:p>
            <a:pPr lvl="1"/>
            <a:r>
              <a:rPr lang="en-US" sz="1800" dirty="0" smtClean="0"/>
              <a:t>On-going costs</a:t>
            </a:r>
          </a:p>
          <a:p>
            <a:pPr lvl="2"/>
            <a:r>
              <a:rPr lang="en-US" sz="1600" dirty="0" smtClean="0"/>
              <a:t>Personnel</a:t>
            </a:r>
          </a:p>
          <a:p>
            <a:pPr lvl="2"/>
            <a:r>
              <a:rPr lang="en-US" sz="1600" dirty="0" smtClean="0"/>
              <a:t>Software upgrades</a:t>
            </a:r>
          </a:p>
          <a:p>
            <a:pPr lvl="2"/>
            <a:r>
              <a:rPr lang="en-US" sz="1600" dirty="0" smtClean="0"/>
              <a:t>Supplies</a:t>
            </a:r>
          </a:p>
          <a:p>
            <a:pPr lvl="2"/>
            <a:r>
              <a:rPr lang="en-US" sz="1600" dirty="0" smtClean="0"/>
              <a:t>Support</a:t>
            </a:r>
          </a:p>
          <a:p>
            <a:pPr lvl="2"/>
            <a:r>
              <a:rPr lang="en-US" sz="1600" dirty="0" smtClean="0"/>
              <a:t>Software &amp; Hardware maintenance</a:t>
            </a:r>
          </a:p>
        </p:txBody>
      </p:sp>
      <p:sp>
        <p:nvSpPr>
          <p:cNvPr id="45061" name="Rectangle 4"/>
          <p:cNvSpPr>
            <a:spLocks noGrp="1" noChangeArrowheads="1"/>
          </p:cNvSpPr>
          <p:nvPr>
            <p:ph type="body" sz="half" idx="2"/>
          </p:nvPr>
        </p:nvSpPr>
        <p:spPr>
          <a:xfrm>
            <a:off x="4787153" y="1205754"/>
            <a:ext cx="4280647" cy="4572000"/>
          </a:xfrm>
        </p:spPr>
        <p:txBody>
          <a:bodyPr/>
          <a:lstStyle/>
          <a:p>
            <a:r>
              <a:rPr lang="en-US" sz="2000" smtClean="0"/>
              <a:t>Benefits</a:t>
            </a:r>
          </a:p>
          <a:p>
            <a:pPr lvl="1"/>
            <a:r>
              <a:rPr lang="en-US" sz="1800" smtClean="0"/>
              <a:t>Cost Savings</a:t>
            </a:r>
          </a:p>
          <a:p>
            <a:pPr lvl="2"/>
            <a:r>
              <a:rPr lang="en-US" sz="1600" smtClean="0"/>
              <a:t>Software maintenance</a:t>
            </a:r>
          </a:p>
          <a:p>
            <a:pPr lvl="2"/>
            <a:r>
              <a:rPr lang="en-US" sz="1600" smtClean="0"/>
              <a:t>Fewer errors</a:t>
            </a:r>
          </a:p>
          <a:p>
            <a:pPr lvl="2"/>
            <a:r>
              <a:rPr lang="en-US" sz="1600" smtClean="0"/>
              <a:t>Less data maintenance</a:t>
            </a:r>
          </a:p>
          <a:p>
            <a:pPr lvl="2"/>
            <a:r>
              <a:rPr lang="en-US" sz="1600" smtClean="0"/>
              <a:t>Less user training</a:t>
            </a:r>
          </a:p>
          <a:p>
            <a:pPr lvl="1"/>
            <a:r>
              <a:rPr lang="en-US" sz="1800" smtClean="0"/>
              <a:t>Increased Value</a:t>
            </a:r>
          </a:p>
          <a:p>
            <a:pPr lvl="2"/>
            <a:r>
              <a:rPr lang="en-US" sz="1600" smtClean="0"/>
              <a:t>Better access to data</a:t>
            </a:r>
          </a:p>
          <a:p>
            <a:pPr lvl="2"/>
            <a:r>
              <a:rPr lang="en-US" sz="1600" smtClean="0"/>
              <a:t>Better decisions</a:t>
            </a:r>
          </a:p>
          <a:p>
            <a:pPr lvl="2"/>
            <a:r>
              <a:rPr lang="en-US" sz="1600" smtClean="0"/>
              <a:t>Better communication</a:t>
            </a:r>
          </a:p>
          <a:p>
            <a:pPr lvl="2"/>
            <a:r>
              <a:rPr lang="en-US" sz="1600" smtClean="0"/>
              <a:t>More timely reports</a:t>
            </a:r>
          </a:p>
          <a:p>
            <a:pPr lvl="2"/>
            <a:r>
              <a:rPr lang="en-US" sz="1600" smtClean="0"/>
              <a:t>Faster reaction to change</a:t>
            </a:r>
          </a:p>
          <a:p>
            <a:pPr lvl="2"/>
            <a:r>
              <a:rPr lang="en-US" sz="1600" smtClean="0"/>
              <a:t>New products &amp; services</a:t>
            </a:r>
          </a:p>
          <a:p>
            <a:pPr lvl="1"/>
            <a:r>
              <a:rPr lang="en-US" sz="1800" smtClean="0"/>
              <a:t>Strategic Advantages</a:t>
            </a:r>
          </a:p>
          <a:p>
            <a:pPr lvl="2"/>
            <a:r>
              <a:rPr lang="en-US" sz="1600" smtClean="0"/>
              <a:t>Lock out competitors</a:t>
            </a:r>
          </a:p>
        </p:txBody>
      </p:sp>
      <p:sp>
        <p:nvSpPr>
          <p:cNvPr id="45058" name="Slide Number Placeholder 6"/>
          <p:cNvSpPr>
            <a:spLocks noGrp="1"/>
          </p:cNvSpPr>
          <p:nvPr>
            <p:ph type="sldNum" sz="quarter" idx="12"/>
          </p:nvPr>
        </p:nvSpPr>
        <p:spPr/>
        <p:txBody>
          <a:bodyPr/>
          <a:lstStyle/>
          <a:p>
            <a:fld id="{5DBCC547-4375-4E18-B519-EDCEF12B7CEB}" type="slidenum">
              <a:rPr lang="en-US" smtClean="0"/>
              <a:pPr/>
              <a:t>46</a:t>
            </a:fld>
            <a:endParaRPr lang="en-US"/>
          </a:p>
        </p:txBody>
      </p:sp>
      <p:sp>
        <p:nvSpPr>
          <p:cNvPr id="45062" name="Rectangle 5"/>
          <p:cNvSpPr>
            <a:spLocks noChangeArrowheads="1"/>
          </p:cNvSpPr>
          <p:nvPr/>
        </p:nvSpPr>
        <p:spPr bwMode="auto">
          <a:xfrm>
            <a:off x="2039938" y="5692775"/>
            <a:ext cx="1873250" cy="366713"/>
          </a:xfrm>
          <a:prstGeom prst="rect">
            <a:avLst/>
          </a:prstGeom>
          <a:noFill/>
          <a:ln w="9525">
            <a:noFill/>
            <a:miter lim="800000"/>
            <a:headEnd/>
            <a:tailEnd/>
          </a:ln>
        </p:spPr>
        <p:txBody>
          <a:bodyPr wrap="none" lIns="92075" tIns="46038" rIns="92075" bIns="46038">
            <a:spAutoFit/>
          </a:bodyPr>
          <a:lstStyle/>
          <a:p>
            <a:r>
              <a:rPr lang="en-US" sz="1800">
                <a:solidFill>
                  <a:schemeClr val="tx2"/>
                </a:solidFill>
              </a:rPr>
              <a:t>Easy to estimate</a:t>
            </a:r>
          </a:p>
        </p:txBody>
      </p:sp>
      <p:sp>
        <p:nvSpPr>
          <p:cNvPr id="45063" name="Rectangle 6"/>
          <p:cNvSpPr>
            <a:spLocks noChangeArrowheads="1"/>
          </p:cNvSpPr>
          <p:nvPr/>
        </p:nvSpPr>
        <p:spPr bwMode="auto">
          <a:xfrm>
            <a:off x="6154738" y="5692775"/>
            <a:ext cx="1543050" cy="366713"/>
          </a:xfrm>
          <a:prstGeom prst="rect">
            <a:avLst/>
          </a:prstGeom>
          <a:noFill/>
          <a:ln w="9525">
            <a:noFill/>
            <a:miter lim="800000"/>
            <a:headEnd/>
            <a:tailEnd/>
          </a:ln>
        </p:spPr>
        <p:txBody>
          <a:bodyPr wrap="none" lIns="92075" tIns="46038" rIns="92075" bIns="46038">
            <a:spAutoFit/>
          </a:bodyPr>
          <a:lstStyle/>
          <a:p>
            <a:r>
              <a:rPr lang="en-US" sz="1800">
                <a:solidFill>
                  <a:schemeClr val="tx2"/>
                </a:solidFill>
              </a:rPr>
              <a:t>Hard to value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4"/>
          <p:cNvSpPr>
            <a:spLocks noGrp="1"/>
          </p:cNvSpPr>
          <p:nvPr>
            <p:ph type="sldNum" sz="quarter" idx="12"/>
          </p:nvPr>
        </p:nvSpPr>
        <p:spPr>
          <a:noFill/>
        </p:spPr>
        <p:txBody>
          <a:bodyPr/>
          <a:lstStyle/>
          <a:p>
            <a:fld id="{45738548-E389-4B1A-8B6B-046E3C6033D9}" type="slidenum">
              <a:rPr lang="en-US"/>
              <a:pPr/>
              <a:t>47</a:t>
            </a:fld>
            <a:endParaRPr lang="en-US"/>
          </a:p>
        </p:txBody>
      </p:sp>
      <p:sp>
        <p:nvSpPr>
          <p:cNvPr id="7172" name="Rectangle 1026"/>
          <p:cNvSpPr>
            <a:spLocks noGrp="1" noChangeArrowheads="1"/>
          </p:cNvSpPr>
          <p:nvPr>
            <p:ph type="title"/>
          </p:nvPr>
        </p:nvSpPr>
        <p:spPr/>
        <p:txBody>
          <a:bodyPr/>
          <a:lstStyle/>
          <a:p>
            <a:r>
              <a:rPr lang="en-US" smtClean="0"/>
              <a:t>Economic Feasibility: NPV</a:t>
            </a:r>
          </a:p>
        </p:txBody>
      </p:sp>
      <p:graphicFrame>
        <p:nvGraphicFramePr>
          <p:cNvPr id="7170" name="Object 1027"/>
          <p:cNvGraphicFramePr>
            <a:graphicFrameLocks noChangeAspect="1"/>
          </p:cNvGraphicFramePr>
          <p:nvPr>
            <p:extLst>
              <p:ext uri="{D42A27DB-BD31-4B8C-83A1-F6EECF244321}">
                <p14:modId xmlns:p14="http://schemas.microsoft.com/office/powerpoint/2010/main" val="1563084076"/>
              </p:ext>
            </p:extLst>
          </p:nvPr>
        </p:nvGraphicFramePr>
        <p:xfrm>
          <a:off x="1752600" y="1201270"/>
          <a:ext cx="5943600" cy="3933825"/>
        </p:xfrm>
        <a:graphic>
          <a:graphicData uri="http://schemas.openxmlformats.org/presentationml/2006/ole">
            <mc:AlternateContent xmlns:mc="http://schemas.openxmlformats.org/markup-compatibility/2006">
              <mc:Choice xmlns:v="urn:schemas-microsoft-com:vml" Requires="v">
                <p:oleObj spid="_x0000_s7188" name="Worksheet" r:id="rId5" imgW="2556000" imgH="1586160" progId="Excel.Sheet.8">
                  <p:embed/>
                </p:oleObj>
              </mc:Choice>
              <mc:Fallback>
                <p:oleObj name="Worksheet" r:id="rId5" imgW="2556000" imgH="1586160" progId="Excel.Sheet.8">
                  <p:embed/>
                  <p:pic>
                    <p:nvPicPr>
                      <p:cNvPr id="0" name="Object 10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201270"/>
                        <a:ext cx="59436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Rectangle 1028"/>
          <p:cNvSpPr>
            <a:spLocks noChangeArrowheads="1"/>
          </p:cNvSpPr>
          <p:nvPr/>
        </p:nvSpPr>
        <p:spPr bwMode="auto">
          <a:xfrm>
            <a:off x="2209800" y="5163670"/>
            <a:ext cx="4195763" cy="457200"/>
          </a:xfrm>
          <a:prstGeom prst="rect">
            <a:avLst/>
          </a:prstGeom>
          <a:noFill/>
          <a:ln w="12700">
            <a:noFill/>
            <a:miter lim="800000"/>
            <a:headEnd type="none" w="sm" len="sm"/>
            <a:tailEnd type="none" w="sm" len="sm"/>
          </a:ln>
        </p:spPr>
        <p:txBody>
          <a:bodyPr wrap="none">
            <a:spAutoFit/>
          </a:bodyPr>
          <a:lstStyle/>
          <a:p>
            <a:r>
              <a:rPr lang="en-US">
                <a:solidFill>
                  <a:schemeClr val="tx1"/>
                </a:solidFill>
                <a:latin typeface="Times New Roman" pitchFamily="18" charset="0"/>
              </a:rPr>
              <a:t>=NPV(B14,$D$7:$D$11)+$D$6</a:t>
            </a:r>
          </a:p>
        </p:txBody>
      </p:sp>
      <p:sp>
        <p:nvSpPr>
          <p:cNvPr id="7174" name="Rectangle 1029"/>
          <p:cNvSpPr>
            <a:spLocks noChangeArrowheads="1"/>
          </p:cNvSpPr>
          <p:nvPr/>
        </p:nvSpPr>
        <p:spPr bwMode="auto">
          <a:xfrm>
            <a:off x="2209800" y="5620870"/>
            <a:ext cx="3690938" cy="457200"/>
          </a:xfrm>
          <a:prstGeom prst="rect">
            <a:avLst/>
          </a:prstGeom>
          <a:noFill/>
          <a:ln w="12700">
            <a:noFill/>
            <a:miter lim="800000"/>
            <a:headEnd type="none" w="sm" len="sm"/>
            <a:tailEnd type="none" w="sm" len="sm"/>
          </a:ln>
        </p:spPr>
        <p:txBody>
          <a:bodyPr wrap="none">
            <a:spAutoFit/>
          </a:bodyPr>
          <a:lstStyle/>
          <a:p>
            <a:r>
              <a:rPr lang="en-US">
                <a:solidFill>
                  <a:schemeClr val="tx1"/>
                </a:solidFill>
                <a:latin typeface="Times New Roman" pitchFamily="18" charset="0"/>
              </a:rPr>
              <a:t>=NPV(rate, range) + starting</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2"/>
          </p:nvPr>
        </p:nvSpPr>
        <p:spPr>
          <a:noFill/>
        </p:spPr>
        <p:txBody>
          <a:bodyPr/>
          <a:lstStyle/>
          <a:p>
            <a:fld id="{D7EEE1AE-4DD9-4695-B167-F94F8AA96965}" type="slidenum">
              <a:rPr lang="en-US"/>
              <a:pPr/>
              <a:t>48</a:t>
            </a:fld>
            <a:endParaRPr lang="en-US"/>
          </a:p>
        </p:txBody>
      </p:sp>
      <p:sp>
        <p:nvSpPr>
          <p:cNvPr id="46083" name="Rectangle 2"/>
          <p:cNvSpPr>
            <a:spLocks noGrp="1" noChangeArrowheads="1"/>
          </p:cNvSpPr>
          <p:nvPr>
            <p:ph type="title"/>
          </p:nvPr>
        </p:nvSpPr>
        <p:spPr/>
        <p:txBody>
          <a:bodyPr/>
          <a:lstStyle/>
          <a:p>
            <a:r>
              <a:rPr lang="en-US" smtClean="0"/>
              <a:t>Exercise: Build a First Database</a:t>
            </a:r>
          </a:p>
        </p:txBody>
      </p:sp>
      <p:sp>
        <p:nvSpPr>
          <p:cNvPr id="46084" name="Text Box 4"/>
          <p:cNvSpPr txBox="1">
            <a:spLocks noChangeArrowheads="1"/>
          </p:cNvSpPr>
          <p:nvPr/>
        </p:nvSpPr>
        <p:spPr bwMode="auto">
          <a:xfrm>
            <a:off x="1593850" y="1025525"/>
            <a:ext cx="7081838" cy="366713"/>
          </a:xfrm>
          <a:prstGeom prst="rect">
            <a:avLst/>
          </a:prstGeom>
          <a:noFill/>
          <a:ln w="12700">
            <a:noFill/>
            <a:miter lim="800000"/>
            <a:headEnd type="none" w="sm" len="sm"/>
            <a:tailEnd type="none" w="sm" len="sm"/>
          </a:ln>
        </p:spPr>
        <p:txBody>
          <a:bodyPr>
            <a:spAutoFit/>
          </a:bodyPr>
          <a:lstStyle/>
          <a:p>
            <a:pPr>
              <a:spcBef>
                <a:spcPct val="50000"/>
              </a:spcBef>
            </a:pPr>
            <a:r>
              <a:rPr lang="en-US" sz="1800"/>
              <a:t>Employee(EmployeeID, LastName, FirstName, Address, DateHired)</a:t>
            </a:r>
          </a:p>
        </p:txBody>
      </p:sp>
      <p:sp>
        <p:nvSpPr>
          <p:cNvPr id="46085" name="Rectangle 5"/>
          <p:cNvSpPr>
            <a:spLocks noChangeArrowheads="1"/>
          </p:cNvSpPr>
          <p:nvPr/>
        </p:nvSpPr>
        <p:spPr bwMode="auto">
          <a:xfrm>
            <a:off x="1687513" y="1423988"/>
            <a:ext cx="6846887" cy="1776412"/>
          </a:xfrm>
          <a:prstGeom prst="rect">
            <a:avLst/>
          </a:prstGeom>
          <a:solidFill>
            <a:schemeClr val="accent1"/>
          </a:solidFill>
          <a:ln w="12700">
            <a:solidFill>
              <a:schemeClr val="tx1"/>
            </a:solidFill>
            <a:miter lim="800000"/>
            <a:headEnd type="none" w="sm" len="sm"/>
            <a:tailEnd type="none" w="sm" len="sm"/>
          </a:ln>
        </p:spPr>
        <p:txBody>
          <a:bodyPr wrap="none"/>
          <a:lstStyle/>
          <a:p>
            <a:pPr>
              <a:tabLst>
                <a:tab pos="914400" algn="l"/>
                <a:tab pos="2225675" algn="l"/>
                <a:tab pos="3322638" algn="l"/>
                <a:tab pos="5197475" algn="l"/>
              </a:tabLst>
            </a:pPr>
            <a:r>
              <a:rPr lang="en-US" sz="1800"/>
              <a:t>332	Ant	Adam	354 Elm	5/5/1964</a:t>
            </a:r>
          </a:p>
          <a:p>
            <a:pPr>
              <a:tabLst>
                <a:tab pos="914400" algn="l"/>
                <a:tab pos="2225675" algn="l"/>
                <a:tab pos="3322638" algn="l"/>
                <a:tab pos="5197475" algn="l"/>
              </a:tabLst>
            </a:pPr>
            <a:r>
              <a:rPr lang="en-US" sz="1800"/>
              <a:t>442	Bono	Sonny	765 Pine	8/8/1972</a:t>
            </a:r>
          </a:p>
          <a:p>
            <a:pPr>
              <a:tabLst>
                <a:tab pos="914400" algn="l"/>
                <a:tab pos="2225675" algn="l"/>
                <a:tab pos="3322638" algn="l"/>
                <a:tab pos="5197475" algn="l"/>
              </a:tabLst>
            </a:pPr>
            <a:r>
              <a:rPr lang="en-US" sz="1800"/>
              <a:t>553	Cass	Mama	886 Oak	2/2/1985</a:t>
            </a:r>
          </a:p>
          <a:p>
            <a:pPr>
              <a:tabLst>
                <a:tab pos="914400" algn="l"/>
                <a:tab pos="2225675" algn="l"/>
                <a:tab pos="3322638" algn="l"/>
                <a:tab pos="5197475" algn="l"/>
              </a:tabLst>
            </a:pPr>
            <a:r>
              <a:rPr lang="en-US" sz="1800"/>
              <a:t>673	Donovan	Michael	421 Willow	3/3/1971</a:t>
            </a:r>
          </a:p>
          <a:p>
            <a:pPr>
              <a:tabLst>
                <a:tab pos="914400" algn="l"/>
                <a:tab pos="2225675" algn="l"/>
                <a:tab pos="3322638" algn="l"/>
                <a:tab pos="5197475" algn="l"/>
              </a:tabLst>
            </a:pPr>
            <a:r>
              <a:rPr lang="en-US" sz="1800"/>
              <a:t>773	Moon	Keith	554 Cherry	4/4/1972</a:t>
            </a:r>
          </a:p>
          <a:p>
            <a:pPr>
              <a:tabLst>
                <a:tab pos="914400" algn="l"/>
                <a:tab pos="2225675" algn="l"/>
                <a:tab pos="3322638" algn="l"/>
                <a:tab pos="5197475" algn="l"/>
              </a:tabLst>
            </a:pPr>
            <a:r>
              <a:rPr lang="en-US" sz="1800"/>
              <a:t>847	Morrison	Jim	676 Sandalwood	5/5/1968</a:t>
            </a:r>
          </a:p>
        </p:txBody>
      </p:sp>
      <p:sp>
        <p:nvSpPr>
          <p:cNvPr id="46086" name="Text Box 6"/>
          <p:cNvSpPr txBox="1">
            <a:spLocks noChangeArrowheads="1"/>
          </p:cNvSpPr>
          <p:nvPr/>
        </p:nvSpPr>
        <p:spPr bwMode="auto">
          <a:xfrm>
            <a:off x="1593850" y="3302000"/>
            <a:ext cx="6575425" cy="366713"/>
          </a:xfrm>
          <a:prstGeom prst="rect">
            <a:avLst/>
          </a:prstGeom>
          <a:noFill/>
          <a:ln w="12700">
            <a:noFill/>
            <a:miter lim="800000"/>
            <a:headEnd type="none" w="sm" len="sm"/>
            <a:tailEnd type="none" w="sm" len="sm"/>
          </a:ln>
        </p:spPr>
        <p:txBody>
          <a:bodyPr>
            <a:spAutoFit/>
          </a:bodyPr>
          <a:lstStyle/>
          <a:p>
            <a:pPr>
              <a:spcBef>
                <a:spcPct val="50000"/>
              </a:spcBef>
            </a:pPr>
            <a:r>
              <a:rPr lang="en-US" sz="1800"/>
              <a:t>Client(ClientID, LastName, FirstName, Balance, EmployeeID)</a:t>
            </a:r>
          </a:p>
        </p:txBody>
      </p:sp>
      <p:sp>
        <p:nvSpPr>
          <p:cNvPr id="46087" name="Rectangle 7"/>
          <p:cNvSpPr>
            <a:spLocks noChangeArrowheads="1"/>
          </p:cNvSpPr>
          <p:nvPr/>
        </p:nvSpPr>
        <p:spPr bwMode="auto">
          <a:xfrm>
            <a:off x="1687513" y="3608388"/>
            <a:ext cx="5964237" cy="3067050"/>
          </a:xfrm>
          <a:prstGeom prst="rect">
            <a:avLst/>
          </a:prstGeom>
          <a:solidFill>
            <a:schemeClr val="accent1"/>
          </a:solidFill>
          <a:ln w="12700">
            <a:solidFill>
              <a:schemeClr val="tx1"/>
            </a:solidFill>
            <a:miter lim="800000"/>
            <a:headEnd type="none" w="sm" len="sm"/>
            <a:tailEnd type="none" w="sm" len="sm"/>
          </a:ln>
        </p:spPr>
        <p:txBody>
          <a:bodyPr wrap="none"/>
          <a:lstStyle/>
          <a:p>
            <a:pPr marL="457200" indent="-457200">
              <a:tabLst>
                <a:tab pos="914400" algn="l"/>
                <a:tab pos="2225675" algn="l"/>
                <a:tab pos="3597275" algn="l"/>
                <a:tab pos="5197475" algn="l"/>
              </a:tabLst>
            </a:pPr>
            <a:r>
              <a:rPr lang="en-US" sz="1800"/>
              <a:t>1101	Jones	Joe	113.42	442</a:t>
            </a:r>
          </a:p>
          <a:p>
            <a:pPr marL="457200" indent="-457200">
              <a:tabLst>
                <a:tab pos="914400" algn="l"/>
                <a:tab pos="2225675" algn="l"/>
                <a:tab pos="3597275" algn="l"/>
                <a:tab pos="5197475" algn="l"/>
              </a:tabLst>
            </a:pPr>
            <a:r>
              <a:rPr lang="en-US" sz="1800"/>
              <a:t>2203	Smith	Mary	993.55	673</a:t>
            </a:r>
          </a:p>
          <a:p>
            <a:pPr marL="457200" indent="-457200">
              <a:tabLst>
                <a:tab pos="914400" algn="l"/>
                <a:tab pos="2225675" algn="l"/>
                <a:tab pos="3597275" algn="l"/>
                <a:tab pos="5197475" algn="l"/>
              </a:tabLst>
            </a:pPr>
            <a:r>
              <a:rPr lang="en-US" sz="1800"/>
              <a:t>2256	Brown	Laura	225.44	332</a:t>
            </a:r>
          </a:p>
          <a:p>
            <a:pPr marL="457200" indent="-457200">
              <a:tabLst>
                <a:tab pos="914400" algn="l"/>
                <a:tab pos="2225675" algn="l"/>
                <a:tab pos="3597275" algn="l"/>
                <a:tab pos="5197475" algn="l"/>
              </a:tabLst>
            </a:pPr>
            <a:r>
              <a:rPr lang="en-US" sz="1800"/>
              <a:t>4456	Dieter	Jackie	664.90	442</a:t>
            </a:r>
          </a:p>
          <a:p>
            <a:pPr marL="457200" indent="-457200">
              <a:tabLst>
                <a:tab pos="914400" algn="l"/>
                <a:tab pos="2225675" algn="l"/>
                <a:tab pos="3597275" algn="l"/>
                <a:tab pos="5197475" algn="l"/>
              </a:tabLst>
            </a:pPr>
            <a:r>
              <a:rPr lang="en-US" sz="1800"/>
              <a:t>5543	Wodkoski	John	984.00	847</a:t>
            </a:r>
          </a:p>
          <a:p>
            <a:pPr marL="457200" indent="-457200">
              <a:tabLst>
                <a:tab pos="914400" algn="l"/>
                <a:tab pos="2225675" algn="l"/>
                <a:tab pos="3597275" algn="l"/>
                <a:tab pos="5197475" algn="l"/>
              </a:tabLst>
            </a:pPr>
            <a:r>
              <a:rPr lang="en-US" sz="1800"/>
              <a:t>6673	Sanchez	Paula	194.87	773</a:t>
            </a:r>
          </a:p>
          <a:p>
            <a:pPr marL="457200" indent="-457200">
              <a:tabLst>
                <a:tab pos="914400" algn="l"/>
                <a:tab pos="2225675" algn="l"/>
                <a:tab pos="3597275" algn="l"/>
                <a:tab pos="5197475" algn="l"/>
              </a:tabLst>
            </a:pPr>
            <a:r>
              <a:rPr lang="en-US" sz="1800"/>
              <a:t>7353	Chen	Charles	487.34	332</a:t>
            </a:r>
          </a:p>
          <a:p>
            <a:pPr marL="457200" indent="-457200">
              <a:tabLst>
                <a:tab pos="914400" algn="l"/>
                <a:tab pos="2225675" algn="l"/>
                <a:tab pos="3597275" algn="l"/>
                <a:tab pos="5197475" algn="l"/>
              </a:tabLst>
            </a:pPr>
            <a:r>
              <a:rPr lang="en-US" sz="1800"/>
              <a:t>7775	Hagen	Fritz	595.55	673</a:t>
            </a:r>
          </a:p>
          <a:p>
            <a:pPr marL="457200" indent="-457200">
              <a:tabLst>
                <a:tab pos="914400" algn="l"/>
                <a:tab pos="2225675" algn="l"/>
                <a:tab pos="3597275" algn="l"/>
                <a:tab pos="5197475" algn="l"/>
              </a:tabLst>
            </a:pPr>
            <a:r>
              <a:rPr lang="en-US" sz="1800"/>
              <a:t>8890	Hauer	Marianne	627.39	773</a:t>
            </a:r>
          </a:p>
          <a:p>
            <a:pPr marL="457200" indent="-457200">
              <a:tabLst>
                <a:tab pos="914400" algn="l"/>
                <a:tab pos="2225675" algn="l"/>
                <a:tab pos="3597275" algn="l"/>
                <a:tab pos="5197475" algn="l"/>
              </a:tabLst>
            </a:pPr>
            <a:r>
              <a:rPr lang="en-US" sz="1800"/>
              <a:t>9662	Nguyen	Suzie	433.88	553</a:t>
            </a:r>
          </a:p>
          <a:p>
            <a:pPr marL="457200" indent="-457200">
              <a:tabLst>
                <a:tab pos="914400" algn="l"/>
                <a:tab pos="2225675" algn="l"/>
                <a:tab pos="3597275" algn="l"/>
                <a:tab pos="5197475" algn="l"/>
              </a:tabLst>
            </a:pPr>
            <a:r>
              <a:rPr lang="en-US" sz="1800"/>
              <a:t>9983	Martin	Mark	983.31	847</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p:spPr>
        <p:txBody>
          <a:bodyPr/>
          <a:lstStyle/>
          <a:p>
            <a:fld id="{4CA0DE98-D567-4333-9511-4D13B8163EFB}" type="slidenum">
              <a:rPr lang="en-US"/>
              <a:pPr/>
              <a:t>49</a:t>
            </a:fld>
            <a:endParaRPr lang="en-US"/>
          </a:p>
        </p:txBody>
      </p:sp>
      <p:sp>
        <p:nvSpPr>
          <p:cNvPr id="47107" name="Rectangle 2"/>
          <p:cNvSpPr>
            <a:spLocks noGrp="1" noChangeArrowheads="1"/>
          </p:cNvSpPr>
          <p:nvPr>
            <p:ph type="title"/>
          </p:nvPr>
        </p:nvSpPr>
        <p:spPr/>
        <p:txBody>
          <a:bodyPr/>
          <a:lstStyle/>
          <a:p>
            <a:r>
              <a:rPr lang="en-US" smtClean="0"/>
              <a:t>Exercise: Report</a:t>
            </a:r>
          </a:p>
        </p:txBody>
      </p:sp>
      <p:sp>
        <p:nvSpPr>
          <p:cNvPr id="47108" name="Rectangle 4"/>
          <p:cNvSpPr>
            <a:spLocks noChangeArrowheads="1"/>
          </p:cNvSpPr>
          <p:nvPr/>
        </p:nvSpPr>
        <p:spPr bwMode="auto">
          <a:xfrm>
            <a:off x="2795775" y="1556591"/>
            <a:ext cx="4038600" cy="3078162"/>
          </a:xfrm>
          <a:prstGeom prst="rect">
            <a:avLst/>
          </a:prstGeom>
          <a:solidFill>
            <a:srgbClr val="FFFFFF"/>
          </a:solidFill>
          <a:ln w="12700">
            <a:solidFill>
              <a:schemeClr val="tx1"/>
            </a:solidFill>
            <a:miter lim="800000"/>
            <a:headEnd type="none" w="sm" len="sm"/>
            <a:tailEnd type="none" w="sm" len="sm"/>
          </a:ln>
        </p:spPr>
        <p:txBody>
          <a:bodyPr wrap="none"/>
          <a:lstStyle/>
          <a:p>
            <a:r>
              <a:rPr lang="en-US" sz="1800">
                <a:solidFill>
                  <a:schemeClr val="bg2"/>
                </a:solidFill>
              </a:rPr>
              <a:t>Ant, Adam	5/5/1964</a:t>
            </a:r>
          </a:p>
          <a:p>
            <a:r>
              <a:rPr lang="en-US" sz="1800">
                <a:solidFill>
                  <a:schemeClr val="bg2"/>
                </a:solidFill>
              </a:rPr>
              <a:t>	Brown, Laura	225.24	</a:t>
            </a:r>
          </a:p>
          <a:p>
            <a:r>
              <a:rPr lang="en-US" sz="1800">
                <a:solidFill>
                  <a:schemeClr val="bg2"/>
                </a:solidFill>
              </a:rPr>
              <a:t>	Chen, Charles	487.34</a:t>
            </a:r>
          </a:p>
          <a:p>
            <a:r>
              <a:rPr lang="en-US" sz="1800">
                <a:solidFill>
                  <a:schemeClr val="bg2"/>
                </a:solidFill>
              </a:rPr>
              <a:t>			712.58</a:t>
            </a:r>
          </a:p>
          <a:p>
            <a:endParaRPr lang="en-US" sz="1800">
              <a:solidFill>
                <a:schemeClr val="bg2"/>
              </a:solidFill>
            </a:endParaRPr>
          </a:p>
          <a:p>
            <a:r>
              <a:rPr lang="en-US" sz="1800">
                <a:solidFill>
                  <a:schemeClr val="bg2"/>
                </a:solidFill>
              </a:rPr>
              <a:t>Bono, Sonny	8/8/1972</a:t>
            </a:r>
          </a:p>
          <a:p>
            <a:r>
              <a:rPr lang="en-US" sz="1800">
                <a:solidFill>
                  <a:schemeClr val="bg2"/>
                </a:solidFill>
              </a:rPr>
              <a:t>	Dieter, Jackie	664.90</a:t>
            </a:r>
          </a:p>
          <a:p>
            <a:r>
              <a:rPr lang="en-US" sz="1800">
                <a:solidFill>
                  <a:schemeClr val="bg2"/>
                </a:solidFill>
              </a:rPr>
              <a:t>	Jones, Joe	114.32</a:t>
            </a:r>
          </a:p>
          <a:p>
            <a:r>
              <a:rPr lang="en-US" sz="1800">
                <a:solidFill>
                  <a:schemeClr val="bg2"/>
                </a:solidFill>
              </a:rPr>
              <a:t>			779.22</a:t>
            </a:r>
          </a:p>
          <a:p>
            <a:endParaRPr lang="en-US" sz="1800">
              <a:solidFill>
                <a:schemeClr val="bg2"/>
              </a:solidFill>
            </a:endParaRPr>
          </a:p>
        </p:txBody>
      </p:sp>
      <p:sp>
        <p:nvSpPr>
          <p:cNvPr id="47109" name="Line 5"/>
          <p:cNvSpPr>
            <a:spLocks noChangeShapeType="1"/>
          </p:cNvSpPr>
          <p:nvPr/>
        </p:nvSpPr>
        <p:spPr bwMode="auto">
          <a:xfrm flipH="1">
            <a:off x="5508812" y="2424953"/>
            <a:ext cx="914400" cy="0"/>
          </a:xfrm>
          <a:prstGeom prst="line">
            <a:avLst/>
          </a:prstGeom>
          <a:noFill/>
          <a:ln w="12700">
            <a:solidFill>
              <a:schemeClr val="tx1"/>
            </a:solidFill>
            <a:round/>
            <a:headEnd type="none" w="sm" len="sm"/>
            <a:tailEnd type="none" w="sm" len="sm"/>
          </a:ln>
        </p:spPr>
        <p:txBody>
          <a:bodyPr/>
          <a:lstStyle/>
          <a:p>
            <a:endParaRPr lang="en-US"/>
          </a:p>
        </p:txBody>
      </p:sp>
      <p:sp>
        <p:nvSpPr>
          <p:cNvPr id="47110" name="Line 6"/>
          <p:cNvSpPr>
            <a:spLocks noChangeShapeType="1"/>
          </p:cNvSpPr>
          <p:nvPr/>
        </p:nvSpPr>
        <p:spPr bwMode="auto">
          <a:xfrm flipH="1">
            <a:off x="5508812" y="3812428"/>
            <a:ext cx="914400" cy="0"/>
          </a:xfrm>
          <a:prstGeom prst="line">
            <a:avLst/>
          </a:prstGeom>
          <a:noFill/>
          <a:ln w="12700">
            <a:solidFill>
              <a:schemeClr val="tx1"/>
            </a:solidFill>
            <a:round/>
            <a:headEnd type="none" w="sm" len="sm"/>
            <a:tailEnd type="none" w="sm" len="sm"/>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Purchase Order</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5</a:t>
            </a:fld>
            <a:endParaRPr lang="en-US"/>
          </a:p>
        </p:txBody>
      </p:sp>
      <p:pic>
        <p:nvPicPr>
          <p:cNvPr id="4" name="Picture 3"/>
          <p:cNvPicPr>
            <a:picLocks noChangeAspect="1"/>
          </p:cNvPicPr>
          <p:nvPr/>
        </p:nvPicPr>
        <p:blipFill>
          <a:blip r:embed="rId2"/>
          <a:stretch>
            <a:fillRect/>
          </a:stretch>
        </p:blipFill>
        <p:spPr>
          <a:xfrm>
            <a:off x="156599" y="1284674"/>
            <a:ext cx="6615135" cy="4487565"/>
          </a:xfrm>
          <a:prstGeom prst="rect">
            <a:avLst/>
          </a:prstGeom>
        </p:spPr>
      </p:pic>
      <p:sp>
        <p:nvSpPr>
          <p:cNvPr id="5" name="TextBox 4"/>
          <p:cNvSpPr txBox="1"/>
          <p:nvPr/>
        </p:nvSpPr>
        <p:spPr>
          <a:xfrm>
            <a:off x="6894829" y="1459523"/>
            <a:ext cx="2172971" cy="3477875"/>
          </a:xfrm>
          <a:prstGeom prst="rect">
            <a:avLst/>
          </a:prstGeom>
          <a:noFill/>
        </p:spPr>
        <p:txBody>
          <a:bodyPr wrap="square" rtlCol="0">
            <a:spAutoFit/>
          </a:bodyPr>
          <a:lstStyle/>
          <a:p>
            <a:r>
              <a:rPr lang="en-US" sz="2000" dirty="0" smtClean="0"/>
              <a:t>The order form is more complex and handles data entry for the order itself as well as the individual items being purchased in the detail/repeating section.</a:t>
            </a:r>
            <a:endParaRPr lang="en-US" sz="2000" dirty="0"/>
          </a:p>
        </p:txBody>
      </p:sp>
    </p:spTree>
    <p:extLst>
      <p:ext uri="{BB962C8B-B14F-4D97-AF65-F5344CB8AC3E}">
        <p14:creationId xmlns:p14="http://schemas.microsoft.com/office/powerpoint/2010/main" val="29280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p:spPr>
        <p:txBody>
          <a:bodyPr/>
          <a:lstStyle/>
          <a:p>
            <a:fld id="{30BFE9CB-9A9B-4F04-A585-C1172F9B4C5E}" type="slidenum">
              <a:rPr lang="en-US"/>
              <a:pPr/>
              <a:t>6</a:t>
            </a:fld>
            <a:endParaRPr lang="en-US"/>
          </a:p>
        </p:txBody>
      </p:sp>
      <p:sp>
        <p:nvSpPr>
          <p:cNvPr id="12291" name="Rectangle 2"/>
          <p:cNvSpPr>
            <a:spLocks noGrp="1" noChangeArrowheads="1"/>
          </p:cNvSpPr>
          <p:nvPr>
            <p:ph type="title"/>
          </p:nvPr>
        </p:nvSpPr>
        <p:spPr/>
        <p:txBody>
          <a:bodyPr/>
          <a:lstStyle/>
          <a:p>
            <a:r>
              <a:rPr lang="en-US" smtClean="0"/>
              <a:t>Application Development with a DBMS</a:t>
            </a:r>
          </a:p>
        </p:txBody>
      </p:sp>
      <p:pic>
        <p:nvPicPr>
          <p:cNvPr id="12292" name="Picture 4" descr="MCj03984370000[1]"/>
          <p:cNvPicPr>
            <a:picLocks noChangeAspect="1" noChangeArrowheads="1"/>
          </p:cNvPicPr>
          <p:nvPr/>
        </p:nvPicPr>
        <p:blipFill>
          <a:blip r:embed="rId3" cstate="print"/>
          <a:srcRect/>
          <a:stretch>
            <a:fillRect/>
          </a:stretch>
        </p:blipFill>
        <p:spPr bwMode="auto">
          <a:xfrm>
            <a:off x="5059363" y="1174750"/>
            <a:ext cx="1208087" cy="1220788"/>
          </a:xfrm>
          <a:prstGeom prst="rect">
            <a:avLst/>
          </a:prstGeom>
          <a:noFill/>
          <a:ln w="9525">
            <a:noFill/>
            <a:miter lim="800000"/>
            <a:headEnd/>
            <a:tailEnd/>
          </a:ln>
        </p:spPr>
      </p:pic>
      <p:pic>
        <p:nvPicPr>
          <p:cNvPr id="12293" name="Picture 5" descr="MCj03984370000[1]"/>
          <p:cNvPicPr>
            <a:picLocks noChangeAspect="1" noChangeArrowheads="1"/>
          </p:cNvPicPr>
          <p:nvPr/>
        </p:nvPicPr>
        <p:blipFill>
          <a:blip r:embed="rId3" cstate="print"/>
          <a:srcRect/>
          <a:stretch>
            <a:fillRect/>
          </a:stretch>
        </p:blipFill>
        <p:spPr bwMode="auto">
          <a:xfrm>
            <a:off x="3333750" y="1466850"/>
            <a:ext cx="1474788" cy="1492250"/>
          </a:xfrm>
          <a:prstGeom prst="rect">
            <a:avLst/>
          </a:prstGeom>
          <a:noFill/>
          <a:ln w="9525">
            <a:noFill/>
            <a:miter lim="800000"/>
            <a:headEnd/>
            <a:tailEnd/>
          </a:ln>
        </p:spPr>
      </p:pic>
      <p:pic>
        <p:nvPicPr>
          <p:cNvPr id="12294" name="Picture 6" descr="j0285135"/>
          <p:cNvPicPr>
            <a:picLocks noChangeAspect="1" noChangeArrowheads="1"/>
          </p:cNvPicPr>
          <p:nvPr/>
        </p:nvPicPr>
        <p:blipFill>
          <a:blip r:embed="rId4" cstate="print"/>
          <a:srcRect/>
          <a:stretch>
            <a:fillRect/>
          </a:stretch>
        </p:blipFill>
        <p:spPr bwMode="auto">
          <a:xfrm>
            <a:off x="1584325" y="3359150"/>
            <a:ext cx="1462088" cy="2222500"/>
          </a:xfrm>
          <a:prstGeom prst="rect">
            <a:avLst/>
          </a:prstGeom>
          <a:noFill/>
          <a:ln w="9525">
            <a:noFill/>
            <a:miter lim="800000"/>
            <a:headEnd/>
            <a:tailEnd/>
          </a:ln>
        </p:spPr>
      </p:pic>
      <p:sp>
        <p:nvSpPr>
          <p:cNvPr id="12295" name="Text Box 7"/>
          <p:cNvSpPr txBox="1">
            <a:spLocks noChangeArrowheads="1"/>
          </p:cNvSpPr>
          <p:nvPr/>
        </p:nvSpPr>
        <p:spPr bwMode="auto">
          <a:xfrm>
            <a:off x="5543550" y="2417763"/>
            <a:ext cx="1898650" cy="366712"/>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tx1"/>
                </a:solidFill>
              </a:rPr>
              <a:t>Database Server</a:t>
            </a:r>
          </a:p>
        </p:txBody>
      </p:sp>
      <p:sp>
        <p:nvSpPr>
          <p:cNvPr id="12296" name="Text Box 8"/>
          <p:cNvSpPr txBox="1">
            <a:spLocks noChangeArrowheads="1"/>
          </p:cNvSpPr>
          <p:nvPr/>
        </p:nvSpPr>
        <p:spPr bwMode="auto">
          <a:xfrm>
            <a:off x="3805238" y="2906713"/>
            <a:ext cx="2038350" cy="366712"/>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tx1"/>
                </a:solidFill>
              </a:rPr>
              <a:t>Application Server</a:t>
            </a:r>
          </a:p>
        </p:txBody>
      </p:sp>
      <p:sp>
        <p:nvSpPr>
          <p:cNvPr id="12297" name="Text Box 9"/>
          <p:cNvSpPr txBox="1">
            <a:spLocks noChangeArrowheads="1"/>
          </p:cNvSpPr>
          <p:nvPr/>
        </p:nvSpPr>
        <p:spPr bwMode="auto">
          <a:xfrm>
            <a:off x="5191125" y="5180013"/>
            <a:ext cx="781050" cy="366712"/>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tx1"/>
                </a:solidFill>
              </a:rPr>
              <a:t>Users</a:t>
            </a:r>
          </a:p>
        </p:txBody>
      </p:sp>
      <p:sp>
        <p:nvSpPr>
          <p:cNvPr id="12298" name="Text Box 10"/>
          <p:cNvSpPr txBox="1">
            <a:spLocks noChangeArrowheads="1"/>
          </p:cNvSpPr>
          <p:nvPr/>
        </p:nvSpPr>
        <p:spPr bwMode="auto">
          <a:xfrm>
            <a:off x="6296025" y="5527675"/>
            <a:ext cx="2012950" cy="366713"/>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tx1"/>
                </a:solidFill>
              </a:rPr>
              <a:t>Application Forms</a:t>
            </a:r>
          </a:p>
        </p:txBody>
      </p:sp>
      <p:sp>
        <p:nvSpPr>
          <p:cNvPr id="12299" name="Text Box 11"/>
          <p:cNvSpPr txBox="1">
            <a:spLocks noChangeArrowheads="1"/>
          </p:cNvSpPr>
          <p:nvPr/>
        </p:nvSpPr>
        <p:spPr bwMode="auto">
          <a:xfrm>
            <a:off x="1635125" y="5540375"/>
            <a:ext cx="1784350" cy="641350"/>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tx1"/>
                </a:solidFill>
              </a:rPr>
              <a:t>Developers and</a:t>
            </a:r>
          </a:p>
          <a:p>
            <a:pPr eaLnBrk="1" hangingPunct="1"/>
            <a:r>
              <a:rPr lang="en-US" sz="1800">
                <a:solidFill>
                  <a:schemeClr val="tx1"/>
                </a:solidFill>
              </a:rPr>
              <a:t>Administrators</a:t>
            </a:r>
          </a:p>
        </p:txBody>
      </p:sp>
      <p:pic>
        <p:nvPicPr>
          <p:cNvPr id="12300" name="Picture 12"/>
          <p:cNvPicPr>
            <a:picLocks noChangeAspect="1" noChangeArrowheads="1"/>
          </p:cNvPicPr>
          <p:nvPr/>
        </p:nvPicPr>
        <p:blipFill>
          <a:blip r:embed="rId5" cstate="print"/>
          <a:srcRect/>
          <a:stretch>
            <a:fillRect/>
          </a:stretch>
        </p:blipFill>
        <p:spPr bwMode="auto">
          <a:xfrm>
            <a:off x="6362700" y="1171575"/>
            <a:ext cx="1952625" cy="831850"/>
          </a:xfrm>
          <a:prstGeom prst="rect">
            <a:avLst/>
          </a:prstGeom>
          <a:noFill/>
          <a:ln w="12700">
            <a:noFill/>
            <a:miter lim="800000"/>
            <a:headEnd type="none" w="sm" len="sm"/>
            <a:tailEnd type="none" w="sm" len="sm"/>
          </a:ln>
        </p:spPr>
      </p:pic>
      <p:sp>
        <p:nvSpPr>
          <p:cNvPr id="12301" name="Text Box 13"/>
          <p:cNvSpPr txBox="1">
            <a:spLocks noChangeArrowheads="1"/>
          </p:cNvSpPr>
          <p:nvPr/>
        </p:nvSpPr>
        <p:spPr bwMode="auto">
          <a:xfrm>
            <a:off x="6724650" y="1968500"/>
            <a:ext cx="1911350" cy="366713"/>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tx1"/>
                </a:solidFill>
              </a:rPr>
              <a:t>Database Tables</a:t>
            </a:r>
          </a:p>
        </p:txBody>
      </p:sp>
      <p:sp>
        <p:nvSpPr>
          <p:cNvPr id="12302" name="Freeform 14"/>
          <p:cNvSpPr>
            <a:spLocks/>
          </p:cNvSpPr>
          <p:nvPr/>
        </p:nvSpPr>
        <p:spPr bwMode="auto">
          <a:xfrm>
            <a:off x="2613025" y="2470150"/>
            <a:ext cx="1335088" cy="2684463"/>
          </a:xfrm>
          <a:custGeom>
            <a:avLst/>
            <a:gdLst>
              <a:gd name="T0" fmla="*/ 334 w 1033"/>
              <a:gd name="T1" fmla="*/ 2076 h 2076"/>
              <a:gd name="T2" fmla="*/ 861 w 1033"/>
              <a:gd name="T3" fmla="*/ 1818 h 2076"/>
              <a:gd name="T4" fmla="*/ 503 w 1033"/>
              <a:gd name="T5" fmla="*/ 1311 h 2076"/>
              <a:gd name="T6" fmla="*/ 950 w 1033"/>
              <a:gd name="T7" fmla="*/ 1033 h 2076"/>
              <a:gd name="T8" fmla="*/ 7 w 1033"/>
              <a:gd name="T9" fmla="*/ 159 h 2076"/>
              <a:gd name="T10" fmla="*/ 910 w 1033"/>
              <a:gd name="T11" fmla="*/ 80 h 2076"/>
              <a:gd name="T12" fmla="*/ 0 60000 65536"/>
              <a:gd name="T13" fmla="*/ 0 60000 65536"/>
              <a:gd name="T14" fmla="*/ 0 60000 65536"/>
              <a:gd name="T15" fmla="*/ 0 60000 65536"/>
              <a:gd name="T16" fmla="*/ 0 60000 65536"/>
              <a:gd name="T17" fmla="*/ 0 60000 65536"/>
              <a:gd name="T18" fmla="*/ 0 w 1033"/>
              <a:gd name="T19" fmla="*/ 0 h 2076"/>
              <a:gd name="T20" fmla="*/ 1033 w 1033"/>
              <a:gd name="T21" fmla="*/ 2076 h 2076"/>
            </a:gdLst>
            <a:ahLst/>
            <a:cxnLst>
              <a:cxn ang="T12">
                <a:pos x="T0" y="T1"/>
              </a:cxn>
              <a:cxn ang="T13">
                <a:pos x="T2" y="T3"/>
              </a:cxn>
              <a:cxn ang="T14">
                <a:pos x="T4" y="T5"/>
              </a:cxn>
              <a:cxn ang="T15">
                <a:pos x="T6" y="T7"/>
              </a:cxn>
              <a:cxn ang="T16">
                <a:pos x="T8" y="T9"/>
              </a:cxn>
              <a:cxn ang="T17">
                <a:pos x="T10" y="T11"/>
              </a:cxn>
            </a:cxnLst>
            <a:rect l="T18" t="T19" r="T20" b="T21"/>
            <a:pathLst>
              <a:path w="1033" h="2076">
                <a:moveTo>
                  <a:pt x="334" y="2076"/>
                </a:moveTo>
                <a:cubicBezTo>
                  <a:pt x="583" y="2010"/>
                  <a:pt x="833" y="1945"/>
                  <a:pt x="861" y="1818"/>
                </a:cubicBezTo>
                <a:cubicBezTo>
                  <a:pt x="889" y="1691"/>
                  <a:pt x="488" y="1442"/>
                  <a:pt x="503" y="1311"/>
                </a:cubicBezTo>
                <a:cubicBezTo>
                  <a:pt x="518" y="1180"/>
                  <a:pt x="1033" y="1225"/>
                  <a:pt x="950" y="1033"/>
                </a:cubicBezTo>
                <a:cubicBezTo>
                  <a:pt x="867" y="841"/>
                  <a:pt x="14" y="318"/>
                  <a:pt x="7" y="159"/>
                </a:cubicBezTo>
                <a:cubicBezTo>
                  <a:pt x="0" y="0"/>
                  <a:pt x="455" y="40"/>
                  <a:pt x="910" y="80"/>
                </a:cubicBezTo>
              </a:path>
            </a:pathLst>
          </a:custGeom>
          <a:noFill/>
          <a:ln w="12700" cap="flat" cmpd="sng">
            <a:solidFill>
              <a:schemeClr val="tx1"/>
            </a:solidFill>
            <a:prstDash val="solid"/>
            <a:round/>
            <a:headEnd type="none" w="sm" len="sm"/>
            <a:tailEnd type="none" w="sm" len="sm"/>
          </a:ln>
        </p:spPr>
        <p:txBody>
          <a:bodyPr/>
          <a:lstStyle/>
          <a:p>
            <a:endParaRPr lang="en-US"/>
          </a:p>
        </p:txBody>
      </p:sp>
      <p:sp>
        <p:nvSpPr>
          <p:cNvPr id="12303" name="Text Box 15"/>
          <p:cNvSpPr txBox="1">
            <a:spLocks noChangeArrowheads="1"/>
          </p:cNvSpPr>
          <p:nvPr/>
        </p:nvSpPr>
        <p:spPr bwMode="auto">
          <a:xfrm>
            <a:off x="1657350" y="2238375"/>
            <a:ext cx="1822450" cy="641350"/>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tx1"/>
                </a:solidFill>
              </a:rPr>
              <a:t>Forms, Reports,</a:t>
            </a:r>
          </a:p>
          <a:p>
            <a:pPr eaLnBrk="1" hangingPunct="1"/>
            <a:r>
              <a:rPr lang="en-US" sz="1800">
                <a:solidFill>
                  <a:schemeClr val="tx1"/>
                </a:solidFill>
              </a:rPr>
              <a:t>Programs</a:t>
            </a:r>
          </a:p>
        </p:txBody>
      </p:sp>
      <p:sp>
        <p:nvSpPr>
          <p:cNvPr id="12304" name="Freeform 16"/>
          <p:cNvSpPr>
            <a:spLocks/>
          </p:cNvSpPr>
          <p:nvPr/>
        </p:nvSpPr>
        <p:spPr bwMode="auto">
          <a:xfrm>
            <a:off x="3295650" y="2586038"/>
            <a:ext cx="4776788" cy="2478087"/>
          </a:xfrm>
          <a:custGeom>
            <a:avLst/>
            <a:gdLst>
              <a:gd name="T0" fmla="*/ 353 w 3693"/>
              <a:gd name="T1" fmla="*/ 0 h 1916"/>
              <a:gd name="T2" fmla="*/ 134 w 3693"/>
              <a:gd name="T3" fmla="*/ 248 h 1916"/>
              <a:gd name="T4" fmla="*/ 1157 w 3693"/>
              <a:gd name="T5" fmla="*/ 804 h 1916"/>
              <a:gd name="T6" fmla="*/ 3491 w 3693"/>
              <a:gd name="T7" fmla="*/ 983 h 1916"/>
              <a:gd name="T8" fmla="*/ 2369 w 3693"/>
              <a:gd name="T9" fmla="*/ 1916 h 1916"/>
              <a:gd name="T10" fmla="*/ 0 60000 65536"/>
              <a:gd name="T11" fmla="*/ 0 60000 65536"/>
              <a:gd name="T12" fmla="*/ 0 60000 65536"/>
              <a:gd name="T13" fmla="*/ 0 60000 65536"/>
              <a:gd name="T14" fmla="*/ 0 60000 65536"/>
              <a:gd name="T15" fmla="*/ 0 w 3693"/>
              <a:gd name="T16" fmla="*/ 0 h 1916"/>
              <a:gd name="T17" fmla="*/ 3693 w 3693"/>
              <a:gd name="T18" fmla="*/ 1916 h 1916"/>
            </a:gdLst>
            <a:ahLst/>
            <a:cxnLst>
              <a:cxn ang="T10">
                <a:pos x="T0" y="T1"/>
              </a:cxn>
              <a:cxn ang="T11">
                <a:pos x="T2" y="T3"/>
              </a:cxn>
              <a:cxn ang="T12">
                <a:pos x="T4" y="T5"/>
              </a:cxn>
              <a:cxn ang="T13">
                <a:pos x="T6" y="T7"/>
              </a:cxn>
              <a:cxn ang="T14">
                <a:pos x="T8" y="T9"/>
              </a:cxn>
            </a:cxnLst>
            <a:rect l="T15" t="T16" r="T17" b="T18"/>
            <a:pathLst>
              <a:path w="3693" h="1916">
                <a:moveTo>
                  <a:pt x="353" y="0"/>
                </a:moveTo>
                <a:cubicBezTo>
                  <a:pt x="176" y="57"/>
                  <a:pt x="0" y="114"/>
                  <a:pt x="134" y="248"/>
                </a:cubicBezTo>
                <a:cubicBezTo>
                  <a:pt x="268" y="382"/>
                  <a:pt x="597" y="681"/>
                  <a:pt x="1157" y="804"/>
                </a:cubicBezTo>
                <a:cubicBezTo>
                  <a:pt x="1717" y="927"/>
                  <a:pt x="3289" y="798"/>
                  <a:pt x="3491" y="983"/>
                </a:cubicBezTo>
                <a:cubicBezTo>
                  <a:pt x="3693" y="1168"/>
                  <a:pt x="3031" y="1542"/>
                  <a:pt x="2369" y="1916"/>
                </a:cubicBezTo>
              </a:path>
            </a:pathLst>
          </a:custGeom>
          <a:noFill/>
          <a:ln w="12700" cap="flat" cmpd="sng">
            <a:solidFill>
              <a:schemeClr val="tx1"/>
            </a:solidFill>
            <a:prstDash val="solid"/>
            <a:round/>
            <a:headEnd type="none" w="sm" len="sm"/>
            <a:tailEnd type="none" w="sm" len="sm"/>
          </a:ln>
        </p:spPr>
        <p:txBody>
          <a:bodyPr/>
          <a:lstStyle/>
          <a:p>
            <a:endParaRPr lang="en-US"/>
          </a:p>
        </p:txBody>
      </p:sp>
      <p:pic>
        <p:nvPicPr>
          <p:cNvPr id="12305" name="Picture 17" descr="MPj04009220000[1]"/>
          <p:cNvPicPr>
            <a:picLocks noChangeAspect="1" noChangeArrowheads="1"/>
          </p:cNvPicPr>
          <p:nvPr/>
        </p:nvPicPr>
        <p:blipFill>
          <a:blip r:embed="rId6" cstate="print"/>
          <a:srcRect/>
          <a:stretch>
            <a:fillRect/>
          </a:stretch>
        </p:blipFill>
        <p:spPr bwMode="auto">
          <a:xfrm>
            <a:off x="5091113" y="3933825"/>
            <a:ext cx="1879600" cy="1252538"/>
          </a:xfrm>
          <a:prstGeom prst="rect">
            <a:avLst/>
          </a:prstGeom>
          <a:noFill/>
          <a:ln w="9525">
            <a:noFill/>
            <a:miter lim="800000"/>
            <a:headEnd/>
            <a:tailEnd/>
          </a:ln>
        </p:spPr>
      </p:pic>
      <p:pic>
        <p:nvPicPr>
          <p:cNvPr id="12306" name="Picture 18"/>
          <p:cNvPicPr>
            <a:picLocks noChangeAspect="1" noChangeArrowheads="1"/>
          </p:cNvPicPr>
          <p:nvPr/>
        </p:nvPicPr>
        <p:blipFill>
          <a:blip r:embed="rId7" cstate="print"/>
          <a:srcRect/>
          <a:stretch>
            <a:fillRect/>
          </a:stretch>
        </p:blipFill>
        <p:spPr bwMode="auto">
          <a:xfrm>
            <a:off x="6361113" y="4405313"/>
            <a:ext cx="1522412" cy="1101725"/>
          </a:xfrm>
          <a:prstGeom prst="rect">
            <a:avLst/>
          </a:prstGeom>
          <a:noFill/>
          <a:ln w="12700">
            <a:noFill/>
            <a:miter lim="800000"/>
            <a:headEnd type="none" w="sm" len="sm"/>
            <a:tailEnd type="none" w="sm" len="sm"/>
          </a:ln>
        </p:spPr>
      </p:pic>
      <p:sp>
        <p:nvSpPr>
          <p:cNvPr id="12307" name="Text Box 19"/>
          <p:cNvSpPr txBox="1">
            <a:spLocks noChangeArrowheads="1"/>
          </p:cNvSpPr>
          <p:nvPr/>
        </p:nvSpPr>
        <p:spPr bwMode="auto">
          <a:xfrm>
            <a:off x="4127500" y="903288"/>
            <a:ext cx="1504950" cy="366712"/>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tx1"/>
                </a:solidFill>
              </a:rPr>
              <a:t>SQL Queries</a:t>
            </a:r>
          </a:p>
        </p:txBody>
      </p:sp>
      <p:sp>
        <p:nvSpPr>
          <p:cNvPr id="12308" name="Text Box 20"/>
          <p:cNvSpPr txBox="1">
            <a:spLocks noChangeArrowheads="1"/>
          </p:cNvSpPr>
          <p:nvPr/>
        </p:nvSpPr>
        <p:spPr bwMode="auto">
          <a:xfrm>
            <a:off x="4819650" y="1403350"/>
            <a:ext cx="666750" cy="366713"/>
          </a:xfrm>
          <a:prstGeom prst="rect">
            <a:avLst/>
          </a:prstGeom>
          <a:noFill/>
          <a:ln w="12700">
            <a:noFill/>
            <a:miter lim="800000"/>
            <a:headEnd type="none" w="sm" len="sm"/>
            <a:tailEnd type="none" w="sm" len="sm"/>
          </a:ln>
        </p:spPr>
        <p:txBody>
          <a:bodyPr wrap="none">
            <a:spAutoFit/>
          </a:bodyPr>
          <a:lstStyle/>
          <a:p>
            <a:pPr eaLnBrk="1" hangingPunct="1"/>
            <a:r>
              <a:rPr lang="en-US" sz="1800">
                <a:solidFill>
                  <a:schemeClr val="tx1"/>
                </a:solidFill>
              </a:rPr>
              <a:t>Data</a:t>
            </a:r>
          </a:p>
        </p:txBody>
      </p:sp>
      <p:sp>
        <p:nvSpPr>
          <p:cNvPr id="12309" name="Freeform 21"/>
          <p:cNvSpPr>
            <a:spLocks/>
          </p:cNvSpPr>
          <p:nvPr/>
        </p:nvSpPr>
        <p:spPr bwMode="auto">
          <a:xfrm>
            <a:off x="4445000" y="1127125"/>
            <a:ext cx="990600" cy="379413"/>
          </a:xfrm>
          <a:custGeom>
            <a:avLst/>
            <a:gdLst>
              <a:gd name="T0" fmla="*/ 0 w 765"/>
              <a:gd name="T1" fmla="*/ 293 h 293"/>
              <a:gd name="T2" fmla="*/ 228 w 765"/>
              <a:gd name="T3" fmla="*/ 25 h 293"/>
              <a:gd name="T4" fmla="*/ 765 w 765"/>
              <a:gd name="T5" fmla="*/ 145 h 293"/>
              <a:gd name="T6" fmla="*/ 0 60000 65536"/>
              <a:gd name="T7" fmla="*/ 0 60000 65536"/>
              <a:gd name="T8" fmla="*/ 0 60000 65536"/>
              <a:gd name="T9" fmla="*/ 0 w 765"/>
              <a:gd name="T10" fmla="*/ 0 h 293"/>
              <a:gd name="T11" fmla="*/ 765 w 765"/>
              <a:gd name="T12" fmla="*/ 293 h 293"/>
            </a:gdLst>
            <a:ahLst/>
            <a:cxnLst>
              <a:cxn ang="T6">
                <a:pos x="T0" y="T1"/>
              </a:cxn>
              <a:cxn ang="T7">
                <a:pos x="T2" y="T3"/>
              </a:cxn>
              <a:cxn ang="T8">
                <a:pos x="T4" y="T5"/>
              </a:cxn>
            </a:cxnLst>
            <a:rect l="T9" t="T10" r="T11" b="T12"/>
            <a:pathLst>
              <a:path w="765" h="293">
                <a:moveTo>
                  <a:pt x="0" y="293"/>
                </a:moveTo>
                <a:cubicBezTo>
                  <a:pt x="38" y="248"/>
                  <a:pt x="101" y="50"/>
                  <a:pt x="228" y="25"/>
                </a:cubicBezTo>
                <a:cubicBezTo>
                  <a:pt x="355" y="0"/>
                  <a:pt x="560" y="79"/>
                  <a:pt x="765" y="145"/>
                </a:cubicBezTo>
              </a:path>
            </a:pathLst>
          </a:custGeom>
          <a:noFill/>
          <a:ln w="12700" cap="flat" cmpd="sng">
            <a:solidFill>
              <a:schemeClr val="tx1"/>
            </a:solidFill>
            <a:prstDash val="solid"/>
            <a:round/>
            <a:headEnd type="none" w="sm" len="sm"/>
            <a:tailEnd type="triangle" w="med" len="med"/>
          </a:ln>
        </p:spPr>
        <p:txBody>
          <a:bodyPr/>
          <a:lstStyle/>
          <a:p>
            <a:endParaRPr lang="en-US"/>
          </a:p>
        </p:txBody>
      </p:sp>
      <p:sp>
        <p:nvSpPr>
          <p:cNvPr id="12310" name="Line 22"/>
          <p:cNvSpPr>
            <a:spLocks noChangeShapeType="1"/>
          </p:cNvSpPr>
          <p:nvPr/>
        </p:nvSpPr>
        <p:spPr bwMode="auto">
          <a:xfrm flipH="1">
            <a:off x="4830763" y="1698625"/>
            <a:ext cx="527050" cy="219075"/>
          </a:xfrm>
          <a:prstGeom prst="line">
            <a:avLst/>
          </a:prstGeom>
          <a:noFill/>
          <a:ln w="12700">
            <a:solidFill>
              <a:schemeClr val="tx1"/>
            </a:solidFill>
            <a:round/>
            <a:headEnd type="none" w="sm" len="sm"/>
            <a:tailEnd type="triangle" w="sm" len="sm"/>
          </a:ln>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2"/>
          </p:nvPr>
        </p:nvSpPr>
        <p:spPr>
          <a:noFill/>
        </p:spPr>
        <p:txBody>
          <a:bodyPr/>
          <a:lstStyle/>
          <a:p>
            <a:fld id="{C181C48C-20ED-4FA3-88C9-18B745D601BB}" type="slidenum">
              <a:rPr lang="en-US"/>
              <a:pPr/>
              <a:t>7</a:t>
            </a:fld>
            <a:endParaRPr lang="en-US"/>
          </a:p>
        </p:txBody>
      </p:sp>
      <p:sp>
        <p:nvSpPr>
          <p:cNvPr id="13315" name="Rectangle 2"/>
          <p:cNvSpPr>
            <a:spLocks noGrp="1" noChangeArrowheads="1"/>
          </p:cNvSpPr>
          <p:nvPr>
            <p:ph type="title"/>
          </p:nvPr>
        </p:nvSpPr>
        <p:spPr/>
        <p:txBody>
          <a:bodyPr/>
          <a:lstStyle/>
          <a:p>
            <a:r>
              <a:rPr lang="en-US" smtClean="0"/>
              <a:t>Goal: Build a Business Application</a:t>
            </a:r>
          </a:p>
        </p:txBody>
      </p:sp>
      <p:sp>
        <p:nvSpPr>
          <p:cNvPr id="13316" name="Text Box 3"/>
          <p:cNvSpPr txBox="1">
            <a:spLocks noChangeArrowheads="1"/>
          </p:cNvSpPr>
          <p:nvPr/>
        </p:nvSpPr>
        <p:spPr bwMode="auto">
          <a:xfrm>
            <a:off x="777082" y="1357313"/>
            <a:ext cx="2514600" cy="1311275"/>
          </a:xfrm>
          <a:prstGeom prst="rect">
            <a:avLst/>
          </a:prstGeom>
          <a:noFill/>
          <a:ln w="12700">
            <a:noFill/>
            <a:miter lim="800000"/>
            <a:headEnd type="none" w="sm" len="sm"/>
            <a:tailEnd type="none" w="sm" len="sm"/>
          </a:ln>
        </p:spPr>
        <p:txBody>
          <a:bodyPr>
            <a:spAutoFit/>
          </a:bodyPr>
          <a:lstStyle/>
          <a:p>
            <a:pPr>
              <a:tabLst>
                <a:tab pos="285750" algn="l"/>
              </a:tabLst>
            </a:pPr>
            <a:r>
              <a:rPr lang="en-US" sz="2000" dirty="0">
                <a:solidFill>
                  <a:schemeClr val="tx1"/>
                </a:solidFill>
              </a:rPr>
              <a:t>Tools:</a:t>
            </a:r>
          </a:p>
          <a:p>
            <a:pPr>
              <a:tabLst>
                <a:tab pos="285750" algn="l"/>
              </a:tabLst>
            </a:pPr>
            <a:r>
              <a:rPr lang="en-US" sz="2000" dirty="0">
                <a:solidFill>
                  <a:schemeClr val="tx1"/>
                </a:solidFill>
              </a:rPr>
              <a:t>	Database Design</a:t>
            </a:r>
          </a:p>
          <a:p>
            <a:pPr>
              <a:tabLst>
                <a:tab pos="285750" algn="l"/>
              </a:tabLst>
            </a:pPr>
            <a:r>
              <a:rPr lang="en-US" sz="2000" dirty="0">
                <a:solidFill>
                  <a:schemeClr val="tx1"/>
                </a:solidFill>
              </a:rPr>
              <a:t>	SQL (queries)</a:t>
            </a:r>
          </a:p>
          <a:p>
            <a:pPr>
              <a:tabLst>
                <a:tab pos="285750" algn="l"/>
              </a:tabLst>
            </a:pPr>
            <a:r>
              <a:rPr lang="en-US" sz="2000" dirty="0">
                <a:solidFill>
                  <a:schemeClr val="tx1"/>
                </a:solidFill>
              </a:rPr>
              <a:t>	Programming</a:t>
            </a:r>
          </a:p>
        </p:txBody>
      </p:sp>
      <p:sp>
        <p:nvSpPr>
          <p:cNvPr id="13317" name="Rectangle 40"/>
          <p:cNvSpPr>
            <a:spLocks noChangeArrowheads="1"/>
          </p:cNvSpPr>
          <p:nvPr/>
        </p:nvSpPr>
        <p:spPr bwMode="auto">
          <a:xfrm>
            <a:off x="2933700" y="2309813"/>
            <a:ext cx="9144000" cy="0"/>
          </a:xfrm>
          <a:prstGeom prst="rect">
            <a:avLst/>
          </a:prstGeom>
          <a:noFill/>
          <a:ln w="12700">
            <a:noFill/>
            <a:miter lim="800000"/>
            <a:headEnd type="none" w="sm" len="sm"/>
            <a:tailEnd type="none" w="sm" len="sm"/>
          </a:ln>
        </p:spPr>
        <p:txBody>
          <a:bodyPr>
            <a:spAutoFit/>
          </a:bodyPr>
          <a:lstStyle/>
          <a:p>
            <a:endParaRPr lang="en-US"/>
          </a:p>
        </p:txBody>
      </p:sp>
      <p:sp>
        <p:nvSpPr>
          <p:cNvPr id="13318" name="Freeform 41"/>
          <p:cNvSpPr>
            <a:spLocks/>
          </p:cNvSpPr>
          <p:nvPr/>
        </p:nvSpPr>
        <p:spPr bwMode="auto">
          <a:xfrm>
            <a:off x="2940050" y="4830763"/>
            <a:ext cx="1149350" cy="406400"/>
          </a:xfrm>
          <a:custGeom>
            <a:avLst/>
            <a:gdLst>
              <a:gd name="T0" fmla="*/ 349 w 724"/>
              <a:gd name="T1" fmla="*/ 103 h 256"/>
              <a:gd name="T2" fmla="*/ 333 w 724"/>
              <a:gd name="T3" fmla="*/ 89 h 256"/>
              <a:gd name="T4" fmla="*/ 309 w 724"/>
              <a:gd name="T5" fmla="*/ 56 h 256"/>
              <a:gd name="T6" fmla="*/ 293 w 724"/>
              <a:gd name="T7" fmla="*/ 43 h 256"/>
              <a:gd name="T8" fmla="*/ 267 w 724"/>
              <a:gd name="T9" fmla="*/ 43 h 256"/>
              <a:gd name="T10" fmla="*/ 226 w 724"/>
              <a:gd name="T11" fmla="*/ 54 h 256"/>
              <a:gd name="T12" fmla="*/ 184 w 724"/>
              <a:gd name="T13" fmla="*/ 49 h 256"/>
              <a:gd name="T14" fmla="*/ 132 w 724"/>
              <a:gd name="T15" fmla="*/ 38 h 256"/>
              <a:gd name="T16" fmla="*/ 84 w 724"/>
              <a:gd name="T17" fmla="*/ 35 h 256"/>
              <a:gd name="T18" fmla="*/ 40 w 724"/>
              <a:gd name="T19" fmla="*/ 52 h 256"/>
              <a:gd name="T20" fmla="*/ 6 w 724"/>
              <a:gd name="T21" fmla="*/ 77 h 256"/>
              <a:gd name="T22" fmla="*/ 0 w 724"/>
              <a:gd name="T23" fmla="*/ 88 h 256"/>
              <a:gd name="T24" fmla="*/ 9 w 724"/>
              <a:gd name="T25" fmla="*/ 96 h 256"/>
              <a:gd name="T26" fmla="*/ 33 w 724"/>
              <a:gd name="T27" fmla="*/ 104 h 256"/>
              <a:gd name="T28" fmla="*/ 87 w 724"/>
              <a:gd name="T29" fmla="*/ 116 h 256"/>
              <a:gd name="T30" fmla="*/ 125 w 724"/>
              <a:gd name="T31" fmla="*/ 127 h 256"/>
              <a:gd name="T32" fmla="*/ 140 w 724"/>
              <a:gd name="T33" fmla="*/ 136 h 256"/>
              <a:gd name="T34" fmla="*/ 140 w 724"/>
              <a:gd name="T35" fmla="*/ 148 h 256"/>
              <a:gd name="T36" fmla="*/ 123 w 724"/>
              <a:gd name="T37" fmla="*/ 175 h 256"/>
              <a:gd name="T38" fmla="*/ 120 w 724"/>
              <a:gd name="T39" fmla="*/ 189 h 256"/>
              <a:gd name="T40" fmla="*/ 140 w 724"/>
              <a:gd name="T41" fmla="*/ 193 h 256"/>
              <a:gd name="T42" fmla="*/ 195 w 724"/>
              <a:gd name="T43" fmla="*/ 181 h 256"/>
              <a:gd name="T44" fmla="*/ 280 w 724"/>
              <a:gd name="T45" fmla="*/ 172 h 256"/>
              <a:gd name="T46" fmla="*/ 334 w 724"/>
              <a:gd name="T47" fmla="*/ 176 h 256"/>
              <a:gd name="T48" fmla="*/ 411 w 724"/>
              <a:gd name="T49" fmla="*/ 191 h 256"/>
              <a:gd name="T50" fmla="*/ 533 w 724"/>
              <a:gd name="T51" fmla="*/ 219 h 256"/>
              <a:gd name="T52" fmla="*/ 619 w 724"/>
              <a:gd name="T53" fmla="*/ 239 h 256"/>
              <a:gd name="T54" fmla="*/ 687 w 724"/>
              <a:gd name="T55" fmla="*/ 252 h 256"/>
              <a:gd name="T56" fmla="*/ 714 w 724"/>
              <a:gd name="T57" fmla="*/ 256 h 256"/>
              <a:gd name="T58" fmla="*/ 724 w 724"/>
              <a:gd name="T59" fmla="*/ 252 h 256"/>
              <a:gd name="T60" fmla="*/ 713 w 724"/>
              <a:gd name="T61" fmla="*/ 238 h 256"/>
              <a:gd name="T62" fmla="*/ 683 w 724"/>
              <a:gd name="T63" fmla="*/ 217 h 256"/>
              <a:gd name="T64" fmla="*/ 636 w 724"/>
              <a:gd name="T65" fmla="*/ 187 h 256"/>
              <a:gd name="T66" fmla="*/ 616 w 724"/>
              <a:gd name="T67" fmla="*/ 170 h 256"/>
              <a:gd name="T68" fmla="*/ 620 w 724"/>
              <a:gd name="T69" fmla="*/ 161 h 256"/>
              <a:gd name="T70" fmla="*/ 641 w 724"/>
              <a:gd name="T71" fmla="*/ 156 h 256"/>
              <a:gd name="T72" fmla="*/ 688 w 724"/>
              <a:gd name="T73" fmla="*/ 153 h 256"/>
              <a:gd name="T74" fmla="*/ 711 w 724"/>
              <a:gd name="T75" fmla="*/ 152 h 256"/>
              <a:gd name="T76" fmla="*/ 719 w 724"/>
              <a:gd name="T77" fmla="*/ 148 h 256"/>
              <a:gd name="T78" fmla="*/ 707 w 724"/>
              <a:gd name="T79" fmla="*/ 141 h 256"/>
              <a:gd name="T80" fmla="*/ 680 w 724"/>
              <a:gd name="T81" fmla="*/ 133 h 256"/>
              <a:gd name="T82" fmla="*/ 612 w 724"/>
              <a:gd name="T83" fmla="*/ 117 h 256"/>
              <a:gd name="T84" fmla="*/ 586 w 724"/>
              <a:gd name="T85" fmla="*/ 109 h 256"/>
              <a:gd name="T86" fmla="*/ 572 w 724"/>
              <a:gd name="T87" fmla="*/ 100 h 256"/>
              <a:gd name="T88" fmla="*/ 567 w 724"/>
              <a:gd name="T89" fmla="*/ 79 h 256"/>
              <a:gd name="T90" fmla="*/ 564 w 724"/>
              <a:gd name="T91" fmla="*/ 61 h 256"/>
              <a:gd name="T92" fmla="*/ 554 w 724"/>
              <a:gd name="T93" fmla="*/ 56 h 256"/>
              <a:gd name="T94" fmla="*/ 519 w 724"/>
              <a:gd name="T95" fmla="*/ 55 h 256"/>
              <a:gd name="T96" fmla="*/ 471 w 724"/>
              <a:gd name="T97" fmla="*/ 57 h 256"/>
              <a:gd name="T98" fmla="*/ 449 w 724"/>
              <a:gd name="T99" fmla="*/ 54 h 256"/>
              <a:gd name="T100" fmla="*/ 443 w 724"/>
              <a:gd name="T101" fmla="*/ 41 h 256"/>
              <a:gd name="T102" fmla="*/ 448 w 724"/>
              <a:gd name="T103" fmla="*/ 12 h 256"/>
              <a:gd name="T104" fmla="*/ 447 w 724"/>
              <a:gd name="T105" fmla="*/ 0 h 256"/>
              <a:gd name="T106" fmla="*/ 437 w 724"/>
              <a:gd name="T107" fmla="*/ 8 h 256"/>
              <a:gd name="T108" fmla="*/ 417 w 724"/>
              <a:gd name="T109" fmla="*/ 35 h 256"/>
              <a:gd name="T110" fmla="*/ 380 w 724"/>
              <a:gd name="T111" fmla="*/ 85 h 256"/>
              <a:gd name="T112" fmla="*/ 363 w 724"/>
              <a:gd name="T113" fmla="*/ 101 h 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4"/>
              <a:gd name="T172" fmla="*/ 0 h 256"/>
              <a:gd name="T173" fmla="*/ 724 w 724"/>
              <a:gd name="T174" fmla="*/ 256 h 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4" h="256">
                <a:moveTo>
                  <a:pt x="358" y="103"/>
                </a:moveTo>
                <a:lnTo>
                  <a:pt x="354" y="103"/>
                </a:lnTo>
                <a:lnTo>
                  <a:pt x="349" y="103"/>
                </a:lnTo>
                <a:lnTo>
                  <a:pt x="345" y="101"/>
                </a:lnTo>
                <a:lnTo>
                  <a:pt x="341" y="97"/>
                </a:lnTo>
                <a:lnTo>
                  <a:pt x="333" y="89"/>
                </a:lnTo>
                <a:lnTo>
                  <a:pt x="325" y="78"/>
                </a:lnTo>
                <a:lnTo>
                  <a:pt x="318" y="67"/>
                </a:lnTo>
                <a:lnTo>
                  <a:pt x="309" y="56"/>
                </a:lnTo>
                <a:lnTo>
                  <a:pt x="301" y="48"/>
                </a:lnTo>
                <a:lnTo>
                  <a:pt x="297" y="45"/>
                </a:lnTo>
                <a:lnTo>
                  <a:pt x="293" y="43"/>
                </a:lnTo>
                <a:lnTo>
                  <a:pt x="284" y="41"/>
                </a:lnTo>
                <a:lnTo>
                  <a:pt x="275" y="41"/>
                </a:lnTo>
                <a:lnTo>
                  <a:pt x="267" y="43"/>
                </a:lnTo>
                <a:lnTo>
                  <a:pt x="258" y="45"/>
                </a:lnTo>
                <a:lnTo>
                  <a:pt x="238" y="52"/>
                </a:lnTo>
                <a:lnTo>
                  <a:pt x="226" y="54"/>
                </a:lnTo>
                <a:lnTo>
                  <a:pt x="214" y="54"/>
                </a:lnTo>
                <a:lnTo>
                  <a:pt x="200" y="53"/>
                </a:lnTo>
                <a:lnTo>
                  <a:pt x="184" y="49"/>
                </a:lnTo>
                <a:lnTo>
                  <a:pt x="168" y="46"/>
                </a:lnTo>
                <a:lnTo>
                  <a:pt x="149" y="42"/>
                </a:lnTo>
                <a:lnTo>
                  <a:pt x="132" y="38"/>
                </a:lnTo>
                <a:lnTo>
                  <a:pt x="115" y="35"/>
                </a:lnTo>
                <a:lnTo>
                  <a:pt x="98" y="34"/>
                </a:lnTo>
                <a:lnTo>
                  <a:pt x="84" y="35"/>
                </a:lnTo>
                <a:lnTo>
                  <a:pt x="70" y="38"/>
                </a:lnTo>
                <a:lnTo>
                  <a:pt x="55" y="45"/>
                </a:lnTo>
                <a:lnTo>
                  <a:pt x="40" y="52"/>
                </a:lnTo>
                <a:lnTo>
                  <a:pt x="26" y="60"/>
                </a:lnTo>
                <a:lnTo>
                  <a:pt x="15" y="68"/>
                </a:lnTo>
                <a:lnTo>
                  <a:pt x="6" y="77"/>
                </a:lnTo>
                <a:lnTo>
                  <a:pt x="3" y="81"/>
                </a:lnTo>
                <a:lnTo>
                  <a:pt x="1" y="84"/>
                </a:lnTo>
                <a:lnTo>
                  <a:pt x="0" y="88"/>
                </a:lnTo>
                <a:lnTo>
                  <a:pt x="1" y="91"/>
                </a:lnTo>
                <a:lnTo>
                  <a:pt x="5" y="94"/>
                </a:lnTo>
                <a:lnTo>
                  <a:pt x="9" y="96"/>
                </a:lnTo>
                <a:lnTo>
                  <a:pt x="16" y="100"/>
                </a:lnTo>
                <a:lnTo>
                  <a:pt x="23" y="102"/>
                </a:lnTo>
                <a:lnTo>
                  <a:pt x="33" y="104"/>
                </a:lnTo>
                <a:lnTo>
                  <a:pt x="43" y="107"/>
                </a:lnTo>
                <a:lnTo>
                  <a:pt x="65" y="112"/>
                </a:lnTo>
                <a:lnTo>
                  <a:pt x="87" y="116"/>
                </a:lnTo>
                <a:lnTo>
                  <a:pt x="108" y="121"/>
                </a:lnTo>
                <a:lnTo>
                  <a:pt x="117" y="124"/>
                </a:lnTo>
                <a:lnTo>
                  <a:pt x="125" y="127"/>
                </a:lnTo>
                <a:lnTo>
                  <a:pt x="132" y="129"/>
                </a:lnTo>
                <a:lnTo>
                  <a:pt x="136" y="132"/>
                </a:lnTo>
                <a:lnTo>
                  <a:pt x="140" y="136"/>
                </a:lnTo>
                <a:lnTo>
                  <a:pt x="141" y="139"/>
                </a:lnTo>
                <a:lnTo>
                  <a:pt x="141" y="143"/>
                </a:lnTo>
                <a:lnTo>
                  <a:pt x="140" y="148"/>
                </a:lnTo>
                <a:lnTo>
                  <a:pt x="135" y="156"/>
                </a:lnTo>
                <a:lnTo>
                  <a:pt x="129" y="166"/>
                </a:lnTo>
                <a:lnTo>
                  <a:pt x="123" y="175"/>
                </a:lnTo>
                <a:lnTo>
                  <a:pt x="120" y="183"/>
                </a:lnTo>
                <a:lnTo>
                  <a:pt x="119" y="186"/>
                </a:lnTo>
                <a:lnTo>
                  <a:pt x="120" y="189"/>
                </a:lnTo>
                <a:lnTo>
                  <a:pt x="123" y="191"/>
                </a:lnTo>
                <a:lnTo>
                  <a:pt x="128" y="192"/>
                </a:lnTo>
                <a:lnTo>
                  <a:pt x="140" y="193"/>
                </a:lnTo>
                <a:lnTo>
                  <a:pt x="156" y="191"/>
                </a:lnTo>
                <a:lnTo>
                  <a:pt x="174" y="187"/>
                </a:lnTo>
                <a:lnTo>
                  <a:pt x="195" y="181"/>
                </a:lnTo>
                <a:lnTo>
                  <a:pt x="220" y="177"/>
                </a:lnTo>
                <a:lnTo>
                  <a:pt x="248" y="173"/>
                </a:lnTo>
                <a:lnTo>
                  <a:pt x="280" y="172"/>
                </a:lnTo>
                <a:lnTo>
                  <a:pt x="297" y="173"/>
                </a:lnTo>
                <a:lnTo>
                  <a:pt x="314" y="174"/>
                </a:lnTo>
                <a:lnTo>
                  <a:pt x="334" y="176"/>
                </a:lnTo>
                <a:lnTo>
                  <a:pt x="358" y="180"/>
                </a:lnTo>
                <a:lnTo>
                  <a:pt x="383" y="185"/>
                </a:lnTo>
                <a:lnTo>
                  <a:pt x="411" y="191"/>
                </a:lnTo>
                <a:lnTo>
                  <a:pt x="441" y="198"/>
                </a:lnTo>
                <a:lnTo>
                  <a:pt x="471" y="204"/>
                </a:lnTo>
                <a:lnTo>
                  <a:pt x="533" y="219"/>
                </a:lnTo>
                <a:lnTo>
                  <a:pt x="562" y="226"/>
                </a:lnTo>
                <a:lnTo>
                  <a:pt x="592" y="233"/>
                </a:lnTo>
                <a:lnTo>
                  <a:pt x="619" y="239"/>
                </a:lnTo>
                <a:lnTo>
                  <a:pt x="645" y="245"/>
                </a:lnTo>
                <a:lnTo>
                  <a:pt x="668" y="249"/>
                </a:lnTo>
                <a:lnTo>
                  <a:pt x="687" y="252"/>
                </a:lnTo>
                <a:lnTo>
                  <a:pt x="703" y="255"/>
                </a:lnTo>
                <a:lnTo>
                  <a:pt x="709" y="256"/>
                </a:lnTo>
                <a:lnTo>
                  <a:pt x="714" y="256"/>
                </a:lnTo>
                <a:lnTo>
                  <a:pt x="719" y="256"/>
                </a:lnTo>
                <a:lnTo>
                  <a:pt x="722" y="255"/>
                </a:lnTo>
                <a:lnTo>
                  <a:pt x="724" y="252"/>
                </a:lnTo>
                <a:lnTo>
                  <a:pt x="724" y="248"/>
                </a:lnTo>
                <a:lnTo>
                  <a:pt x="720" y="244"/>
                </a:lnTo>
                <a:lnTo>
                  <a:pt x="713" y="238"/>
                </a:lnTo>
                <a:lnTo>
                  <a:pt x="705" y="232"/>
                </a:lnTo>
                <a:lnTo>
                  <a:pt x="694" y="224"/>
                </a:lnTo>
                <a:lnTo>
                  <a:pt x="683" y="217"/>
                </a:lnTo>
                <a:lnTo>
                  <a:pt x="659" y="202"/>
                </a:lnTo>
                <a:lnTo>
                  <a:pt x="647" y="195"/>
                </a:lnTo>
                <a:lnTo>
                  <a:pt x="636" y="187"/>
                </a:lnTo>
                <a:lnTo>
                  <a:pt x="628" y="180"/>
                </a:lnTo>
                <a:lnTo>
                  <a:pt x="621" y="175"/>
                </a:lnTo>
                <a:lnTo>
                  <a:pt x="616" y="170"/>
                </a:lnTo>
                <a:lnTo>
                  <a:pt x="614" y="166"/>
                </a:lnTo>
                <a:lnTo>
                  <a:pt x="616" y="163"/>
                </a:lnTo>
                <a:lnTo>
                  <a:pt x="620" y="161"/>
                </a:lnTo>
                <a:lnTo>
                  <a:pt x="625" y="158"/>
                </a:lnTo>
                <a:lnTo>
                  <a:pt x="632" y="157"/>
                </a:lnTo>
                <a:lnTo>
                  <a:pt x="641" y="156"/>
                </a:lnTo>
                <a:lnTo>
                  <a:pt x="649" y="155"/>
                </a:lnTo>
                <a:lnTo>
                  <a:pt x="669" y="154"/>
                </a:lnTo>
                <a:lnTo>
                  <a:pt x="688" y="153"/>
                </a:lnTo>
                <a:lnTo>
                  <a:pt x="697" y="153"/>
                </a:lnTo>
                <a:lnTo>
                  <a:pt x="705" y="152"/>
                </a:lnTo>
                <a:lnTo>
                  <a:pt x="711" y="152"/>
                </a:lnTo>
                <a:lnTo>
                  <a:pt x="716" y="151"/>
                </a:lnTo>
                <a:lnTo>
                  <a:pt x="719" y="150"/>
                </a:lnTo>
                <a:lnTo>
                  <a:pt x="719" y="148"/>
                </a:lnTo>
                <a:lnTo>
                  <a:pt x="717" y="145"/>
                </a:lnTo>
                <a:lnTo>
                  <a:pt x="712" y="143"/>
                </a:lnTo>
                <a:lnTo>
                  <a:pt x="707" y="141"/>
                </a:lnTo>
                <a:lnTo>
                  <a:pt x="698" y="139"/>
                </a:lnTo>
                <a:lnTo>
                  <a:pt x="689" y="137"/>
                </a:lnTo>
                <a:lnTo>
                  <a:pt x="680" y="133"/>
                </a:lnTo>
                <a:lnTo>
                  <a:pt x="658" y="129"/>
                </a:lnTo>
                <a:lnTo>
                  <a:pt x="634" y="124"/>
                </a:lnTo>
                <a:lnTo>
                  <a:pt x="612" y="117"/>
                </a:lnTo>
                <a:lnTo>
                  <a:pt x="603" y="115"/>
                </a:lnTo>
                <a:lnTo>
                  <a:pt x="594" y="112"/>
                </a:lnTo>
                <a:lnTo>
                  <a:pt x="586" y="109"/>
                </a:lnTo>
                <a:lnTo>
                  <a:pt x="580" y="106"/>
                </a:lnTo>
                <a:lnTo>
                  <a:pt x="575" y="103"/>
                </a:lnTo>
                <a:lnTo>
                  <a:pt x="572" y="100"/>
                </a:lnTo>
                <a:lnTo>
                  <a:pt x="568" y="93"/>
                </a:lnTo>
                <a:lnTo>
                  <a:pt x="567" y="86"/>
                </a:lnTo>
                <a:lnTo>
                  <a:pt x="567" y="79"/>
                </a:lnTo>
                <a:lnTo>
                  <a:pt x="568" y="72"/>
                </a:lnTo>
                <a:lnTo>
                  <a:pt x="567" y="66"/>
                </a:lnTo>
                <a:lnTo>
                  <a:pt x="564" y="61"/>
                </a:lnTo>
                <a:lnTo>
                  <a:pt x="561" y="59"/>
                </a:lnTo>
                <a:lnTo>
                  <a:pt x="558" y="57"/>
                </a:lnTo>
                <a:lnTo>
                  <a:pt x="554" y="56"/>
                </a:lnTo>
                <a:lnTo>
                  <a:pt x="548" y="55"/>
                </a:lnTo>
                <a:lnTo>
                  <a:pt x="534" y="55"/>
                </a:lnTo>
                <a:lnTo>
                  <a:pt x="519" y="55"/>
                </a:lnTo>
                <a:lnTo>
                  <a:pt x="503" y="56"/>
                </a:lnTo>
                <a:lnTo>
                  <a:pt x="486" y="57"/>
                </a:lnTo>
                <a:lnTo>
                  <a:pt x="471" y="57"/>
                </a:lnTo>
                <a:lnTo>
                  <a:pt x="458" y="56"/>
                </a:lnTo>
                <a:lnTo>
                  <a:pt x="454" y="55"/>
                </a:lnTo>
                <a:lnTo>
                  <a:pt x="449" y="54"/>
                </a:lnTo>
                <a:lnTo>
                  <a:pt x="446" y="52"/>
                </a:lnTo>
                <a:lnTo>
                  <a:pt x="445" y="48"/>
                </a:lnTo>
                <a:lnTo>
                  <a:pt x="443" y="41"/>
                </a:lnTo>
                <a:lnTo>
                  <a:pt x="444" y="31"/>
                </a:lnTo>
                <a:lnTo>
                  <a:pt x="446" y="21"/>
                </a:lnTo>
                <a:lnTo>
                  <a:pt x="448" y="12"/>
                </a:lnTo>
                <a:lnTo>
                  <a:pt x="450" y="6"/>
                </a:lnTo>
                <a:lnTo>
                  <a:pt x="449" y="1"/>
                </a:lnTo>
                <a:lnTo>
                  <a:pt x="447" y="0"/>
                </a:lnTo>
                <a:lnTo>
                  <a:pt x="445" y="1"/>
                </a:lnTo>
                <a:lnTo>
                  <a:pt x="442" y="3"/>
                </a:lnTo>
                <a:lnTo>
                  <a:pt x="437" y="8"/>
                </a:lnTo>
                <a:lnTo>
                  <a:pt x="433" y="12"/>
                </a:lnTo>
                <a:lnTo>
                  <a:pt x="428" y="19"/>
                </a:lnTo>
                <a:lnTo>
                  <a:pt x="417" y="35"/>
                </a:lnTo>
                <a:lnTo>
                  <a:pt x="405" y="53"/>
                </a:lnTo>
                <a:lnTo>
                  <a:pt x="392" y="70"/>
                </a:lnTo>
                <a:lnTo>
                  <a:pt x="380" y="85"/>
                </a:lnTo>
                <a:lnTo>
                  <a:pt x="374" y="92"/>
                </a:lnTo>
                <a:lnTo>
                  <a:pt x="368" y="97"/>
                </a:lnTo>
                <a:lnTo>
                  <a:pt x="363" y="101"/>
                </a:lnTo>
                <a:lnTo>
                  <a:pt x="358" y="103"/>
                </a:lnTo>
                <a:close/>
              </a:path>
            </a:pathLst>
          </a:custGeom>
          <a:solidFill>
            <a:srgbClr val="CCECFF"/>
          </a:solidFill>
          <a:ln w="14288">
            <a:solidFill>
              <a:srgbClr val="0000FF"/>
            </a:solidFill>
            <a:prstDash val="solid"/>
            <a:round/>
            <a:headEnd/>
            <a:tailEnd/>
          </a:ln>
        </p:spPr>
        <p:txBody>
          <a:bodyPr/>
          <a:lstStyle/>
          <a:p>
            <a:endParaRPr lang="en-US"/>
          </a:p>
        </p:txBody>
      </p:sp>
      <p:grpSp>
        <p:nvGrpSpPr>
          <p:cNvPr id="13319" name="Group 42"/>
          <p:cNvGrpSpPr>
            <a:grpSpLocks/>
          </p:cNvGrpSpPr>
          <p:nvPr/>
        </p:nvGrpSpPr>
        <p:grpSpPr bwMode="auto">
          <a:xfrm>
            <a:off x="6240463" y="2481263"/>
            <a:ext cx="325437" cy="1143000"/>
            <a:chOff x="4479" y="1080"/>
            <a:chExt cx="205" cy="720"/>
          </a:xfrm>
        </p:grpSpPr>
        <p:grpSp>
          <p:nvGrpSpPr>
            <p:cNvPr id="13444" name="Group 43"/>
            <p:cNvGrpSpPr>
              <a:grpSpLocks/>
            </p:cNvGrpSpPr>
            <p:nvPr/>
          </p:nvGrpSpPr>
          <p:grpSpPr bwMode="auto">
            <a:xfrm>
              <a:off x="4496" y="1080"/>
              <a:ext cx="188" cy="720"/>
              <a:chOff x="4496" y="1080"/>
              <a:chExt cx="188" cy="720"/>
            </a:xfrm>
          </p:grpSpPr>
          <p:sp>
            <p:nvSpPr>
              <p:cNvPr id="13446" name="Freeform 44"/>
              <p:cNvSpPr>
                <a:spLocks/>
              </p:cNvSpPr>
              <p:nvPr/>
            </p:nvSpPr>
            <p:spPr bwMode="auto">
              <a:xfrm>
                <a:off x="4654" y="1080"/>
                <a:ext cx="30" cy="720"/>
              </a:xfrm>
              <a:custGeom>
                <a:avLst/>
                <a:gdLst>
                  <a:gd name="T0" fmla="*/ 0 w 30"/>
                  <a:gd name="T1" fmla="*/ 720 h 720"/>
                  <a:gd name="T2" fmla="*/ 0 w 30"/>
                  <a:gd name="T3" fmla="*/ 31 h 720"/>
                  <a:gd name="T4" fmla="*/ 30 w 30"/>
                  <a:gd name="T5" fmla="*/ 0 h 720"/>
                  <a:gd name="T6" fmla="*/ 30 w 30"/>
                  <a:gd name="T7" fmla="*/ 689 h 720"/>
                  <a:gd name="T8" fmla="*/ 0 w 30"/>
                  <a:gd name="T9" fmla="*/ 720 h 720"/>
                  <a:gd name="T10" fmla="*/ 0 60000 65536"/>
                  <a:gd name="T11" fmla="*/ 0 60000 65536"/>
                  <a:gd name="T12" fmla="*/ 0 60000 65536"/>
                  <a:gd name="T13" fmla="*/ 0 60000 65536"/>
                  <a:gd name="T14" fmla="*/ 0 60000 65536"/>
                  <a:gd name="T15" fmla="*/ 0 w 30"/>
                  <a:gd name="T16" fmla="*/ 0 h 720"/>
                  <a:gd name="T17" fmla="*/ 30 w 30"/>
                  <a:gd name="T18" fmla="*/ 720 h 720"/>
                </a:gdLst>
                <a:ahLst/>
                <a:cxnLst>
                  <a:cxn ang="T10">
                    <a:pos x="T0" y="T1"/>
                  </a:cxn>
                  <a:cxn ang="T11">
                    <a:pos x="T2" y="T3"/>
                  </a:cxn>
                  <a:cxn ang="T12">
                    <a:pos x="T4" y="T5"/>
                  </a:cxn>
                  <a:cxn ang="T13">
                    <a:pos x="T6" y="T7"/>
                  </a:cxn>
                  <a:cxn ang="T14">
                    <a:pos x="T8" y="T9"/>
                  </a:cxn>
                </a:cxnLst>
                <a:rect l="T15" t="T16" r="T17" b="T18"/>
                <a:pathLst>
                  <a:path w="30" h="720">
                    <a:moveTo>
                      <a:pt x="0" y="720"/>
                    </a:moveTo>
                    <a:lnTo>
                      <a:pt x="0" y="31"/>
                    </a:lnTo>
                    <a:lnTo>
                      <a:pt x="30" y="0"/>
                    </a:lnTo>
                    <a:lnTo>
                      <a:pt x="30" y="689"/>
                    </a:lnTo>
                    <a:lnTo>
                      <a:pt x="0" y="720"/>
                    </a:lnTo>
                    <a:close/>
                  </a:path>
                </a:pathLst>
              </a:custGeom>
              <a:solidFill>
                <a:srgbClr val="B3CFE0"/>
              </a:solidFill>
              <a:ln w="9525">
                <a:noFill/>
                <a:round/>
                <a:headEnd/>
                <a:tailEnd/>
              </a:ln>
            </p:spPr>
            <p:txBody>
              <a:bodyPr/>
              <a:lstStyle/>
              <a:p>
                <a:endParaRPr lang="en-US"/>
              </a:p>
            </p:txBody>
          </p:sp>
          <p:sp>
            <p:nvSpPr>
              <p:cNvPr id="13447" name="Freeform 45"/>
              <p:cNvSpPr>
                <a:spLocks/>
              </p:cNvSpPr>
              <p:nvPr/>
            </p:nvSpPr>
            <p:spPr bwMode="auto">
              <a:xfrm>
                <a:off x="4496" y="1080"/>
                <a:ext cx="188" cy="31"/>
              </a:xfrm>
              <a:custGeom>
                <a:avLst/>
                <a:gdLst>
                  <a:gd name="T0" fmla="*/ 158 w 188"/>
                  <a:gd name="T1" fmla="*/ 31 h 31"/>
                  <a:gd name="T2" fmla="*/ 0 w 188"/>
                  <a:gd name="T3" fmla="*/ 31 h 31"/>
                  <a:gd name="T4" fmla="*/ 30 w 188"/>
                  <a:gd name="T5" fmla="*/ 0 h 31"/>
                  <a:gd name="T6" fmla="*/ 188 w 188"/>
                  <a:gd name="T7" fmla="*/ 0 h 31"/>
                  <a:gd name="T8" fmla="*/ 158 w 188"/>
                  <a:gd name="T9" fmla="*/ 31 h 31"/>
                  <a:gd name="T10" fmla="*/ 0 60000 65536"/>
                  <a:gd name="T11" fmla="*/ 0 60000 65536"/>
                  <a:gd name="T12" fmla="*/ 0 60000 65536"/>
                  <a:gd name="T13" fmla="*/ 0 60000 65536"/>
                  <a:gd name="T14" fmla="*/ 0 60000 65536"/>
                  <a:gd name="T15" fmla="*/ 0 w 188"/>
                  <a:gd name="T16" fmla="*/ 0 h 31"/>
                  <a:gd name="T17" fmla="*/ 188 w 188"/>
                  <a:gd name="T18" fmla="*/ 31 h 31"/>
                </a:gdLst>
                <a:ahLst/>
                <a:cxnLst>
                  <a:cxn ang="T10">
                    <a:pos x="T0" y="T1"/>
                  </a:cxn>
                  <a:cxn ang="T11">
                    <a:pos x="T2" y="T3"/>
                  </a:cxn>
                  <a:cxn ang="T12">
                    <a:pos x="T4" y="T5"/>
                  </a:cxn>
                  <a:cxn ang="T13">
                    <a:pos x="T6" y="T7"/>
                  </a:cxn>
                  <a:cxn ang="T14">
                    <a:pos x="T8" y="T9"/>
                  </a:cxn>
                </a:cxnLst>
                <a:rect l="T15" t="T16" r="T17" b="T18"/>
                <a:pathLst>
                  <a:path w="188" h="31">
                    <a:moveTo>
                      <a:pt x="158" y="31"/>
                    </a:moveTo>
                    <a:lnTo>
                      <a:pt x="0" y="31"/>
                    </a:lnTo>
                    <a:lnTo>
                      <a:pt x="30" y="0"/>
                    </a:lnTo>
                    <a:lnTo>
                      <a:pt x="188" y="0"/>
                    </a:lnTo>
                    <a:lnTo>
                      <a:pt x="158" y="31"/>
                    </a:lnTo>
                    <a:close/>
                  </a:path>
                </a:pathLst>
              </a:custGeom>
              <a:solidFill>
                <a:srgbClr val="798C97"/>
              </a:solidFill>
              <a:ln w="9525">
                <a:noFill/>
                <a:round/>
                <a:headEnd/>
                <a:tailEnd/>
              </a:ln>
            </p:spPr>
            <p:txBody>
              <a:bodyPr/>
              <a:lstStyle/>
              <a:p>
                <a:endParaRPr lang="en-US"/>
              </a:p>
            </p:txBody>
          </p:sp>
          <p:sp>
            <p:nvSpPr>
              <p:cNvPr id="13448" name="Rectangle 46"/>
              <p:cNvSpPr>
                <a:spLocks noChangeArrowheads="1"/>
              </p:cNvSpPr>
              <p:nvPr/>
            </p:nvSpPr>
            <p:spPr bwMode="auto">
              <a:xfrm>
                <a:off x="4496" y="1111"/>
                <a:ext cx="158" cy="689"/>
              </a:xfrm>
              <a:prstGeom prst="rect">
                <a:avLst/>
              </a:prstGeom>
              <a:solidFill>
                <a:srgbClr val="9CB4C3"/>
              </a:solidFill>
              <a:ln w="9525">
                <a:noFill/>
                <a:miter lim="800000"/>
                <a:headEnd/>
                <a:tailEnd/>
              </a:ln>
            </p:spPr>
            <p:txBody>
              <a:bodyPr/>
              <a:lstStyle/>
              <a:p>
                <a:endParaRPr lang="en-US"/>
              </a:p>
            </p:txBody>
          </p:sp>
        </p:grpSp>
        <p:sp>
          <p:nvSpPr>
            <p:cNvPr id="13445" name="Rectangle 47"/>
            <p:cNvSpPr>
              <a:spLocks noChangeArrowheads="1"/>
            </p:cNvSpPr>
            <p:nvPr/>
          </p:nvSpPr>
          <p:spPr bwMode="auto">
            <a:xfrm rot="-5400000">
              <a:off x="4342" y="1422"/>
              <a:ext cx="448" cy="173"/>
            </a:xfrm>
            <a:prstGeom prst="rect">
              <a:avLst/>
            </a:prstGeom>
            <a:noFill/>
            <a:ln w="9525">
              <a:noFill/>
              <a:miter lim="800000"/>
              <a:headEnd/>
              <a:tailEnd/>
            </a:ln>
          </p:spPr>
          <p:txBody>
            <a:bodyPr wrap="none" lIns="0" tIns="0" rIns="0" bIns="0">
              <a:spAutoFit/>
            </a:bodyPr>
            <a:lstStyle/>
            <a:p>
              <a:r>
                <a:rPr lang="en-US" sz="1800"/>
                <a:t>Design</a:t>
              </a:r>
              <a:endParaRPr lang="en-US" sz="1400">
                <a:solidFill>
                  <a:schemeClr val="tx1"/>
                </a:solidFill>
              </a:endParaRPr>
            </a:p>
          </p:txBody>
        </p:sp>
      </p:grpSp>
      <p:grpSp>
        <p:nvGrpSpPr>
          <p:cNvPr id="13320" name="Group 48"/>
          <p:cNvGrpSpPr>
            <a:grpSpLocks/>
          </p:cNvGrpSpPr>
          <p:nvPr/>
        </p:nvGrpSpPr>
        <p:grpSpPr bwMode="auto">
          <a:xfrm>
            <a:off x="6832600" y="2117725"/>
            <a:ext cx="339725" cy="1506538"/>
            <a:chOff x="4165" y="851"/>
            <a:chExt cx="214" cy="949"/>
          </a:xfrm>
        </p:grpSpPr>
        <p:grpSp>
          <p:nvGrpSpPr>
            <p:cNvPr id="13439" name="Group 49"/>
            <p:cNvGrpSpPr>
              <a:grpSpLocks/>
            </p:cNvGrpSpPr>
            <p:nvPr/>
          </p:nvGrpSpPr>
          <p:grpSpPr bwMode="auto">
            <a:xfrm>
              <a:off x="4183" y="851"/>
              <a:ext cx="196" cy="949"/>
              <a:chOff x="4183" y="851"/>
              <a:chExt cx="196" cy="949"/>
            </a:xfrm>
          </p:grpSpPr>
          <p:sp>
            <p:nvSpPr>
              <p:cNvPr id="13441" name="Freeform 50"/>
              <p:cNvSpPr>
                <a:spLocks/>
              </p:cNvSpPr>
              <p:nvPr/>
            </p:nvSpPr>
            <p:spPr bwMode="auto">
              <a:xfrm>
                <a:off x="4348" y="851"/>
                <a:ext cx="31" cy="949"/>
              </a:xfrm>
              <a:custGeom>
                <a:avLst/>
                <a:gdLst>
                  <a:gd name="T0" fmla="*/ 0 w 31"/>
                  <a:gd name="T1" fmla="*/ 949 h 949"/>
                  <a:gd name="T2" fmla="*/ 0 w 31"/>
                  <a:gd name="T3" fmla="*/ 31 h 949"/>
                  <a:gd name="T4" fmla="*/ 31 w 31"/>
                  <a:gd name="T5" fmla="*/ 0 h 949"/>
                  <a:gd name="T6" fmla="*/ 31 w 31"/>
                  <a:gd name="T7" fmla="*/ 918 h 949"/>
                  <a:gd name="T8" fmla="*/ 0 w 31"/>
                  <a:gd name="T9" fmla="*/ 949 h 949"/>
                  <a:gd name="T10" fmla="*/ 0 60000 65536"/>
                  <a:gd name="T11" fmla="*/ 0 60000 65536"/>
                  <a:gd name="T12" fmla="*/ 0 60000 65536"/>
                  <a:gd name="T13" fmla="*/ 0 60000 65536"/>
                  <a:gd name="T14" fmla="*/ 0 60000 65536"/>
                  <a:gd name="T15" fmla="*/ 0 w 31"/>
                  <a:gd name="T16" fmla="*/ 0 h 949"/>
                  <a:gd name="T17" fmla="*/ 31 w 31"/>
                  <a:gd name="T18" fmla="*/ 949 h 949"/>
                </a:gdLst>
                <a:ahLst/>
                <a:cxnLst>
                  <a:cxn ang="T10">
                    <a:pos x="T0" y="T1"/>
                  </a:cxn>
                  <a:cxn ang="T11">
                    <a:pos x="T2" y="T3"/>
                  </a:cxn>
                  <a:cxn ang="T12">
                    <a:pos x="T4" y="T5"/>
                  </a:cxn>
                  <a:cxn ang="T13">
                    <a:pos x="T6" y="T7"/>
                  </a:cxn>
                  <a:cxn ang="T14">
                    <a:pos x="T8" y="T9"/>
                  </a:cxn>
                </a:cxnLst>
                <a:rect l="T15" t="T16" r="T17" b="T18"/>
                <a:pathLst>
                  <a:path w="31" h="949">
                    <a:moveTo>
                      <a:pt x="0" y="949"/>
                    </a:moveTo>
                    <a:lnTo>
                      <a:pt x="0" y="31"/>
                    </a:lnTo>
                    <a:lnTo>
                      <a:pt x="31" y="0"/>
                    </a:lnTo>
                    <a:lnTo>
                      <a:pt x="31" y="918"/>
                    </a:lnTo>
                    <a:lnTo>
                      <a:pt x="0" y="949"/>
                    </a:lnTo>
                    <a:close/>
                  </a:path>
                </a:pathLst>
              </a:custGeom>
              <a:solidFill>
                <a:srgbClr val="86E086"/>
              </a:solidFill>
              <a:ln w="9525">
                <a:noFill/>
                <a:round/>
                <a:headEnd/>
                <a:tailEnd/>
              </a:ln>
            </p:spPr>
            <p:txBody>
              <a:bodyPr/>
              <a:lstStyle/>
              <a:p>
                <a:endParaRPr lang="en-US"/>
              </a:p>
            </p:txBody>
          </p:sp>
          <p:sp>
            <p:nvSpPr>
              <p:cNvPr id="13442" name="Freeform 51"/>
              <p:cNvSpPr>
                <a:spLocks/>
              </p:cNvSpPr>
              <p:nvPr/>
            </p:nvSpPr>
            <p:spPr bwMode="auto">
              <a:xfrm>
                <a:off x="4183" y="851"/>
                <a:ext cx="196" cy="31"/>
              </a:xfrm>
              <a:custGeom>
                <a:avLst/>
                <a:gdLst>
                  <a:gd name="T0" fmla="*/ 165 w 196"/>
                  <a:gd name="T1" fmla="*/ 31 h 31"/>
                  <a:gd name="T2" fmla="*/ 0 w 196"/>
                  <a:gd name="T3" fmla="*/ 31 h 31"/>
                  <a:gd name="T4" fmla="*/ 30 w 196"/>
                  <a:gd name="T5" fmla="*/ 0 h 31"/>
                  <a:gd name="T6" fmla="*/ 196 w 196"/>
                  <a:gd name="T7" fmla="*/ 0 h 31"/>
                  <a:gd name="T8" fmla="*/ 165 w 196"/>
                  <a:gd name="T9" fmla="*/ 31 h 31"/>
                  <a:gd name="T10" fmla="*/ 0 60000 65536"/>
                  <a:gd name="T11" fmla="*/ 0 60000 65536"/>
                  <a:gd name="T12" fmla="*/ 0 60000 65536"/>
                  <a:gd name="T13" fmla="*/ 0 60000 65536"/>
                  <a:gd name="T14" fmla="*/ 0 60000 65536"/>
                  <a:gd name="T15" fmla="*/ 0 w 196"/>
                  <a:gd name="T16" fmla="*/ 0 h 31"/>
                  <a:gd name="T17" fmla="*/ 196 w 196"/>
                  <a:gd name="T18" fmla="*/ 31 h 31"/>
                </a:gdLst>
                <a:ahLst/>
                <a:cxnLst>
                  <a:cxn ang="T10">
                    <a:pos x="T0" y="T1"/>
                  </a:cxn>
                  <a:cxn ang="T11">
                    <a:pos x="T2" y="T3"/>
                  </a:cxn>
                  <a:cxn ang="T12">
                    <a:pos x="T4" y="T5"/>
                  </a:cxn>
                  <a:cxn ang="T13">
                    <a:pos x="T6" y="T7"/>
                  </a:cxn>
                  <a:cxn ang="T14">
                    <a:pos x="T8" y="T9"/>
                  </a:cxn>
                </a:cxnLst>
                <a:rect l="T15" t="T16" r="T17" b="T18"/>
                <a:pathLst>
                  <a:path w="196" h="31">
                    <a:moveTo>
                      <a:pt x="165" y="31"/>
                    </a:moveTo>
                    <a:lnTo>
                      <a:pt x="0" y="31"/>
                    </a:lnTo>
                    <a:lnTo>
                      <a:pt x="30" y="0"/>
                    </a:lnTo>
                    <a:lnTo>
                      <a:pt x="196" y="0"/>
                    </a:lnTo>
                    <a:lnTo>
                      <a:pt x="165" y="31"/>
                    </a:lnTo>
                    <a:close/>
                  </a:path>
                </a:pathLst>
              </a:custGeom>
              <a:solidFill>
                <a:srgbClr val="5B975B"/>
              </a:solidFill>
              <a:ln w="9525">
                <a:noFill/>
                <a:round/>
                <a:headEnd/>
                <a:tailEnd/>
              </a:ln>
            </p:spPr>
            <p:txBody>
              <a:bodyPr/>
              <a:lstStyle/>
              <a:p>
                <a:endParaRPr lang="en-US"/>
              </a:p>
            </p:txBody>
          </p:sp>
          <p:sp>
            <p:nvSpPr>
              <p:cNvPr id="13443" name="Rectangle 52"/>
              <p:cNvSpPr>
                <a:spLocks noChangeArrowheads="1"/>
              </p:cNvSpPr>
              <p:nvPr/>
            </p:nvSpPr>
            <p:spPr bwMode="auto">
              <a:xfrm>
                <a:off x="4183" y="882"/>
                <a:ext cx="165" cy="918"/>
              </a:xfrm>
              <a:prstGeom prst="rect">
                <a:avLst/>
              </a:prstGeom>
              <a:solidFill>
                <a:srgbClr val="75C375"/>
              </a:solidFill>
              <a:ln w="9525">
                <a:noFill/>
                <a:miter lim="800000"/>
                <a:headEnd/>
                <a:tailEnd/>
              </a:ln>
            </p:spPr>
            <p:txBody>
              <a:bodyPr/>
              <a:lstStyle/>
              <a:p>
                <a:endParaRPr lang="en-US"/>
              </a:p>
            </p:txBody>
          </p:sp>
        </p:grpSp>
        <p:sp>
          <p:nvSpPr>
            <p:cNvPr id="13440" name="Rectangle 53"/>
            <p:cNvSpPr>
              <a:spLocks noChangeArrowheads="1"/>
            </p:cNvSpPr>
            <p:nvPr/>
          </p:nvSpPr>
          <p:spPr bwMode="auto">
            <a:xfrm rot="-5400000">
              <a:off x="4108" y="1502"/>
              <a:ext cx="288" cy="173"/>
            </a:xfrm>
            <a:prstGeom prst="rect">
              <a:avLst/>
            </a:prstGeom>
            <a:noFill/>
            <a:ln w="9525">
              <a:noFill/>
              <a:miter lim="800000"/>
              <a:headEnd/>
              <a:tailEnd/>
            </a:ln>
          </p:spPr>
          <p:txBody>
            <a:bodyPr wrap="none" lIns="0" tIns="0" rIns="0" bIns="0">
              <a:spAutoFit/>
            </a:bodyPr>
            <a:lstStyle/>
            <a:p>
              <a:r>
                <a:rPr lang="en-US" sz="1800"/>
                <a:t>SQL</a:t>
              </a:r>
              <a:endParaRPr lang="en-US" sz="1400">
                <a:solidFill>
                  <a:schemeClr val="tx1"/>
                </a:solidFill>
              </a:endParaRPr>
            </a:p>
          </p:txBody>
        </p:sp>
      </p:grpSp>
      <p:grpSp>
        <p:nvGrpSpPr>
          <p:cNvPr id="13321" name="Group 54"/>
          <p:cNvGrpSpPr>
            <a:grpSpLocks/>
          </p:cNvGrpSpPr>
          <p:nvPr/>
        </p:nvGrpSpPr>
        <p:grpSpPr bwMode="auto">
          <a:xfrm>
            <a:off x="7383463" y="2641600"/>
            <a:ext cx="325437" cy="982663"/>
            <a:chOff x="3853" y="1181"/>
            <a:chExt cx="205" cy="619"/>
          </a:xfrm>
        </p:grpSpPr>
        <p:grpSp>
          <p:nvGrpSpPr>
            <p:cNvPr id="13434" name="Group 55"/>
            <p:cNvGrpSpPr>
              <a:grpSpLocks/>
            </p:cNvGrpSpPr>
            <p:nvPr/>
          </p:nvGrpSpPr>
          <p:grpSpPr bwMode="auto">
            <a:xfrm>
              <a:off x="3871" y="1193"/>
              <a:ext cx="187" cy="607"/>
              <a:chOff x="3871" y="1193"/>
              <a:chExt cx="187" cy="607"/>
            </a:xfrm>
          </p:grpSpPr>
          <p:sp>
            <p:nvSpPr>
              <p:cNvPr id="13436" name="Freeform 56"/>
              <p:cNvSpPr>
                <a:spLocks/>
              </p:cNvSpPr>
              <p:nvPr/>
            </p:nvSpPr>
            <p:spPr bwMode="auto">
              <a:xfrm>
                <a:off x="4028" y="1193"/>
                <a:ext cx="30" cy="607"/>
              </a:xfrm>
              <a:custGeom>
                <a:avLst/>
                <a:gdLst>
                  <a:gd name="T0" fmla="*/ 0 w 30"/>
                  <a:gd name="T1" fmla="*/ 607 h 607"/>
                  <a:gd name="T2" fmla="*/ 0 w 30"/>
                  <a:gd name="T3" fmla="*/ 30 h 607"/>
                  <a:gd name="T4" fmla="*/ 30 w 30"/>
                  <a:gd name="T5" fmla="*/ 0 h 607"/>
                  <a:gd name="T6" fmla="*/ 30 w 30"/>
                  <a:gd name="T7" fmla="*/ 576 h 607"/>
                  <a:gd name="T8" fmla="*/ 0 w 30"/>
                  <a:gd name="T9" fmla="*/ 607 h 607"/>
                  <a:gd name="T10" fmla="*/ 0 60000 65536"/>
                  <a:gd name="T11" fmla="*/ 0 60000 65536"/>
                  <a:gd name="T12" fmla="*/ 0 60000 65536"/>
                  <a:gd name="T13" fmla="*/ 0 60000 65536"/>
                  <a:gd name="T14" fmla="*/ 0 60000 65536"/>
                  <a:gd name="T15" fmla="*/ 0 w 30"/>
                  <a:gd name="T16" fmla="*/ 0 h 607"/>
                  <a:gd name="T17" fmla="*/ 30 w 30"/>
                  <a:gd name="T18" fmla="*/ 607 h 607"/>
                </a:gdLst>
                <a:ahLst/>
                <a:cxnLst>
                  <a:cxn ang="T10">
                    <a:pos x="T0" y="T1"/>
                  </a:cxn>
                  <a:cxn ang="T11">
                    <a:pos x="T2" y="T3"/>
                  </a:cxn>
                  <a:cxn ang="T12">
                    <a:pos x="T4" y="T5"/>
                  </a:cxn>
                  <a:cxn ang="T13">
                    <a:pos x="T6" y="T7"/>
                  </a:cxn>
                  <a:cxn ang="T14">
                    <a:pos x="T8" y="T9"/>
                  </a:cxn>
                </a:cxnLst>
                <a:rect l="T15" t="T16" r="T17" b="T18"/>
                <a:pathLst>
                  <a:path w="30" h="607">
                    <a:moveTo>
                      <a:pt x="0" y="607"/>
                    </a:moveTo>
                    <a:lnTo>
                      <a:pt x="0" y="30"/>
                    </a:lnTo>
                    <a:lnTo>
                      <a:pt x="30" y="0"/>
                    </a:lnTo>
                    <a:lnTo>
                      <a:pt x="30" y="576"/>
                    </a:lnTo>
                    <a:lnTo>
                      <a:pt x="0" y="607"/>
                    </a:lnTo>
                    <a:close/>
                  </a:path>
                </a:pathLst>
              </a:custGeom>
              <a:solidFill>
                <a:srgbClr val="E0B3E0"/>
              </a:solidFill>
              <a:ln w="9525">
                <a:noFill/>
                <a:round/>
                <a:headEnd/>
                <a:tailEnd/>
              </a:ln>
            </p:spPr>
            <p:txBody>
              <a:bodyPr/>
              <a:lstStyle/>
              <a:p>
                <a:endParaRPr lang="en-US"/>
              </a:p>
            </p:txBody>
          </p:sp>
          <p:sp>
            <p:nvSpPr>
              <p:cNvPr id="13437" name="Freeform 57"/>
              <p:cNvSpPr>
                <a:spLocks/>
              </p:cNvSpPr>
              <p:nvPr/>
            </p:nvSpPr>
            <p:spPr bwMode="auto">
              <a:xfrm>
                <a:off x="3871" y="1193"/>
                <a:ext cx="187" cy="30"/>
              </a:xfrm>
              <a:custGeom>
                <a:avLst/>
                <a:gdLst>
                  <a:gd name="T0" fmla="*/ 157 w 187"/>
                  <a:gd name="T1" fmla="*/ 30 h 30"/>
                  <a:gd name="T2" fmla="*/ 0 w 187"/>
                  <a:gd name="T3" fmla="*/ 30 h 30"/>
                  <a:gd name="T4" fmla="*/ 30 w 187"/>
                  <a:gd name="T5" fmla="*/ 0 h 30"/>
                  <a:gd name="T6" fmla="*/ 187 w 187"/>
                  <a:gd name="T7" fmla="*/ 0 h 30"/>
                  <a:gd name="T8" fmla="*/ 157 w 187"/>
                  <a:gd name="T9" fmla="*/ 30 h 30"/>
                  <a:gd name="T10" fmla="*/ 0 60000 65536"/>
                  <a:gd name="T11" fmla="*/ 0 60000 65536"/>
                  <a:gd name="T12" fmla="*/ 0 60000 65536"/>
                  <a:gd name="T13" fmla="*/ 0 60000 65536"/>
                  <a:gd name="T14" fmla="*/ 0 60000 65536"/>
                  <a:gd name="T15" fmla="*/ 0 w 187"/>
                  <a:gd name="T16" fmla="*/ 0 h 30"/>
                  <a:gd name="T17" fmla="*/ 187 w 187"/>
                  <a:gd name="T18" fmla="*/ 30 h 30"/>
                </a:gdLst>
                <a:ahLst/>
                <a:cxnLst>
                  <a:cxn ang="T10">
                    <a:pos x="T0" y="T1"/>
                  </a:cxn>
                  <a:cxn ang="T11">
                    <a:pos x="T2" y="T3"/>
                  </a:cxn>
                  <a:cxn ang="T12">
                    <a:pos x="T4" y="T5"/>
                  </a:cxn>
                  <a:cxn ang="T13">
                    <a:pos x="T6" y="T7"/>
                  </a:cxn>
                  <a:cxn ang="T14">
                    <a:pos x="T8" y="T9"/>
                  </a:cxn>
                </a:cxnLst>
                <a:rect l="T15" t="T16" r="T17" b="T18"/>
                <a:pathLst>
                  <a:path w="187" h="30">
                    <a:moveTo>
                      <a:pt x="157" y="30"/>
                    </a:moveTo>
                    <a:lnTo>
                      <a:pt x="0" y="30"/>
                    </a:lnTo>
                    <a:lnTo>
                      <a:pt x="30" y="0"/>
                    </a:lnTo>
                    <a:lnTo>
                      <a:pt x="187" y="0"/>
                    </a:lnTo>
                    <a:lnTo>
                      <a:pt x="157" y="30"/>
                    </a:lnTo>
                    <a:close/>
                  </a:path>
                </a:pathLst>
              </a:custGeom>
              <a:solidFill>
                <a:srgbClr val="977997"/>
              </a:solidFill>
              <a:ln w="9525">
                <a:noFill/>
                <a:round/>
                <a:headEnd/>
                <a:tailEnd/>
              </a:ln>
            </p:spPr>
            <p:txBody>
              <a:bodyPr/>
              <a:lstStyle/>
              <a:p>
                <a:endParaRPr lang="en-US"/>
              </a:p>
            </p:txBody>
          </p:sp>
          <p:sp>
            <p:nvSpPr>
              <p:cNvPr id="13438" name="Rectangle 58"/>
              <p:cNvSpPr>
                <a:spLocks noChangeArrowheads="1"/>
              </p:cNvSpPr>
              <p:nvPr/>
            </p:nvSpPr>
            <p:spPr bwMode="auto">
              <a:xfrm>
                <a:off x="3871" y="1223"/>
                <a:ext cx="157" cy="577"/>
              </a:xfrm>
              <a:prstGeom prst="rect">
                <a:avLst/>
              </a:prstGeom>
              <a:solidFill>
                <a:srgbClr val="C39CC3"/>
              </a:solidFill>
              <a:ln w="9525">
                <a:noFill/>
                <a:miter lim="800000"/>
                <a:headEnd/>
                <a:tailEnd/>
              </a:ln>
            </p:spPr>
            <p:txBody>
              <a:bodyPr/>
              <a:lstStyle/>
              <a:p>
                <a:endParaRPr lang="en-US"/>
              </a:p>
            </p:txBody>
          </p:sp>
        </p:grpSp>
        <p:sp>
          <p:nvSpPr>
            <p:cNvPr id="13435" name="Rectangle 59"/>
            <p:cNvSpPr>
              <a:spLocks noChangeArrowheads="1"/>
            </p:cNvSpPr>
            <p:nvPr/>
          </p:nvSpPr>
          <p:spPr bwMode="auto">
            <a:xfrm rot="-5400000">
              <a:off x="3664" y="1370"/>
              <a:ext cx="552" cy="173"/>
            </a:xfrm>
            <a:prstGeom prst="rect">
              <a:avLst/>
            </a:prstGeom>
            <a:noFill/>
            <a:ln w="9525">
              <a:noFill/>
              <a:miter lim="800000"/>
              <a:headEnd/>
              <a:tailEnd/>
            </a:ln>
          </p:spPr>
          <p:txBody>
            <a:bodyPr wrap="none" lIns="0" tIns="0" rIns="0" bIns="0">
              <a:spAutoFit/>
            </a:bodyPr>
            <a:lstStyle/>
            <a:p>
              <a:r>
                <a:rPr lang="en-US" sz="1800"/>
                <a:t>Program</a:t>
              </a:r>
              <a:endParaRPr lang="en-US" sz="1400">
                <a:solidFill>
                  <a:schemeClr val="tx1"/>
                </a:solidFill>
              </a:endParaRPr>
            </a:p>
          </p:txBody>
        </p:sp>
      </p:grpSp>
      <p:sp>
        <p:nvSpPr>
          <p:cNvPr id="13322" name="Freeform 60"/>
          <p:cNvSpPr>
            <a:spLocks/>
          </p:cNvSpPr>
          <p:nvPr/>
        </p:nvSpPr>
        <p:spPr bwMode="auto">
          <a:xfrm>
            <a:off x="5370513" y="2027238"/>
            <a:ext cx="3063875" cy="1549400"/>
          </a:xfrm>
          <a:custGeom>
            <a:avLst/>
            <a:gdLst>
              <a:gd name="T0" fmla="*/ 1907 w 1930"/>
              <a:gd name="T1" fmla="*/ 957 h 976"/>
              <a:gd name="T2" fmla="*/ 1873 w 1930"/>
              <a:gd name="T3" fmla="*/ 972 h 976"/>
              <a:gd name="T4" fmla="*/ 1849 w 1930"/>
              <a:gd name="T5" fmla="*/ 976 h 976"/>
              <a:gd name="T6" fmla="*/ 1823 w 1930"/>
              <a:gd name="T7" fmla="*/ 974 h 976"/>
              <a:gd name="T8" fmla="*/ 1797 w 1930"/>
              <a:gd name="T9" fmla="*/ 964 h 976"/>
              <a:gd name="T10" fmla="*/ 1768 w 1930"/>
              <a:gd name="T11" fmla="*/ 945 h 976"/>
              <a:gd name="T12" fmla="*/ 1738 w 1930"/>
              <a:gd name="T13" fmla="*/ 912 h 976"/>
              <a:gd name="T14" fmla="*/ 1713 w 1930"/>
              <a:gd name="T15" fmla="*/ 879 h 976"/>
              <a:gd name="T16" fmla="*/ 1697 w 1930"/>
              <a:gd name="T17" fmla="*/ 850 h 976"/>
              <a:gd name="T18" fmla="*/ 1679 w 1930"/>
              <a:gd name="T19" fmla="*/ 815 h 976"/>
              <a:gd name="T20" fmla="*/ 1652 w 1930"/>
              <a:gd name="T21" fmla="*/ 754 h 976"/>
              <a:gd name="T22" fmla="*/ 1614 w 1930"/>
              <a:gd name="T23" fmla="*/ 661 h 976"/>
              <a:gd name="T24" fmla="*/ 1575 w 1930"/>
              <a:gd name="T25" fmla="*/ 560 h 976"/>
              <a:gd name="T26" fmla="*/ 1535 w 1930"/>
              <a:gd name="T27" fmla="*/ 459 h 976"/>
              <a:gd name="T28" fmla="*/ 1493 w 1930"/>
              <a:gd name="T29" fmla="*/ 362 h 976"/>
              <a:gd name="T30" fmla="*/ 1462 w 1930"/>
              <a:gd name="T31" fmla="*/ 296 h 976"/>
              <a:gd name="T32" fmla="*/ 1440 w 1930"/>
              <a:gd name="T33" fmla="*/ 258 h 976"/>
              <a:gd name="T34" fmla="*/ 1419 w 1930"/>
              <a:gd name="T35" fmla="*/ 224 h 976"/>
              <a:gd name="T36" fmla="*/ 1387 w 1930"/>
              <a:gd name="T37" fmla="*/ 183 h 976"/>
              <a:gd name="T38" fmla="*/ 1344 w 1930"/>
              <a:gd name="T39" fmla="*/ 136 h 976"/>
              <a:gd name="T40" fmla="*/ 1300 w 1930"/>
              <a:gd name="T41" fmla="*/ 95 h 976"/>
              <a:gd name="T42" fmla="*/ 1255 w 1930"/>
              <a:gd name="T43" fmla="*/ 63 h 976"/>
              <a:gd name="T44" fmla="*/ 1210 w 1930"/>
              <a:gd name="T45" fmla="*/ 37 h 976"/>
              <a:gd name="T46" fmla="*/ 1163 w 1930"/>
              <a:gd name="T47" fmla="*/ 19 h 976"/>
              <a:gd name="T48" fmla="*/ 1116 w 1930"/>
              <a:gd name="T49" fmla="*/ 7 h 976"/>
              <a:gd name="T50" fmla="*/ 1067 w 1930"/>
              <a:gd name="T51" fmla="*/ 1 h 976"/>
              <a:gd name="T52" fmla="*/ 1018 w 1930"/>
              <a:gd name="T53" fmla="*/ 1 h 976"/>
              <a:gd name="T54" fmla="*/ 966 w 1930"/>
              <a:gd name="T55" fmla="*/ 12 h 976"/>
              <a:gd name="T56" fmla="*/ 912 w 1930"/>
              <a:gd name="T57" fmla="*/ 31 h 976"/>
              <a:gd name="T58" fmla="*/ 856 w 1930"/>
              <a:gd name="T59" fmla="*/ 57 h 976"/>
              <a:gd name="T60" fmla="*/ 774 w 1930"/>
              <a:gd name="T61" fmla="*/ 105 h 976"/>
              <a:gd name="T62" fmla="*/ 695 w 1930"/>
              <a:gd name="T63" fmla="*/ 159 h 976"/>
              <a:gd name="T64" fmla="*/ 648 w 1930"/>
              <a:gd name="T65" fmla="*/ 194 h 976"/>
              <a:gd name="T66" fmla="*/ 605 w 1930"/>
              <a:gd name="T67" fmla="*/ 226 h 976"/>
              <a:gd name="T68" fmla="*/ 568 w 1930"/>
              <a:gd name="T69" fmla="*/ 263 h 976"/>
              <a:gd name="T70" fmla="*/ 522 w 1930"/>
              <a:gd name="T71" fmla="*/ 322 h 976"/>
              <a:gd name="T72" fmla="*/ 464 w 1930"/>
              <a:gd name="T73" fmla="*/ 405 h 976"/>
              <a:gd name="T74" fmla="*/ 402 w 1930"/>
              <a:gd name="T75" fmla="*/ 487 h 976"/>
              <a:gd name="T76" fmla="*/ 365 w 1930"/>
              <a:gd name="T77" fmla="*/ 524 h 976"/>
              <a:gd name="T78" fmla="*/ 282 w 1930"/>
              <a:gd name="T79" fmla="*/ 594 h 976"/>
              <a:gd name="T80" fmla="*/ 192 w 1930"/>
              <a:gd name="T81" fmla="*/ 661 h 976"/>
              <a:gd name="T82" fmla="*/ 98 w 1930"/>
              <a:gd name="T83" fmla="*/ 724 h 9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30"/>
              <a:gd name="T127" fmla="*/ 0 h 976"/>
              <a:gd name="T128" fmla="*/ 1930 w 1930"/>
              <a:gd name="T129" fmla="*/ 976 h 9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30" h="976">
                <a:moveTo>
                  <a:pt x="1930" y="943"/>
                </a:moveTo>
                <a:lnTo>
                  <a:pt x="1907" y="957"/>
                </a:lnTo>
                <a:lnTo>
                  <a:pt x="1885" y="967"/>
                </a:lnTo>
                <a:lnTo>
                  <a:pt x="1873" y="972"/>
                </a:lnTo>
                <a:lnTo>
                  <a:pt x="1861" y="974"/>
                </a:lnTo>
                <a:lnTo>
                  <a:pt x="1849" y="976"/>
                </a:lnTo>
                <a:lnTo>
                  <a:pt x="1836" y="976"/>
                </a:lnTo>
                <a:lnTo>
                  <a:pt x="1823" y="974"/>
                </a:lnTo>
                <a:lnTo>
                  <a:pt x="1810" y="971"/>
                </a:lnTo>
                <a:lnTo>
                  <a:pt x="1797" y="964"/>
                </a:lnTo>
                <a:lnTo>
                  <a:pt x="1782" y="955"/>
                </a:lnTo>
                <a:lnTo>
                  <a:pt x="1768" y="945"/>
                </a:lnTo>
                <a:lnTo>
                  <a:pt x="1753" y="930"/>
                </a:lnTo>
                <a:lnTo>
                  <a:pt x="1738" y="912"/>
                </a:lnTo>
                <a:lnTo>
                  <a:pt x="1722" y="891"/>
                </a:lnTo>
                <a:lnTo>
                  <a:pt x="1713" y="879"/>
                </a:lnTo>
                <a:lnTo>
                  <a:pt x="1705" y="865"/>
                </a:lnTo>
                <a:lnTo>
                  <a:pt x="1697" y="850"/>
                </a:lnTo>
                <a:lnTo>
                  <a:pt x="1688" y="833"/>
                </a:lnTo>
                <a:lnTo>
                  <a:pt x="1679" y="815"/>
                </a:lnTo>
                <a:lnTo>
                  <a:pt x="1670" y="796"/>
                </a:lnTo>
                <a:lnTo>
                  <a:pt x="1652" y="754"/>
                </a:lnTo>
                <a:lnTo>
                  <a:pt x="1633" y="709"/>
                </a:lnTo>
                <a:lnTo>
                  <a:pt x="1614" y="661"/>
                </a:lnTo>
                <a:lnTo>
                  <a:pt x="1594" y="612"/>
                </a:lnTo>
                <a:lnTo>
                  <a:pt x="1575" y="560"/>
                </a:lnTo>
                <a:lnTo>
                  <a:pt x="1555" y="509"/>
                </a:lnTo>
                <a:lnTo>
                  <a:pt x="1535" y="459"/>
                </a:lnTo>
                <a:lnTo>
                  <a:pt x="1514" y="409"/>
                </a:lnTo>
                <a:lnTo>
                  <a:pt x="1493" y="362"/>
                </a:lnTo>
                <a:lnTo>
                  <a:pt x="1472" y="318"/>
                </a:lnTo>
                <a:lnTo>
                  <a:pt x="1462" y="296"/>
                </a:lnTo>
                <a:lnTo>
                  <a:pt x="1451" y="276"/>
                </a:lnTo>
                <a:lnTo>
                  <a:pt x="1440" y="258"/>
                </a:lnTo>
                <a:lnTo>
                  <a:pt x="1430" y="240"/>
                </a:lnTo>
                <a:lnTo>
                  <a:pt x="1419" y="224"/>
                </a:lnTo>
                <a:lnTo>
                  <a:pt x="1408" y="210"/>
                </a:lnTo>
                <a:lnTo>
                  <a:pt x="1387" y="183"/>
                </a:lnTo>
                <a:lnTo>
                  <a:pt x="1366" y="159"/>
                </a:lnTo>
                <a:lnTo>
                  <a:pt x="1344" y="136"/>
                </a:lnTo>
                <a:lnTo>
                  <a:pt x="1323" y="115"/>
                </a:lnTo>
                <a:lnTo>
                  <a:pt x="1300" y="95"/>
                </a:lnTo>
                <a:lnTo>
                  <a:pt x="1278" y="79"/>
                </a:lnTo>
                <a:lnTo>
                  <a:pt x="1255" y="63"/>
                </a:lnTo>
                <a:lnTo>
                  <a:pt x="1232" y="49"/>
                </a:lnTo>
                <a:lnTo>
                  <a:pt x="1210" y="37"/>
                </a:lnTo>
                <a:lnTo>
                  <a:pt x="1187" y="28"/>
                </a:lnTo>
                <a:lnTo>
                  <a:pt x="1163" y="19"/>
                </a:lnTo>
                <a:lnTo>
                  <a:pt x="1140" y="12"/>
                </a:lnTo>
                <a:lnTo>
                  <a:pt x="1116" y="7"/>
                </a:lnTo>
                <a:lnTo>
                  <a:pt x="1092" y="4"/>
                </a:lnTo>
                <a:lnTo>
                  <a:pt x="1067" y="1"/>
                </a:lnTo>
                <a:lnTo>
                  <a:pt x="1043" y="0"/>
                </a:lnTo>
                <a:lnTo>
                  <a:pt x="1018" y="1"/>
                </a:lnTo>
                <a:lnTo>
                  <a:pt x="992" y="6"/>
                </a:lnTo>
                <a:lnTo>
                  <a:pt x="966" y="12"/>
                </a:lnTo>
                <a:lnTo>
                  <a:pt x="939" y="21"/>
                </a:lnTo>
                <a:lnTo>
                  <a:pt x="912" y="31"/>
                </a:lnTo>
                <a:lnTo>
                  <a:pt x="884" y="44"/>
                </a:lnTo>
                <a:lnTo>
                  <a:pt x="856" y="57"/>
                </a:lnTo>
                <a:lnTo>
                  <a:pt x="828" y="72"/>
                </a:lnTo>
                <a:lnTo>
                  <a:pt x="774" y="105"/>
                </a:lnTo>
                <a:lnTo>
                  <a:pt x="720" y="140"/>
                </a:lnTo>
                <a:lnTo>
                  <a:pt x="695" y="159"/>
                </a:lnTo>
                <a:lnTo>
                  <a:pt x="670" y="176"/>
                </a:lnTo>
                <a:lnTo>
                  <a:pt x="648" y="194"/>
                </a:lnTo>
                <a:lnTo>
                  <a:pt x="626" y="210"/>
                </a:lnTo>
                <a:lnTo>
                  <a:pt x="605" y="226"/>
                </a:lnTo>
                <a:lnTo>
                  <a:pt x="587" y="245"/>
                </a:lnTo>
                <a:lnTo>
                  <a:pt x="568" y="263"/>
                </a:lnTo>
                <a:lnTo>
                  <a:pt x="552" y="282"/>
                </a:lnTo>
                <a:lnTo>
                  <a:pt x="522" y="322"/>
                </a:lnTo>
                <a:lnTo>
                  <a:pt x="492" y="364"/>
                </a:lnTo>
                <a:lnTo>
                  <a:pt x="464" y="405"/>
                </a:lnTo>
                <a:lnTo>
                  <a:pt x="434" y="447"/>
                </a:lnTo>
                <a:lnTo>
                  <a:pt x="402" y="487"/>
                </a:lnTo>
                <a:lnTo>
                  <a:pt x="384" y="506"/>
                </a:lnTo>
                <a:lnTo>
                  <a:pt x="365" y="524"/>
                </a:lnTo>
                <a:lnTo>
                  <a:pt x="325" y="559"/>
                </a:lnTo>
                <a:lnTo>
                  <a:pt x="282" y="594"/>
                </a:lnTo>
                <a:lnTo>
                  <a:pt x="238" y="628"/>
                </a:lnTo>
                <a:lnTo>
                  <a:pt x="192" y="661"/>
                </a:lnTo>
                <a:lnTo>
                  <a:pt x="145" y="692"/>
                </a:lnTo>
                <a:lnTo>
                  <a:pt x="98" y="724"/>
                </a:lnTo>
                <a:lnTo>
                  <a:pt x="0" y="786"/>
                </a:lnTo>
              </a:path>
            </a:pathLst>
          </a:custGeom>
          <a:noFill/>
          <a:ln w="14288">
            <a:solidFill>
              <a:srgbClr val="0000FF"/>
            </a:solidFill>
            <a:prstDash val="solid"/>
            <a:round/>
            <a:headEnd/>
            <a:tailEnd/>
          </a:ln>
        </p:spPr>
        <p:txBody>
          <a:bodyPr/>
          <a:lstStyle/>
          <a:p>
            <a:endParaRPr lang="en-US"/>
          </a:p>
        </p:txBody>
      </p:sp>
      <p:grpSp>
        <p:nvGrpSpPr>
          <p:cNvPr id="13323" name="Group 61"/>
          <p:cNvGrpSpPr>
            <a:grpSpLocks/>
          </p:cNvGrpSpPr>
          <p:nvPr/>
        </p:nvGrpSpPr>
        <p:grpSpPr bwMode="auto">
          <a:xfrm>
            <a:off x="2870200" y="4208463"/>
            <a:ext cx="298450" cy="923925"/>
            <a:chOff x="959" y="2400"/>
            <a:chExt cx="188" cy="582"/>
          </a:xfrm>
        </p:grpSpPr>
        <p:grpSp>
          <p:nvGrpSpPr>
            <p:cNvPr id="13429" name="Group 62"/>
            <p:cNvGrpSpPr>
              <a:grpSpLocks/>
            </p:cNvGrpSpPr>
            <p:nvPr/>
          </p:nvGrpSpPr>
          <p:grpSpPr bwMode="auto">
            <a:xfrm>
              <a:off x="960" y="2400"/>
              <a:ext cx="187" cy="582"/>
              <a:chOff x="2269" y="2527"/>
              <a:chExt cx="187" cy="582"/>
            </a:xfrm>
          </p:grpSpPr>
          <p:sp>
            <p:nvSpPr>
              <p:cNvPr id="13431" name="Freeform 63"/>
              <p:cNvSpPr>
                <a:spLocks/>
              </p:cNvSpPr>
              <p:nvPr/>
            </p:nvSpPr>
            <p:spPr bwMode="auto">
              <a:xfrm>
                <a:off x="2425" y="2527"/>
                <a:ext cx="31" cy="582"/>
              </a:xfrm>
              <a:custGeom>
                <a:avLst/>
                <a:gdLst>
                  <a:gd name="T0" fmla="*/ 0 w 31"/>
                  <a:gd name="T1" fmla="*/ 582 h 582"/>
                  <a:gd name="T2" fmla="*/ 0 w 31"/>
                  <a:gd name="T3" fmla="*/ 30 h 582"/>
                  <a:gd name="T4" fmla="*/ 31 w 31"/>
                  <a:gd name="T5" fmla="*/ 0 h 582"/>
                  <a:gd name="T6" fmla="*/ 31 w 31"/>
                  <a:gd name="T7" fmla="*/ 551 h 582"/>
                  <a:gd name="T8" fmla="*/ 0 w 31"/>
                  <a:gd name="T9" fmla="*/ 582 h 582"/>
                  <a:gd name="T10" fmla="*/ 0 60000 65536"/>
                  <a:gd name="T11" fmla="*/ 0 60000 65536"/>
                  <a:gd name="T12" fmla="*/ 0 60000 65536"/>
                  <a:gd name="T13" fmla="*/ 0 60000 65536"/>
                  <a:gd name="T14" fmla="*/ 0 60000 65536"/>
                  <a:gd name="T15" fmla="*/ 0 w 31"/>
                  <a:gd name="T16" fmla="*/ 0 h 582"/>
                  <a:gd name="T17" fmla="*/ 31 w 31"/>
                  <a:gd name="T18" fmla="*/ 582 h 582"/>
                </a:gdLst>
                <a:ahLst/>
                <a:cxnLst>
                  <a:cxn ang="T10">
                    <a:pos x="T0" y="T1"/>
                  </a:cxn>
                  <a:cxn ang="T11">
                    <a:pos x="T2" y="T3"/>
                  </a:cxn>
                  <a:cxn ang="T12">
                    <a:pos x="T4" y="T5"/>
                  </a:cxn>
                  <a:cxn ang="T13">
                    <a:pos x="T6" y="T7"/>
                  </a:cxn>
                  <a:cxn ang="T14">
                    <a:pos x="T8" y="T9"/>
                  </a:cxn>
                </a:cxnLst>
                <a:rect l="T15" t="T16" r="T17" b="T18"/>
                <a:pathLst>
                  <a:path w="31" h="582">
                    <a:moveTo>
                      <a:pt x="0" y="582"/>
                    </a:moveTo>
                    <a:lnTo>
                      <a:pt x="0" y="30"/>
                    </a:lnTo>
                    <a:lnTo>
                      <a:pt x="31" y="0"/>
                    </a:lnTo>
                    <a:lnTo>
                      <a:pt x="31" y="551"/>
                    </a:lnTo>
                    <a:lnTo>
                      <a:pt x="0" y="582"/>
                    </a:lnTo>
                    <a:close/>
                  </a:path>
                </a:pathLst>
              </a:custGeom>
              <a:solidFill>
                <a:srgbClr val="B3CFE0"/>
              </a:solidFill>
              <a:ln w="9525">
                <a:noFill/>
                <a:round/>
                <a:headEnd/>
                <a:tailEnd/>
              </a:ln>
            </p:spPr>
            <p:txBody>
              <a:bodyPr/>
              <a:lstStyle/>
              <a:p>
                <a:endParaRPr lang="en-US"/>
              </a:p>
            </p:txBody>
          </p:sp>
          <p:sp>
            <p:nvSpPr>
              <p:cNvPr id="13432" name="Freeform 64"/>
              <p:cNvSpPr>
                <a:spLocks/>
              </p:cNvSpPr>
              <p:nvPr/>
            </p:nvSpPr>
            <p:spPr bwMode="auto">
              <a:xfrm>
                <a:off x="2269" y="2527"/>
                <a:ext cx="187" cy="30"/>
              </a:xfrm>
              <a:custGeom>
                <a:avLst/>
                <a:gdLst>
                  <a:gd name="T0" fmla="*/ 156 w 187"/>
                  <a:gd name="T1" fmla="*/ 30 h 30"/>
                  <a:gd name="T2" fmla="*/ 0 w 187"/>
                  <a:gd name="T3" fmla="*/ 30 h 30"/>
                  <a:gd name="T4" fmla="*/ 30 w 187"/>
                  <a:gd name="T5" fmla="*/ 0 h 30"/>
                  <a:gd name="T6" fmla="*/ 187 w 187"/>
                  <a:gd name="T7" fmla="*/ 0 h 30"/>
                  <a:gd name="T8" fmla="*/ 156 w 187"/>
                  <a:gd name="T9" fmla="*/ 30 h 30"/>
                  <a:gd name="T10" fmla="*/ 0 60000 65536"/>
                  <a:gd name="T11" fmla="*/ 0 60000 65536"/>
                  <a:gd name="T12" fmla="*/ 0 60000 65536"/>
                  <a:gd name="T13" fmla="*/ 0 60000 65536"/>
                  <a:gd name="T14" fmla="*/ 0 60000 65536"/>
                  <a:gd name="T15" fmla="*/ 0 w 187"/>
                  <a:gd name="T16" fmla="*/ 0 h 30"/>
                  <a:gd name="T17" fmla="*/ 187 w 187"/>
                  <a:gd name="T18" fmla="*/ 30 h 30"/>
                </a:gdLst>
                <a:ahLst/>
                <a:cxnLst>
                  <a:cxn ang="T10">
                    <a:pos x="T0" y="T1"/>
                  </a:cxn>
                  <a:cxn ang="T11">
                    <a:pos x="T2" y="T3"/>
                  </a:cxn>
                  <a:cxn ang="T12">
                    <a:pos x="T4" y="T5"/>
                  </a:cxn>
                  <a:cxn ang="T13">
                    <a:pos x="T6" y="T7"/>
                  </a:cxn>
                  <a:cxn ang="T14">
                    <a:pos x="T8" y="T9"/>
                  </a:cxn>
                </a:cxnLst>
                <a:rect l="T15" t="T16" r="T17" b="T18"/>
                <a:pathLst>
                  <a:path w="187" h="30">
                    <a:moveTo>
                      <a:pt x="156" y="30"/>
                    </a:moveTo>
                    <a:lnTo>
                      <a:pt x="0" y="30"/>
                    </a:lnTo>
                    <a:lnTo>
                      <a:pt x="30" y="0"/>
                    </a:lnTo>
                    <a:lnTo>
                      <a:pt x="187" y="0"/>
                    </a:lnTo>
                    <a:lnTo>
                      <a:pt x="156" y="30"/>
                    </a:lnTo>
                    <a:close/>
                  </a:path>
                </a:pathLst>
              </a:custGeom>
              <a:solidFill>
                <a:srgbClr val="798C97"/>
              </a:solidFill>
              <a:ln w="9525">
                <a:noFill/>
                <a:round/>
                <a:headEnd/>
                <a:tailEnd/>
              </a:ln>
            </p:spPr>
            <p:txBody>
              <a:bodyPr/>
              <a:lstStyle/>
              <a:p>
                <a:endParaRPr lang="en-US"/>
              </a:p>
            </p:txBody>
          </p:sp>
          <p:sp>
            <p:nvSpPr>
              <p:cNvPr id="13433" name="Rectangle 65"/>
              <p:cNvSpPr>
                <a:spLocks noChangeArrowheads="1"/>
              </p:cNvSpPr>
              <p:nvPr/>
            </p:nvSpPr>
            <p:spPr bwMode="auto">
              <a:xfrm>
                <a:off x="2269" y="2557"/>
                <a:ext cx="156" cy="552"/>
              </a:xfrm>
              <a:prstGeom prst="rect">
                <a:avLst/>
              </a:prstGeom>
              <a:solidFill>
                <a:srgbClr val="9CB4C3"/>
              </a:solidFill>
              <a:ln w="9525">
                <a:noFill/>
                <a:miter lim="800000"/>
                <a:headEnd/>
                <a:tailEnd/>
              </a:ln>
            </p:spPr>
            <p:txBody>
              <a:bodyPr/>
              <a:lstStyle/>
              <a:p>
                <a:endParaRPr lang="en-US"/>
              </a:p>
            </p:txBody>
          </p:sp>
        </p:grpSp>
        <p:sp>
          <p:nvSpPr>
            <p:cNvPr id="13430" name="Rectangle 66"/>
            <p:cNvSpPr>
              <a:spLocks noChangeArrowheads="1"/>
            </p:cNvSpPr>
            <p:nvPr/>
          </p:nvSpPr>
          <p:spPr bwMode="auto">
            <a:xfrm rot="-5400000">
              <a:off x="822" y="2644"/>
              <a:ext cx="448" cy="173"/>
            </a:xfrm>
            <a:prstGeom prst="rect">
              <a:avLst/>
            </a:prstGeom>
            <a:noFill/>
            <a:ln w="9525">
              <a:noFill/>
              <a:miter lim="800000"/>
              <a:headEnd/>
              <a:tailEnd/>
            </a:ln>
          </p:spPr>
          <p:txBody>
            <a:bodyPr wrap="none" lIns="0" tIns="0" rIns="0" bIns="0">
              <a:spAutoFit/>
            </a:bodyPr>
            <a:lstStyle/>
            <a:p>
              <a:r>
                <a:rPr lang="en-US" sz="1800"/>
                <a:t>Design</a:t>
              </a:r>
              <a:endParaRPr lang="en-US" sz="1400">
                <a:solidFill>
                  <a:schemeClr val="tx1"/>
                </a:solidFill>
              </a:endParaRPr>
            </a:p>
          </p:txBody>
        </p:sp>
      </p:grpSp>
      <p:grpSp>
        <p:nvGrpSpPr>
          <p:cNvPr id="13324" name="Group 67"/>
          <p:cNvGrpSpPr>
            <a:grpSpLocks/>
          </p:cNvGrpSpPr>
          <p:nvPr/>
        </p:nvGrpSpPr>
        <p:grpSpPr bwMode="auto">
          <a:xfrm>
            <a:off x="3357563" y="4291013"/>
            <a:ext cx="298450" cy="841375"/>
            <a:chOff x="1295" y="2496"/>
            <a:chExt cx="188" cy="530"/>
          </a:xfrm>
        </p:grpSpPr>
        <p:grpSp>
          <p:nvGrpSpPr>
            <p:cNvPr id="13424" name="Group 68"/>
            <p:cNvGrpSpPr>
              <a:grpSpLocks/>
            </p:cNvGrpSpPr>
            <p:nvPr/>
          </p:nvGrpSpPr>
          <p:grpSpPr bwMode="auto">
            <a:xfrm>
              <a:off x="1296" y="2496"/>
              <a:ext cx="187" cy="530"/>
              <a:chOff x="1956" y="2579"/>
              <a:chExt cx="187" cy="530"/>
            </a:xfrm>
          </p:grpSpPr>
          <p:sp>
            <p:nvSpPr>
              <p:cNvPr id="13426" name="Freeform 69"/>
              <p:cNvSpPr>
                <a:spLocks/>
              </p:cNvSpPr>
              <p:nvPr/>
            </p:nvSpPr>
            <p:spPr bwMode="auto">
              <a:xfrm>
                <a:off x="2112" y="2579"/>
                <a:ext cx="31" cy="530"/>
              </a:xfrm>
              <a:custGeom>
                <a:avLst/>
                <a:gdLst>
                  <a:gd name="T0" fmla="*/ 0 w 31"/>
                  <a:gd name="T1" fmla="*/ 530 h 530"/>
                  <a:gd name="T2" fmla="*/ 0 w 31"/>
                  <a:gd name="T3" fmla="*/ 31 h 530"/>
                  <a:gd name="T4" fmla="*/ 31 w 31"/>
                  <a:gd name="T5" fmla="*/ 0 h 530"/>
                  <a:gd name="T6" fmla="*/ 31 w 31"/>
                  <a:gd name="T7" fmla="*/ 499 h 530"/>
                  <a:gd name="T8" fmla="*/ 0 w 31"/>
                  <a:gd name="T9" fmla="*/ 530 h 530"/>
                  <a:gd name="T10" fmla="*/ 0 60000 65536"/>
                  <a:gd name="T11" fmla="*/ 0 60000 65536"/>
                  <a:gd name="T12" fmla="*/ 0 60000 65536"/>
                  <a:gd name="T13" fmla="*/ 0 60000 65536"/>
                  <a:gd name="T14" fmla="*/ 0 60000 65536"/>
                  <a:gd name="T15" fmla="*/ 0 w 31"/>
                  <a:gd name="T16" fmla="*/ 0 h 530"/>
                  <a:gd name="T17" fmla="*/ 31 w 31"/>
                  <a:gd name="T18" fmla="*/ 530 h 530"/>
                </a:gdLst>
                <a:ahLst/>
                <a:cxnLst>
                  <a:cxn ang="T10">
                    <a:pos x="T0" y="T1"/>
                  </a:cxn>
                  <a:cxn ang="T11">
                    <a:pos x="T2" y="T3"/>
                  </a:cxn>
                  <a:cxn ang="T12">
                    <a:pos x="T4" y="T5"/>
                  </a:cxn>
                  <a:cxn ang="T13">
                    <a:pos x="T6" y="T7"/>
                  </a:cxn>
                  <a:cxn ang="T14">
                    <a:pos x="T8" y="T9"/>
                  </a:cxn>
                </a:cxnLst>
                <a:rect l="T15" t="T16" r="T17" b="T18"/>
                <a:pathLst>
                  <a:path w="31" h="530">
                    <a:moveTo>
                      <a:pt x="0" y="530"/>
                    </a:moveTo>
                    <a:lnTo>
                      <a:pt x="0" y="31"/>
                    </a:lnTo>
                    <a:lnTo>
                      <a:pt x="31" y="0"/>
                    </a:lnTo>
                    <a:lnTo>
                      <a:pt x="31" y="499"/>
                    </a:lnTo>
                    <a:lnTo>
                      <a:pt x="0" y="530"/>
                    </a:lnTo>
                    <a:close/>
                  </a:path>
                </a:pathLst>
              </a:custGeom>
              <a:solidFill>
                <a:srgbClr val="86E086"/>
              </a:solidFill>
              <a:ln w="9525">
                <a:noFill/>
                <a:round/>
                <a:headEnd/>
                <a:tailEnd/>
              </a:ln>
            </p:spPr>
            <p:txBody>
              <a:bodyPr/>
              <a:lstStyle/>
              <a:p>
                <a:endParaRPr lang="en-US"/>
              </a:p>
            </p:txBody>
          </p:sp>
          <p:sp>
            <p:nvSpPr>
              <p:cNvPr id="13427" name="Freeform 70"/>
              <p:cNvSpPr>
                <a:spLocks/>
              </p:cNvSpPr>
              <p:nvPr/>
            </p:nvSpPr>
            <p:spPr bwMode="auto">
              <a:xfrm>
                <a:off x="1956" y="2579"/>
                <a:ext cx="187" cy="31"/>
              </a:xfrm>
              <a:custGeom>
                <a:avLst/>
                <a:gdLst>
                  <a:gd name="T0" fmla="*/ 156 w 187"/>
                  <a:gd name="T1" fmla="*/ 31 h 31"/>
                  <a:gd name="T2" fmla="*/ 0 w 187"/>
                  <a:gd name="T3" fmla="*/ 31 h 31"/>
                  <a:gd name="T4" fmla="*/ 30 w 187"/>
                  <a:gd name="T5" fmla="*/ 0 h 31"/>
                  <a:gd name="T6" fmla="*/ 187 w 187"/>
                  <a:gd name="T7" fmla="*/ 0 h 31"/>
                  <a:gd name="T8" fmla="*/ 156 w 187"/>
                  <a:gd name="T9" fmla="*/ 31 h 31"/>
                  <a:gd name="T10" fmla="*/ 0 60000 65536"/>
                  <a:gd name="T11" fmla="*/ 0 60000 65536"/>
                  <a:gd name="T12" fmla="*/ 0 60000 65536"/>
                  <a:gd name="T13" fmla="*/ 0 60000 65536"/>
                  <a:gd name="T14" fmla="*/ 0 60000 65536"/>
                  <a:gd name="T15" fmla="*/ 0 w 187"/>
                  <a:gd name="T16" fmla="*/ 0 h 31"/>
                  <a:gd name="T17" fmla="*/ 187 w 187"/>
                  <a:gd name="T18" fmla="*/ 31 h 31"/>
                </a:gdLst>
                <a:ahLst/>
                <a:cxnLst>
                  <a:cxn ang="T10">
                    <a:pos x="T0" y="T1"/>
                  </a:cxn>
                  <a:cxn ang="T11">
                    <a:pos x="T2" y="T3"/>
                  </a:cxn>
                  <a:cxn ang="T12">
                    <a:pos x="T4" y="T5"/>
                  </a:cxn>
                  <a:cxn ang="T13">
                    <a:pos x="T6" y="T7"/>
                  </a:cxn>
                  <a:cxn ang="T14">
                    <a:pos x="T8" y="T9"/>
                  </a:cxn>
                </a:cxnLst>
                <a:rect l="T15" t="T16" r="T17" b="T18"/>
                <a:pathLst>
                  <a:path w="187" h="31">
                    <a:moveTo>
                      <a:pt x="156" y="31"/>
                    </a:moveTo>
                    <a:lnTo>
                      <a:pt x="0" y="31"/>
                    </a:lnTo>
                    <a:lnTo>
                      <a:pt x="30" y="0"/>
                    </a:lnTo>
                    <a:lnTo>
                      <a:pt x="187" y="0"/>
                    </a:lnTo>
                    <a:lnTo>
                      <a:pt x="156" y="31"/>
                    </a:lnTo>
                    <a:close/>
                  </a:path>
                </a:pathLst>
              </a:custGeom>
              <a:solidFill>
                <a:srgbClr val="5B975B"/>
              </a:solidFill>
              <a:ln w="9525">
                <a:noFill/>
                <a:round/>
                <a:headEnd/>
                <a:tailEnd/>
              </a:ln>
            </p:spPr>
            <p:txBody>
              <a:bodyPr/>
              <a:lstStyle/>
              <a:p>
                <a:endParaRPr lang="en-US"/>
              </a:p>
            </p:txBody>
          </p:sp>
          <p:sp>
            <p:nvSpPr>
              <p:cNvPr id="13428" name="Rectangle 71"/>
              <p:cNvSpPr>
                <a:spLocks noChangeArrowheads="1"/>
              </p:cNvSpPr>
              <p:nvPr/>
            </p:nvSpPr>
            <p:spPr bwMode="auto">
              <a:xfrm>
                <a:off x="1956" y="2610"/>
                <a:ext cx="156" cy="499"/>
              </a:xfrm>
              <a:prstGeom prst="rect">
                <a:avLst/>
              </a:prstGeom>
              <a:solidFill>
                <a:srgbClr val="75C375"/>
              </a:solidFill>
              <a:ln w="9525">
                <a:noFill/>
                <a:miter lim="800000"/>
                <a:headEnd/>
                <a:tailEnd/>
              </a:ln>
            </p:spPr>
            <p:txBody>
              <a:bodyPr/>
              <a:lstStyle/>
              <a:p>
                <a:endParaRPr lang="en-US"/>
              </a:p>
            </p:txBody>
          </p:sp>
        </p:grpSp>
        <p:sp>
          <p:nvSpPr>
            <p:cNvPr id="13425" name="Rectangle 72"/>
            <p:cNvSpPr>
              <a:spLocks noChangeArrowheads="1"/>
            </p:cNvSpPr>
            <p:nvPr/>
          </p:nvSpPr>
          <p:spPr bwMode="auto">
            <a:xfrm rot="-5400000">
              <a:off x="1238" y="2710"/>
              <a:ext cx="288" cy="173"/>
            </a:xfrm>
            <a:prstGeom prst="rect">
              <a:avLst/>
            </a:prstGeom>
            <a:noFill/>
            <a:ln w="9525">
              <a:noFill/>
              <a:miter lim="800000"/>
              <a:headEnd/>
              <a:tailEnd/>
            </a:ln>
          </p:spPr>
          <p:txBody>
            <a:bodyPr wrap="none" lIns="0" tIns="0" rIns="0" bIns="0">
              <a:spAutoFit/>
            </a:bodyPr>
            <a:lstStyle/>
            <a:p>
              <a:r>
                <a:rPr lang="en-US" sz="1800"/>
                <a:t>SQL</a:t>
              </a:r>
              <a:endParaRPr lang="en-US" sz="1400">
                <a:solidFill>
                  <a:schemeClr val="tx1"/>
                </a:solidFill>
              </a:endParaRPr>
            </a:p>
          </p:txBody>
        </p:sp>
      </p:grpSp>
      <p:grpSp>
        <p:nvGrpSpPr>
          <p:cNvPr id="13325" name="Group 73"/>
          <p:cNvGrpSpPr>
            <a:grpSpLocks/>
          </p:cNvGrpSpPr>
          <p:nvPr/>
        </p:nvGrpSpPr>
        <p:grpSpPr bwMode="auto">
          <a:xfrm>
            <a:off x="3844925" y="2544763"/>
            <a:ext cx="304800" cy="2587625"/>
            <a:chOff x="1626" y="1488"/>
            <a:chExt cx="192" cy="1630"/>
          </a:xfrm>
        </p:grpSpPr>
        <p:grpSp>
          <p:nvGrpSpPr>
            <p:cNvPr id="13419" name="Group 74"/>
            <p:cNvGrpSpPr>
              <a:grpSpLocks/>
            </p:cNvGrpSpPr>
            <p:nvPr/>
          </p:nvGrpSpPr>
          <p:grpSpPr bwMode="auto">
            <a:xfrm>
              <a:off x="1632" y="1488"/>
              <a:ext cx="186" cy="1630"/>
              <a:chOff x="1644" y="1479"/>
              <a:chExt cx="186" cy="1630"/>
            </a:xfrm>
          </p:grpSpPr>
          <p:sp>
            <p:nvSpPr>
              <p:cNvPr id="13421" name="Freeform 75"/>
              <p:cNvSpPr>
                <a:spLocks/>
              </p:cNvSpPr>
              <p:nvPr/>
            </p:nvSpPr>
            <p:spPr bwMode="auto">
              <a:xfrm>
                <a:off x="1799" y="1479"/>
                <a:ext cx="31" cy="1630"/>
              </a:xfrm>
              <a:custGeom>
                <a:avLst/>
                <a:gdLst>
                  <a:gd name="T0" fmla="*/ 0 w 31"/>
                  <a:gd name="T1" fmla="*/ 1630 h 1630"/>
                  <a:gd name="T2" fmla="*/ 0 w 31"/>
                  <a:gd name="T3" fmla="*/ 30 h 1630"/>
                  <a:gd name="T4" fmla="*/ 31 w 31"/>
                  <a:gd name="T5" fmla="*/ 0 h 1630"/>
                  <a:gd name="T6" fmla="*/ 31 w 31"/>
                  <a:gd name="T7" fmla="*/ 1599 h 1630"/>
                  <a:gd name="T8" fmla="*/ 0 w 31"/>
                  <a:gd name="T9" fmla="*/ 1630 h 1630"/>
                  <a:gd name="T10" fmla="*/ 0 60000 65536"/>
                  <a:gd name="T11" fmla="*/ 0 60000 65536"/>
                  <a:gd name="T12" fmla="*/ 0 60000 65536"/>
                  <a:gd name="T13" fmla="*/ 0 60000 65536"/>
                  <a:gd name="T14" fmla="*/ 0 60000 65536"/>
                  <a:gd name="T15" fmla="*/ 0 w 31"/>
                  <a:gd name="T16" fmla="*/ 0 h 1630"/>
                  <a:gd name="T17" fmla="*/ 31 w 31"/>
                  <a:gd name="T18" fmla="*/ 1630 h 1630"/>
                </a:gdLst>
                <a:ahLst/>
                <a:cxnLst>
                  <a:cxn ang="T10">
                    <a:pos x="T0" y="T1"/>
                  </a:cxn>
                  <a:cxn ang="T11">
                    <a:pos x="T2" y="T3"/>
                  </a:cxn>
                  <a:cxn ang="T12">
                    <a:pos x="T4" y="T5"/>
                  </a:cxn>
                  <a:cxn ang="T13">
                    <a:pos x="T6" y="T7"/>
                  </a:cxn>
                  <a:cxn ang="T14">
                    <a:pos x="T8" y="T9"/>
                  </a:cxn>
                </a:cxnLst>
                <a:rect l="T15" t="T16" r="T17" b="T18"/>
                <a:pathLst>
                  <a:path w="31" h="1630">
                    <a:moveTo>
                      <a:pt x="0" y="1630"/>
                    </a:moveTo>
                    <a:lnTo>
                      <a:pt x="0" y="30"/>
                    </a:lnTo>
                    <a:lnTo>
                      <a:pt x="31" y="0"/>
                    </a:lnTo>
                    <a:lnTo>
                      <a:pt x="31" y="1599"/>
                    </a:lnTo>
                    <a:lnTo>
                      <a:pt x="0" y="1630"/>
                    </a:lnTo>
                    <a:close/>
                  </a:path>
                </a:pathLst>
              </a:custGeom>
              <a:solidFill>
                <a:srgbClr val="E0B3E0"/>
              </a:solidFill>
              <a:ln w="9525">
                <a:noFill/>
                <a:round/>
                <a:headEnd/>
                <a:tailEnd/>
              </a:ln>
            </p:spPr>
            <p:txBody>
              <a:bodyPr/>
              <a:lstStyle/>
              <a:p>
                <a:endParaRPr lang="en-US"/>
              </a:p>
            </p:txBody>
          </p:sp>
          <p:sp>
            <p:nvSpPr>
              <p:cNvPr id="13422" name="Freeform 76"/>
              <p:cNvSpPr>
                <a:spLocks/>
              </p:cNvSpPr>
              <p:nvPr/>
            </p:nvSpPr>
            <p:spPr bwMode="auto">
              <a:xfrm>
                <a:off x="1644" y="1479"/>
                <a:ext cx="186" cy="30"/>
              </a:xfrm>
              <a:custGeom>
                <a:avLst/>
                <a:gdLst>
                  <a:gd name="T0" fmla="*/ 155 w 186"/>
                  <a:gd name="T1" fmla="*/ 30 h 30"/>
                  <a:gd name="T2" fmla="*/ 0 w 186"/>
                  <a:gd name="T3" fmla="*/ 30 h 30"/>
                  <a:gd name="T4" fmla="*/ 30 w 186"/>
                  <a:gd name="T5" fmla="*/ 0 h 30"/>
                  <a:gd name="T6" fmla="*/ 186 w 186"/>
                  <a:gd name="T7" fmla="*/ 0 h 30"/>
                  <a:gd name="T8" fmla="*/ 155 w 186"/>
                  <a:gd name="T9" fmla="*/ 30 h 30"/>
                  <a:gd name="T10" fmla="*/ 0 60000 65536"/>
                  <a:gd name="T11" fmla="*/ 0 60000 65536"/>
                  <a:gd name="T12" fmla="*/ 0 60000 65536"/>
                  <a:gd name="T13" fmla="*/ 0 60000 65536"/>
                  <a:gd name="T14" fmla="*/ 0 60000 65536"/>
                  <a:gd name="T15" fmla="*/ 0 w 186"/>
                  <a:gd name="T16" fmla="*/ 0 h 30"/>
                  <a:gd name="T17" fmla="*/ 186 w 186"/>
                  <a:gd name="T18" fmla="*/ 30 h 30"/>
                </a:gdLst>
                <a:ahLst/>
                <a:cxnLst>
                  <a:cxn ang="T10">
                    <a:pos x="T0" y="T1"/>
                  </a:cxn>
                  <a:cxn ang="T11">
                    <a:pos x="T2" y="T3"/>
                  </a:cxn>
                  <a:cxn ang="T12">
                    <a:pos x="T4" y="T5"/>
                  </a:cxn>
                  <a:cxn ang="T13">
                    <a:pos x="T6" y="T7"/>
                  </a:cxn>
                  <a:cxn ang="T14">
                    <a:pos x="T8" y="T9"/>
                  </a:cxn>
                </a:cxnLst>
                <a:rect l="T15" t="T16" r="T17" b="T18"/>
                <a:pathLst>
                  <a:path w="186" h="30">
                    <a:moveTo>
                      <a:pt x="155" y="30"/>
                    </a:moveTo>
                    <a:lnTo>
                      <a:pt x="0" y="30"/>
                    </a:lnTo>
                    <a:lnTo>
                      <a:pt x="30" y="0"/>
                    </a:lnTo>
                    <a:lnTo>
                      <a:pt x="186" y="0"/>
                    </a:lnTo>
                    <a:lnTo>
                      <a:pt x="155" y="30"/>
                    </a:lnTo>
                    <a:close/>
                  </a:path>
                </a:pathLst>
              </a:custGeom>
              <a:solidFill>
                <a:srgbClr val="977997"/>
              </a:solidFill>
              <a:ln w="9525">
                <a:noFill/>
                <a:round/>
                <a:headEnd/>
                <a:tailEnd/>
              </a:ln>
            </p:spPr>
            <p:txBody>
              <a:bodyPr/>
              <a:lstStyle/>
              <a:p>
                <a:endParaRPr lang="en-US"/>
              </a:p>
            </p:txBody>
          </p:sp>
          <p:sp>
            <p:nvSpPr>
              <p:cNvPr id="13423" name="Rectangle 77"/>
              <p:cNvSpPr>
                <a:spLocks noChangeArrowheads="1"/>
              </p:cNvSpPr>
              <p:nvPr/>
            </p:nvSpPr>
            <p:spPr bwMode="auto">
              <a:xfrm>
                <a:off x="1644" y="1509"/>
                <a:ext cx="155" cy="1600"/>
              </a:xfrm>
              <a:prstGeom prst="rect">
                <a:avLst/>
              </a:prstGeom>
              <a:solidFill>
                <a:srgbClr val="C39CC3"/>
              </a:solidFill>
              <a:ln w="9525">
                <a:noFill/>
                <a:miter lim="800000"/>
                <a:headEnd/>
                <a:tailEnd/>
              </a:ln>
            </p:spPr>
            <p:txBody>
              <a:bodyPr/>
              <a:lstStyle/>
              <a:p>
                <a:endParaRPr lang="en-US"/>
              </a:p>
            </p:txBody>
          </p:sp>
        </p:grpSp>
        <p:sp>
          <p:nvSpPr>
            <p:cNvPr id="13420" name="Rectangle 78"/>
            <p:cNvSpPr>
              <a:spLocks noChangeArrowheads="1"/>
            </p:cNvSpPr>
            <p:nvPr/>
          </p:nvSpPr>
          <p:spPr bwMode="auto">
            <a:xfrm rot="-5400000">
              <a:off x="1437" y="2679"/>
              <a:ext cx="552" cy="173"/>
            </a:xfrm>
            <a:prstGeom prst="rect">
              <a:avLst/>
            </a:prstGeom>
            <a:noFill/>
            <a:ln w="9525">
              <a:noFill/>
              <a:miter lim="800000"/>
              <a:headEnd/>
              <a:tailEnd/>
            </a:ln>
          </p:spPr>
          <p:txBody>
            <a:bodyPr wrap="none" lIns="0" tIns="0" rIns="0" bIns="0">
              <a:spAutoFit/>
            </a:bodyPr>
            <a:lstStyle/>
            <a:p>
              <a:r>
                <a:rPr lang="en-US" sz="1800"/>
                <a:t>Program</a:t>
              </a:r>
              <a:endParaRPr lang="en-US" sz="1400">
                <a:solidFill>
                  <a:schemeClr val="tx1"/>
                </a:solidFill>
              </a:endParaRPr>
            </a:p>
          </p:txBody>
        </p:sp>
      </p:grpSp>
      <p:sp>
        <p:nvSpPr>
          <p:cNvPr id="13326" name="Freeform 79"/>
          <p:cNvSpPr>
            <a:spLocks/>
          </p:cNvSpPr>
          <p:nvPr/>
        </p:nvSpPr>
        <p:spPr bwMode="auto">
          <a:xfrm flipH="1">
            <a:off x="2178050" y="2239963"/>
            <a:ext cx="2070100" cy="2636837"/>
          </a:xfrm>
          <a:custGeom>
            <a:avLst/>
            <a:gdLst>
              <a:gd name="T0" fmla="*/ 1286 w 1304"/>
              <a:gd name="T1" fmla="*/ 1630 h 1661"/>
              <a:gd name="T2" fmla="*/ 1250 w 1304"/>
              <a:gd name="T3" fmla="*/ 1654 h 1661"/>
              <a:gd name="T4" fmla="*/ 1231 w 1304"/>
              <a:gd name="T5" fmla="*/ 1660 h 1661"/>
              <a:gd name="T6" fmla="*/ 1211 w 1304"/>
              <a:gd name="T7" fmla="*/ 1660 h 1661"/>
              <a:gd name="T8" fmla="*/ 1191 w 1304"/>
              <a:gd name="T9" fmla="*/ 1654 h 1661"/>
              <a:gd name="T10" fmla="*/ 1169 w 1304"/>
              <a:gd name="T11" fmla="*/ 1639 h 1661"/>
              <a:gd name="T12" fmla="*/ 1147 w 1304"/>
              <a:gd name="T13" fmla="*/ 1615 h 1661"/>
              <a:gd name="T14" fmla="*/ 1136 w 1304"/>
              <a:gd name="T15" fmla="*/ 1598 h 1661"/>
              <a:gd name="T16" fmla="*/ 1125 w 1304"/>
              <a:gd name="T17" fmla="*/ 1576 h 1661"/>
              <a:gd name="T18" fmla="*/ 1102 w 1304"/>
              <a:gd name="T19" fmla="*/ 1519 h 1661"/>
              <a:gd name="T20" fmla="*/ 1078 w 1304"/>
              <a:gd name="T21" fmla="*/ 1453 h 1661"/>
              <a:gd name="T22" fmla="*/ 1053 w 1304"/>
              <a:gd name="T23" fmla="*/ 1380 h 1661"/>
              <a:gd name="T24" fmla="*/ 1027 w 1304"/>
              <a:gd name="T25" fmla="*/ 1307 h 1661"/>
              <a:gd name="T26" fmla="*/ 1000 w 1304"/>
              <a:gd name="T27" fmla="*/ 1240 h 1661"/>
              <a:gd name="T28" fmla="*/ 970 w 1304"/>
              <a:gd name="T29" fmla="*/ 1183 h 1661"/>
              <a:gd name="T30" fmla="*/ 955 w 1304"/>
              <a:gd name="T31" fmla="*/ 1161 h 1661"/>
              <a:gd name="T32" fmla="*/ 939 w 1304"/>
              <a:gd name="T33" fmla="*/ 1144 h 1661"/>
              <a:gd name="T34" fmla="*/ 904 w 1304"/>
              <a:gd name="T35" fmla="*/ 1122 h 1661"/>
              <a:gd name="T36" fmla="*/ 867 w 1304"/>
              <a:gd name="T37" fmla="*/ 1112 h 1661"/>
              <a:gd name="T38" fmla="*/ 827 w 1304"/>
              <a:gd name="T39" fmla="*/ 1112 h 1661"/>
              <a:gd name="T40" fmla="*/ 785 w 1304"/>
              <a:gd name="T41" fmla="*/ 1118 h 1661"/>
              <a:gd name="T42" fmla="*/ 703 w 1304"/>
              <a:gd name="T43" fmla="*/ 1136 h 1661"/>
              <a:gd name="T44" fmla="*/ 663 w 1304"/>
              <a:gd name="T45" fmla="*/ 1143 h 1661"/>
              <a:gd name="T46" fmla="*/ 626 w 1304"/>
              <a:gd name="T47" fmla="*/ 1144 h 1661"/>
              <a:gd name="T48" fmla="*/ 589 w 1304"/>
              <a:gd name="T49" fmla="*/ 1146 h 1661"/>
              <a:gd name="T50" fmla="*/ 552 w 1304"/>
              <a:gd name="T51" fmla="*/ 1157 h 1661"/>
              <a:gd name="T52" fmla="*/ 496 w 1304"/>
              <a:gd name="T53" fmla="*/ 1176 h 1661"/>
              <a:gd name="T54" fmla="*/ 461 w 1304"/>
              <a:gd name="T55" fmla="*/ 1182 h 1661"/>
              <a:gd name="T56" fmla="*/ 429 w 1304"/>
              <a:gd name="T57" fmla="*/ 1179 h 1661"/>
              <a:gd name="T58" fmla="*/ 414 w 1304"/>
              <a:gd name="T59" fmla="*/ 1172 h 1661"/>
              <a:gd name="T60" fmla="*/ 400 w 1304"/>
              <a:gd name="T61" fmla="*/ 1160 h 1661"/>
              <a:gd name="T62" fmla="*/ 388 w 1304"/>
              <a:gd name="T63" fmla="*/ 1144 h 1661"/>
              <a:gd name="T64" fmla="*/ 376 w 1304"/>
              <a:gd name="T65" fmla="*/ 1121 h 1661"/>
              <a:gd name="T66" fmla="*/ 365 w 1304"/>
              <a:gd name="T67" fmla="*/ 1091 h 1661"/>
              <a:gd name="T68" fmla="*/ 356 w 1304"/>
              <a:gd name="T69" fmla="*/ 1053 h 1661"/>
              <a:gd name="T70" fmla="*/ 350 w 1304"/>
              <a:gd name="T71" fmla="*/ 1005 h 1661"/>
              <a:gd name="T72" fmla="*/ 346 w 1304"/>
              <a:gd name="T73" fmla="*/ 948 h 1661"/>
              <a:gd name="T74" fmla="*/ 343 w 1304"/>
              <a:gd name="T75" fmla="*/ 885 h 1661"/>
              <a:gd name="T76" fmla="*/ 342 w 1304"/>
              <a:gd name="T77" fmla="*/ 816 h 1661"/>
              <a:gd name="T78" fmla="*/ 342 w 1304"/>
              <a:gd name="T79" fmla="*/ 668 h 1661"/>
              <a:gd name="T80" fmla="*/ 342 w 1304"/>
              <a:gd name="T81" fmla="*/ 513 h 1661"/>
              <a:gd name="T82" fmla="*/ 341 w 1304"/>
              <a:gd name="T83" fmla="*/ 366 h 1661"/>
              <a:gd name="T84" fmla="*/ 339 w 1304"/>
              <a:gd name="T85" fmla="*/ 297 h 1661"/>
              <a:gd name="T86" fmla="*/ 335 w 1304"/>
              <a:gd name="T87" fmla="*/ 235 h 1661"/>
              <a:gd name="T88" fmla="*/ 330 w 1304"/>
              <a:gd name="T89" fmla="*/ 179 h 1661"/>
              <a:gd name="T90" fmla="*/ 322 w 1304"/>
              <a:gd name="T91" fmla="*/ 133 h 1661"/>
              <a:gd name="T92" fmla="*/ 313 w 1304"/>
              <a:gd name="T93" fmla="*/ 96 h 1661"/>
              <a:gd name="T94" fmla="*/ 301 w 1304"/>
              <a:gd name="T95" fmla="*/ 68 h 1661"/>
              <a:gd name="T96" fmla="*/ 286 w 1304"/>
              <a:gd name="T97" fmla="*/ 45 h 1661"/>
              <a:gd name="T98" fmla="*/ 272 w 1304"/>
              <a:gd name="T99" fmla="*/ 27 h 1661"/>
              <a:gd name="T100" fmla="*/ 256 w 1304"/>
              <a:gd name="T101" fmla="*/ 14 h 1661"/>
              <a:gd name="T102" fmla="*/ 239 w 1304"/>
              <a:gd name="T103" fmla="*/ 5 h 1661"/>
              <a:gd name="T104" fmla="*/ 201 w 1304"/>
              <a:gd name="T105" fmla="*/ 0 h 1661"/>
              <a:gd name="T106" fmla="*/ 159 w 1304"/>
              <a:gd name="T107" fmla="*/ 7 h 1661"/>
              <a:gd name="T108" fmla="*/ 116 w 1304"/>
              <a:gd name="T109" fmla="*/ 26 h 1661"/>
              <a:gd name="T110" fmla="*/ 70 w 1304"/>
              <a:gd name="T111" fmla="*/ 51 h 1661"/>
              <a:gd name="T112" fmla="*/ 0 w 1304"/>
              <a:gd name="T113" fmla="*/ 96 h 16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4"/>
              <a:gd name="T172" fmla="*/ 0 h 1661"/>
              <a:gd name="T173" fmla="*/ 1304 w 1304"/>
              <a:gd name="T174" fmla="*/ 1661 h 16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4" h="1661">
                <a:moveTo>
                  <a:pt x="1304" y="1615"/>
                </a:moveTo>
                <a:lnTo>
                  <a:pt x="1286" y="1630"/>
                </a:lnTo>
                <a:lnTo>
                  <a:pt x="1268" y="1643"/>
                </a:lnTo>
                <a:lnTo>
                  <a:pt x="1250" y="1654"/>
                </a:lnTo>
                <a:lnTo>
                  <a:pt x="1240" y="1657"/>
                </a:lnTo>
                <a:lnTo>
                  <a:pt x="1231" y="1660"/>
                </a:lnTo>
                <a:lnTo>
                  <a:pt x="1221" y="1661"/>
                </a:lnTo>
                <a:lnTo>
                  <a:pt x="1211" y="1660"/>
                </a:lnTo>
                <a:lnTo>
                  <a:pt x="1201" y="1658"/>
                </a:lnTo>
                <a:lnTo>
                  <a:pt x="1191" y="1654"/>
                </a:lnTo>
                <a:lnTo>
                  <a:pt x="1180" y="1648"/>
                </a:lnTo>
                <a:lnTo>
                  <a:pt x="1169" y="1639"/>
                </a:lnTo>
                <a:lnTo>
                  <a:pt x="1158" y="1629"/>
                </a:lnTo>
                <a:lnTo>
                  <a:pt x="1147" y="1615"/>
                </a:lnTo>
                <a:lnTo>
                  <a:pt x="1142" y="1608"/>
                </a:lnTo>
                <a:lnTo>
                  <a:pt x="1136" y="1598"/>
                </a:lnTo>
                <a:lnTo>
                  <a:pt x="1130" y="1587"/>
                </a:lnTo>
                <a:lnTo>
                  <a:pt x="1125" y="1576"/>
                </a:lnTo>
                <a:lnTo>
                  <a:pt x="1113" y="1550"/>
                </a:lnTo>
                <a:lnTo>
                  <a:pt x="1102" y="1519"/>
                </a:lnTo>
                <a:lnTo>
                  <a:pt x="1090" y="1487"/>
                </a:lnTo>
                <a:lnTo>
                  <a:pt x="1078" y="1453"/>
                </a:lnTo>
                <a:lnTo>
                  <a:pt x="1066" y="1417"/>
                </a:lnTo>
                <a:lnTo>
                  <a:pt x="1053" y="1380"/>
                </a:lnTo>
                <a:lnTo>
                  <a:pt x="1040" y="1343"/>
                </a:lnTo>
                <a:lnTo>
                  <a:pt x="1027" y="1307"/>
                </a:lnTo>
                <a:lnTo>
                  <a:pt x="1014" y="1273"/>
                </a:lnTo>
                <a:lnTo>
                  <a:pt x="1000" y="1240"/>
                </a:lnTo>
                <a:lnTo>
                  <a:pt x="985" y="1209"/>
                </a:lnTo>
                <a:lnTo>
                  <a:pt x="970" y="1183"/>
                </a:lnTo>
                <a:lnTo>
                  <a:pt x="963" y="1172"/>
                </a:lnTo>
                <a:lnTo>
                  <a:pt x="955" y="1161"/>
                </a:lnTo>
                <a:lnTo>
                  <a:pt x="946" y="1152"/>
                </a:lnTo>
                <a:lnTo>
                  <a:pt x="939" y="1144"/>
                </a:lnTo>
                <a:lnTo>
                  <a:pt x="922" y="1131"/>
                </a:lnTo>
                <a:lnTo>
                  <a:pt x="904" y="1122"/>
                </a:lnTo>
                <a:lnTo>
                  <a:pt x="885" y="1115"/>
                </a:lnTo>
                <a:lnTo>
                  <a:pt x="867" y="1112"/>
                </a:lnTo>
                <a:lnTo>
                  <a:pt x="847" y="1111"/>
                </a:lnTo>
                <a:lnTo>
                  <a:pt x="827" y="1112"/>
                </a:lnTo>
                <a:lnTo>
                  <a:pt x="806" y="1114"/>
                </a:lnTo>
                <a:lnTo>
                  <a:pt x="785" y="1118"/>
                </a:lnTo>
                <a:lnTo>
                  <a:pt x="744" y="1127"/>
                </a:lnTo>
                <a:lnTo>
                  <a:pt x="703" y="1136"/>
                </a:lnTo>
                <a:lnTo>
                  <a:pt x="682" y="1141"/>
                </a:lnTo>
                <a:lnTo>
                  <a:pt x="663" y="1143"/>
                </a:lnTo>
                <a:lnTo>
                  <a:pt x="644" y="1145"/>
                </a:lnTo>
                <a:lnTo>
                  <a:pt x="626" y="1144"/>
                </a:lnTo>
                <a:lnTo>
                  <a:pt x="607" y="1144"/>
                </a:lnTo>
                <a:lnTo>
                  <a:pt x="589" y="1146"/>
                </a:lnTo>
                <a:lnTo>
                  <a:pt x="570" y="1150"/>
                </a:lnTo>
                <a:lnTo>
                  <a:pt x="552" y="1157"/>
                </a:lnTo>
                <a:lnTo>
                  <a:pt x="515" y="1170"/>
                </a:lnTo>
                <a:lnTo>
                  <a:pt x="496" y="1176"/>
                </a:lnTo>
                <a:lnTo>
                  <a:pt x="479" y="1180"/>
                </a:lnTo>
                <a:lnTo>
                  <a:pt x="461" y="1182"/>
                </a:lnTo>
                <a:lnTo>
                  <a:pt x="445" y="1182"/>
                </a:lnTo>
                <a:lnTo>
                  <a:pt x="429" y="1179"/>
                </a:lnTo>
                <a:lnTo>
                  <a:pt x="421" y="1177"/>
                </a:lnTo>
                <a:lnTo>
                  <a:pt x="414" y="1172"/>
                </a:lnTo>
                <a:lnTo>
                  <a:pt x="407" y="1167"/>
                </a:lnTo>
                <a:lnTo>
                  <a:pt x="400" y="1160"/>
                </a:lnTo>
                <a:lnTo>
                  <a:pt x="393" y="1153"/>
                </a:lnTo>
                <a:lnTo>
                  <a:pt x="388" y="1144"/>
                </a:lnTo>
                <a:lnTo>
                  <a:pt x="381" y="1133"/>
                </a:lnTo>
                <a:lnTo>
                  <a:pt x="376" y="1121"/>
                </a:lnTo>
                <a:lnTo>
                  <a:pt x="370" y="1107"/>
                </a:lnTo>
                <a:lnTo>
                  <a:pt x="365" y="1091"/>
                </a:lnTo>
                <a:lnTo>
                  <a:pt x="360" y="1074"/>
                </a:lnTo>
                <a:lnTo>
                  <a:pt x="356" y="1053"/>
                </a:lnTo>
                <a:lnTo>
                  <a:pt x="353" y="1030"/>
                </a:lnTo>
                <a:lnTo>
                  <a:pt x="350" y="1005"/>
                </a:lnTo>
                <a:lnTo>
                  <a:pt x="347" y="978"/>
                </a:lnTo>
                <a:lnTo>
                  <a:pt x="346" y="948"/>
                </a:lnTo>
                <a:lnTo>
                  <a:pt x="344" y="918"/>
                </a:lnTo>
                <a:lnTo>
                  <a:pt x="343" y="885"/>
                </a:lnTo>
                <a:lnTo>
                  <a:pt x="342" y="851"/>
                </a:lnTo>
                <a:lnTo>
                  <a:pt x="342" y="816"/>
                </a:lnTo>
                <a:lnTo>
                  <a:pt x="342" y="743"/>
                </a:lnTo>
                <a:lnTo>
                  <a:pt x="342" y="668"/>
                </a:lnTo>
                <a:lnTo>
                  <a:pt x="342" y="590"/>
                </a:lnTo>
                <a:lnTo>
                  <a:pt x="342" y="513"/>
                </a:lnTo>
                <a:lnTo>
                  <a:pt x="342" y="438"/>
                </a:lnTo>
                <a:lnTo>
                  <a:pt x="341" y="366"/>
                </a:lnTo>
                <a:lnTo>
                  <a:pt x="341" y="331"/>
                </a:lnTo>
                <a:lnTo>
                  <a:pt x="339" y="297"/>
                </a:lnTo>
                <a:lnTo>
                  <a:pt x="338" y="265"/>
                </a:lnTo>
                <a:lnTo>
                  <a:pt x="335" y="235"/>
                </a:lnTo>
                <a:lnTo>
                  <a:pt x="333" y="206"/>
                </a:lnTo>
                <a:lnTo>
                  <a:pt x="330" y="179"/>
                </a:lnTo>
                <a:lnTo>
                  <a:pt x="327" y="155"/>
                </a:lnTo>
                <a:lnTo>
                  <a:pt x="322" y="133"/>
                </a:lnTo>
                <a:lnTo>
                  <a:pt x="318" y="113"/>
                </a:lnTo>
                <a:lnTo>
                  <a:pt x="313" y="96"/>
                </a:lnTo>
                <a:lnTo>
                  <a:pt x="307" y="81"/>
                </a:lnTo>
                <a:lnTo>
                  <a:pt x="301" y="68"/>
                </a:lnTo>
                <a:lnTo>
                  <a:pt x="294" y="56"/>
                </a:lnTo>
                <a:lnTo>
                  <a:pt x="286" y="45"/>
                </a:lnTo>
                <a:lnTo>
                  <a:pt x="280" y="36"/>
                </a:lnTo>
                <a:lnTo>
                  <a:pt x="272" y="27"/>
                </a:lnTo>
                <a:lnTo>
                  <a:pt x="264" y="21"/>
                </a:lnTo>
                <a:lnTo>
                  <a:pt x="256" y="14"/>
                </a:lnTo>
                <a:lnTo>
                  <a:pt x="247" y="10"/>
                </a:lnTo>
                <a:lnTo>
                  <a:pt x="239" y="5"/>
                </a:lnTo>
                <a:lnTo>
                  <a:pt x="220" y="1"/>
                </a:lnTo>
                <a:lnTo>
                  <a:pt x="201" y="0"/>
                </a:lnTo>
                <a:lnTo>
                  <a:pt x="181" y="3"/>
                </a:lnTo>
                <a:lnTo>
                  <a:pt x="159" y="7"/>
                </a:lnTo>
                <a:lnTo>
                  <a:pt x="138" y="16"/>
                </a:lnTo>
                <a:lnTo>
                  <a:pt x="116" y="26"/>
                </a:lnTo>
                <a:lnTo>
                  <a:pt x="93" y="38"/>
                </a:lnTo>
                <a:lnTo>
                  <a:pt x="70" y="51"/>
                </a:lnTo>
                <a:lnTo>
                  <a:pt x="46" y="65"/>
                </a:lnTo>
                <a:lnTo>
                  <a:pt x="0" y="96"/>
                </a:lnTo>
              </a:path>
            </a:pathLst>
          </a:custGeom>
          <a:noFill/>
          <a:ln w="14288">
            <a:solidFill>
              <a:srgbClr val="0000FF"/>
            </a:solidFill>
            <a:prstDash val="solid"/>
            <a:round/>
            <a:headEnd/>
            <a:tailEnd/>
          </a:ln>
        </p:spPr>
        <p:txBody>
          <a:bodyPr/>
          <a:lstStyle/>
          <a:p>
            <a:endParaRPr lang="en-US"/>
          </a:p>
        </p:txBody>
      </p:sp>
      <p:sp>
        <p:nvSpPr>
          <p:cNvPr id="13327" name="Freeform 80"/>
          <p:cNvSpPr>
            <a:spLocks/>
          </p:cNvSpPr>
          <p:nvPr/>
        </p:nvSpPr>
        <p:spPr bwMode="auto">
          <a:xfrm>
            <a:off x="3016250" y="4144963"/>
            <a:ext cx="311150" cy="190500"/>
          </a:xfrm>
          <a:custGeom>
            <a:avLst/>
            <a:gdLst>
              <a:gd name="T0" fmla="*/ 144 w 196"/>
              <a:gd name="T1" fmla="*/ 1 h 120"/>
              <a:gd name="T2" fmla="*/ 167 w 196"/>
              <a:gd name="T3" fmla="*/ 7 h 120"/>
              <a:gd name="T4" fmla="*/ 180 w 196"/>
              <a:gd name="T5" fmla="*/ 16 h 120"/>
              <a:gd name="T6" fmla="*/ 191 w 196"/>
              <a:gd name="T7" fmla="*/ 30 h 120"/>
              <a:gd name="T8" fmla="*/ 196 w 196"/>
              <a:gd name="T9" fmla="*/ 40 h 120"/>
              <a:gd name="T10" fmla="*/ 193 w 196"/>
              <a:gd name="T11" fmla="*/ 48 h 120"/>
              <a:gd name="T12" fmla="*/ 181 w 196"/>
              <a:gd name="T13" fmla="*/ 51 h 120"/>
              <a:gd name="T14" fmla="*/ 162 w 196"/>
              <a:gd name="T15" fmla="*/ 51 h 120"/>
              <a:gd name="T16" fmla="*/ 143 w 196"/>
              <a:gd name="T17" fmla="*/ 52 h 120"/>
              <a:gd name="T18" fmla="*/ 133 w 196"/>
              <a:gd name="T19" fmla="*/ 57 h 120"/>
              <a:gd name="T20" fmla="*/ 136 w 196"/>
              <a:gd name="T21" fmla="*/ 69 h 120"/>
              <a:gd name="T22" fmla="*/ 148 w 196"/>
              <a:gd name="T23" fmla="*/ 85 h 120"/>
              <a:gd name="T24" fmla="*/ 160 w 196"/>
              <a:gd name="T25" fmla="*/ 102 h 120"/>
              <a:gd name="T26" fmla="*/ 163 w 196"/>
              <a:gd name="T27" fmla="*/ 113 h 120"/>
              <a:gd name="T28" fmla="*/ 155 w 196"/>
              <a:gd name="T29" fmla="*/ 119 h 120"/>
              <a:gd name="T30" fmla="*/ 141 w 196"/>
              <a:gd name="T31" fmla="*/ 120 h 120"/>
              <a:gd name="T32" fmla="*/ 106 w 196"/>
              <a:gd name="T33" fmla="*/ 118 h 120"/>
              <a:gd name="T34" fmla="*/ 88 w 196"/>
              <a:gd name="T35" fmla="*/ 117 h 120"/>
              <a:gd name="T36" fmla="*/ 59 w 196"/>
              <a:gd name="T37" fmla="*/ 114 h 120"/>
              <a:gd name="T38" fmla="*/ 44 w 196"/>
              <a:gd name="T39" fmla="*/ 111 h 120"/>
              <a:gd name="T40" fmla="*/ 41 w 196"/>
              <a:gd name="T41" fmla="*/ 108 h 120"/>
              <a:gd name="T42" fmla="*/ 46 w 196"/>
              <a:gd name="T43" fmla="*/ 102 h 120"/>
              <a:gd name="T44" fmla="*/ 61 w 196"/>
              <a:gd name="T45" fmla="*/ 94 h 120"/>
              <a:gd name="T46" fmla="*/ 75 w 196"/>
              <a:gd name="T47" fmla="*/ 86 h 120"/>
              <a:gd name="T48" fmla="*/ 80 w 196"/>
              <a:gd name="T49" fmla="*/ 80 h 120"/>
              <a:gd name="T50" fmla="*/ 77 w 196"/>
              <a:gd name="T51" fmla="*/ 76 h 120"/>
              <a:gd name="T52" fmla="*/ 64 w 196"/>
              <a:gd name="T53" fmla="*/ 72 h 120"/>
              <a:gd name="T54" fmla="*/ 38 w 196"/>
              <a:gd name="T55" fmla="*/ 69 h 120"/>
              <a:gd name="T56" fmla="*/ 24 w 196"/>
              <a:gd name="T57" fmla="*/ 65 h 120"/>
              <a:gd name="T58" fmla="*/ 4 w 196"/>
              <a:gd name="T59" fmla="*/ 55 h 120"/>
              <a:gd name="T60" fmla="*/ 0 w 196"/>
              <a:gd name="T61" fmla="*/ 49 h 120"/>
              <a:gd name="T62" fmla="*/ 2 w 196"/>
              <a:gd name="T63" fmla="*/ 43 h 120"/>
              <a:gd name="T64" fmla="*/ 15 w 196"/>
              <a:gd name="T65" fmla="*/ 38 h 120"/>
              <a:gd name="T66" fmla="*/ 37 w 196"/>
              <a:gd name="T67" fmla="*/ 34 h 120"/>
              <a:gd name="T68" fmla="*/ 72 w 196"/>
              <a:gd name="T69" fmla="*/ 25 h 120"/>
              <a:gd name="T70" fmla="*/ 94 w 196"/>
              <a:gd name="T71" fmla="*/ 14 h 120"/>
              <a:gd name="T72" fmla="*/ 121 w 196"/>
              <a:gd name="T73" fmla="*/ 2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
              <a:gd name="T112" fmla="*/ 0 h 120"/>
              <a:gd name="T113" fmla="*/ 196 w 196"/>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 h="120">
                <a:moveTo>
                  <a:pt x="133" y="0"/>
                </a:moveTo>
                <a:lnTo>
                  <a:pt x="144" y="1"/>
                </a:lnTo>
                <a:lnTo>
                  <a:pt x="156" y="3"/>
                </a:lnTo>
                <a:lnTo>
                  <a:pt x="167" y="7"/>
                </a:lnTo>
                <a:lnTo>
                  <a:pt x="176" y="13"/>
                </a:lnTo>
                <a:lnTo>
                  <a:pt x="180" y="16"/>
                </a:lnTo>
                <a:lnTo>
                  <a:pt x="184" y="21"/>
                </a:lnTo>
                <a:lnTo>
                  <a:pt x="191" y="30"/>
                </a:lnTo>
                <a:lnTo>
                  <a:pt x="193" y="36"/>
                </a:lnTo>
                <a:lnTo>
                  <a:pt x="196" y="40"/>
                </a:lnTo>
                <a:lnTo>
                  <a:pt x="196" y="45"/>
                </a:lnTo>
                <a:lnTo>
                  <a:pt x="193" y="48"/>
                </a:lnTo>
                <a:lnTo>
                  <a:pt x="189" y="50"/>
                </a:lnTo>
                <a:lnTo>
                  <a:pt x="181" y="51"/>
                </a:lnTo>
                <a:lnTo>
                  <a:pt x="173" y="51"/>
                </a:lnTo>
                <a:lnTo>
                  <a:pt x="162" y="51"/>
                </a:lnTo>
                <a:lnTo>
                  <a:pt x="152" y="51"/>
                </a:lnTo>
                <a:lnTo>
                  <a:pt x="143" y="52"/>
                </a:lnTo>
                <a:lnTo>
                  <a:pt x="137" y="53"/>
                </a:lnTo>
                <a:lnTo>
                  <a:pt x="133" y="57"/>
                </a:lnTo>
                <a:lnTo>
                  <a:pt x="133" y="62"/>
                </a:lnTo>
                <a:lnTo>
                  <a:pt x="136" y="69"/>
                </a:lnTo>
                <a:lnTo>
                  <a:pt x="141" y="77"/>
                </a:lnTo>
                <a:lnTo>
                  <a:pt x="148" y="85"/>
                </a:lnTo>
                <a:lnTo>
                  <a:pt x="154" y="94"/>
                </a:lnTo>
                <a:lnTo>
                  <a:pt x="160" y="102"/>
                </a:lnTo>
                <a:lnTo>
                  <a:pt x="163" y="109"/>
                </a:lnTo>
                <a:lnTo>
                  <a:pt x="163" y="113"/>
                </a:lnTo>
                <a:lnTo>
                  <a:pt x="160" y="117"/>
                </a:lnTo>
                <a:lnTo>
                  <a:pt x="155" y="119"/>
                </a:lnTo>
                <a:lnTo>
                  <a:pt x="149" y="120"/>
                </a:lnTo>
                <a:lnTo>
                  <a:pt x="141" y="120"/>
                </a:lnTo>
                <a:lnTo>
                  <a:pt x="124" y="119"/>
                </a:lnTo>
                <a:lnTo>
                  <a:pt x="106" y="118"/>
                </a:lnTo>
                <a:lnTo>
                  <a:pt x="98" y="118"/>
                </a:lnTo>
                <a:lnTo>
                  <a:pt x="88" y="117"/>
                </a:lnTo>
                <a:lnTo>
                  <a:pt x="67" y="116"/>
                </a:lnTo>
                <a:lnTo>
                  <a:pt x="59" y="114"/>
                </a:lnTo>
                <a:lnTo>
                  <a:pt x="50" y="113"/>
                </a:lnTo>
                <a:lnTo>
                  <a:pt x="44" y="111"/>
                </a:lnTo>
                <a:lnTo>
                  <a:pt x="41" y="109"/>
                </a:lnTo>
                <a:lnTo>
                  <a:pt x="41" y="108"/>
                </a:lnTo>
                <a:lnTo>
                  <a:pt x="42" y="106"/>
                </a:lnTo>
                <a:lnTo>
                  <a:pt x="46" y="102"/>
                </a:lnTo>
                <a:lnTo>
                  <a:pt x="52" y="98"/>
                </a:lnTo>
                <a:lnTo>
                  <a:pt x="61" y="94"/>
                </a:lnTo>
                <a:lnTo>
                  <a:pt x="68" y="89"/>
                </a:lnTo>
                <a:lnTo>
                  <a:pt x="75" y="86"/>
                </a:lnTo>
                <a:lnTo>
                  <a:pt x="79" y="82"/>
                </a:lnTo>
                <a:lnTo>
                  <a:pt x="80" y="80"/>
                </a:lnTo>
                <a:lnTo>
                  <a:pt x="80" y="78"/>
                </a:lnTo>
                <a:lnTo>
                  <a:pt x="77" y="76"/>
                </a:lnTo>
                <a:lnTo>
                  <a:pt x="72" y="74"/>
                </a:lnTo>
                <a:lnTo>
                  <a:pt x="64" y="72"/>
                </a:lnTo>
                <a:lnTo>
                  <a:pt x="55" y="71"/>
                </a:lnTo>
                <a:lnTo>
                  <a:pt x="38" y="69"/>
                </a:lnTo>
                <a:lnTo>
                  <a:pt x="30" y="67"/>
                </a:lnTo>
                <a:lnTo>
                  <a:pt x="24" y="65"/>
                </a:lnTo>
                <a:lnTo>
                  <a:pt x="14" y="61"/>
                </a:lnTo>
                <a:lnTo>
                  <a:pt x="4" y="55"/>
                </a:lnTo>
                <a:lnTo>
                  <a:pt x="1" y="52"/>
                </a:lnTo>
                <a:lnTo>
                  <a:pt x="0" y="49"/>
                </a:lnTo>
                <a:lnTo>
                  <a:pt x="0" y="47"/>
                </a:lnTo>
                <a:lnTo>
                  <a:pt x="2" y="43"/>
                </a:lnTo>
                <a:lnTo>
                  <a:pt x="8" y="41"/>
                </a:lnTo>
                <a:lnTo>
                  <a:pt x="15" y="38"/>
                </a:lnTo>
                <a:lnTo>
                  <a:pt x="26" y="36"/>
                </a:lnTo>
                <a:lnTo>
                  <a:pt x="37" y="34"/>
                </a:lnTo>
                <a:lnTo>
                  <a:pt x="61" y="28"/>
                </a:lnTo>
                <a:lnTo>
                  <a:pt x="72" y="25"/>
                </a:lnTo>
                <a:lnTo>
                  <a:pt x="80" y="22"/>
                </a:lnTo>
                <a:lnTo>
                  <a:pt x="94" y="14"/>
                </a:lnTo>
                <a:lnTo>
                  <a:pt x="109" y="7"/>
                </a:lnTo>
                <a:lnTo>
                  <a:pt x="121" y="2"/>
                </a:lnTo>
                <a:lnTo>
                  <a:pt x="133" y="0"/>
                </a:lnTo>
                <a:close/>
              </a:path>
            </a:pathLst>
          </a:custGeom>
          <a:solidFill>
            <a:srgbClr val="CCECFF"/>
          </a:solidFill>
          <a:ln w="14288">
            <a:solidFill>
              <a:srgbClr val="0000FF"/>
            </a:solidFill>
            <a:prstDash val="solid"/>
            <a:round/>
            <a:headEnd/>
            <a:tailEnd/>
          </a:ln>
        </p:spPr>
        <p:txBody>
          <a:bodyPr/>
          <a:lstStyle/>
          <a:p>
            <a:endParaRPr lang="en-US"/>
          </a:p>
        </p:txBody>
      </p:sp>
      <p:sp>
        <p:nvSpPr>
          <p:cNvPr id="13328" name="Freeform 81"/>
          <p:cNvSpPr>
            <a:spLocks/>
          </p:cNvSpPr>
          <p:nvPr/>
        </p:nvSpPr>
        <p:spPr bwMode="auto">
          <a:xfrm flipH="1">
            <a:off x="2863850" y="3230563"/>
            <a:ext cx="57150" cy="141287"/>
          </a:xfrm>
          <a:custGeom>
            <a:avLst/>
            <a:gdLst>
              <a:gd name="T0" fmla="*/ 0 w 36"/>
              <a:gd name="T1" fmla="*/ 0 h 89"/>
              <a:gd name="T2" fmla="*/ 8 w 36"/>
              <a:gd name="T3" fmla="*/ 6 h 89"/>
              <a:gd name="T4" fmla="*/ 17 w 36"/>
              <a:gd name="T5" fmla="*/ 14 h 89"/>
              <a:gd name="T6" fmla="*/ 25 w 36"/>
              <a:gd name="T7" fmla="*/ 22 h 89"/>
              <a:gd name="T8" fmla="*/ 30 w 36"/>
              <a:gd name="T9" fmla="*/ 30 h 89"/>
              <a:gd name="T10" fmla="*/ 33 w 36"/>
              <a:gd name="T11" fmla="*/ 41 h 89"/>
              <a:gd name="T12" fmla="*/ 36 w 36"/>
              <a:gd name="T13" fmla="*/ 53 h 89"/>
              <a:gd name="T14" fmla="*/ 36 w 36"/>
              <a:gd name="T15" fmla="*/ 65 h 89"/>
              <a:gd name="T16" fmla="*/ 36 w 36"/>
              <a:gd name="T17" fmla="*/ 70 h 89"/>
              <a:gd name="T18" fmla="*/ 34 w 36"/>
              <a:gd name="T19" fmla="*/ 74 h 89"/>
              <a:gd name="T20" fmla="*/ 32 w 36"/>
              <a:gd name="T21" fmla="*/ 77 h 89"/>
              <a:gd name="T22" fmla="*/ 29 w 36"/>
              <a:gd name="T23" fmla="*/ 80 h 89"/>
              <a:gd name="T24" fmla="*/ 21 w 36"/>
              <a:gd name="T25" fmla="*/ 86 h 89"/>
              <a:gd name="T26" fmla="*/ 14 w 36"/>
              <a:gd name="T27" fmla="*/ 89 h 89"/>
              <a:gd name="T28" fmla="*/ 11 w 36"/>
              <a:gd name="T29" fmla="*/ 88 h 89"/>
              <a:gd name="T30" fmla="*/ 8 w 36"/>
              <a:gd name="T31" fmla="*/ 87 h 89"/>
              <a:gd name="T32" fmla="*/ 7 w 36"/>
              <a:gd name="T33" fmla="*/ 84 h 89"/>
              <a:gd name="T34" fmla="*/ 7 w 36"/>
              <a:gd name="T35" fmla="*/ 80 h 89"/>
              <a:gd name="T36" fmla="*/ 7 w 36"/>
              <a:gd name="T37" fmla="*/ 75 h 89"/>
              <a:gd name="T38" fmla="*/ 7 w 36"/>
              <a:gd name="T39" fmla="*/ 68 h 89"/>
              <a:gd name="T40" fmla="*/ 9 w 36"/>
              <a:gd name="T41" fmla="*/ 54 h 89"/>
              <a:gd name="T42" fmla="*/ 13 w 36"/>
              <a:gd name="T43" fmla="*/ 39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89"/>
              <a:gd name="T68" fmla="*/ 36 w 36"/>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89">
                <a:moveTo>
                  <a:pt x="0" y="0"/>
                </a:moveTo>
                <a:lnTo>
                  <a:pt x="8" y="6"/>
                </a:lnTo>
                <a:lnTo>
                  <a:pt x="17" y="14"/>
                </a:lnTo>
                <a:lnTo>
                  <a:pt x="25" y="22"/>
                </a:lnTo>
                <a:lnTo>
                  <a:pt x="30" y="30"/>
                </a:lnTo>
                <a:lnTo>
                  <a:pt x="33" y="41"/>
                </a:lnTo>
                <a:lnTo>
                  <a:pt x="36" y="53"/>
                </a:lnTo>
                <a:lnTo>
                  <a:pt x="36" y="65"/>
                </a:lnTo>
                <a:lnTo>
                  <a:pt x="36" y="70"/>
                </a:lnTo>
                <a:lnTo>
                  <a:pt x="34" y="74"/>
                </a:lnTo>
                <a:lnTo>
                  <a:pt x="32" y="77"/>
                </a:lnTo>
                <a:lnTo>
                  <a:pt x="29" y="80"/>
                </a:lnTo>
                <a:lnTo>
                  <a:pt x="21" y="86"/>
                </a:lnTo>
                <a:lnTo>
                  <a:pt x="14" y="89"/>
                </a:lnTo>
                <a:lnTo>
                  <a:pt x="11" y="88"/>
                </a:lnTo>
                <a:lnTo>
                  <a:pt x="8" y="87"/>
                </a:lnTo>
                <a:lnTo>
                  <a:pt x="7" y="84"/>
                </a:lnTo>
                <a:lnTo>
                  <a:pt x="7" y="80"/>
                </a:lnTo>
                <a:lnTo>
                  <a:pt x="7" y="75"/>
                </a:lnTo>
                <a:lnTo>
                  <a:pt x="7" y="68"/>
                </a:lnTo>
                <a:lnTo>
                  <a:pt x="9" y="54"/>
                </a:lnTo>
                <a:lnTo>
                  <a:pt x="13" y="39"/>
                </a:lnTo>
              </a:path>
            </a:pathLst>
          </a:custGeom>
          <a:noFill/>
          <a:ln w="14288">
            <a:solidFill>
              <a:srgbClr val="00354E"/>
            </a:solidFill>
            <a:prstDash val="solid"/>
            <a:round/>
            <a:headEnd/>
            <a:tailEnd/>
          </a:ln>
        </p:spPr>
        <p:txBody>
          <a:bodyPr/>
          <a:lstStyle/>
          <a:p>
            <a:endParaRPr lang="en-US"/>
          </a:p>
        </p:txBody>
      </p:sp>
      <p:sp>
        <p:nvSpPr>
          <p:cNvPr id="13329" name="Rectangle 82"/>
          <p:cNvSpPr>
            <a:spLocks noChangeArrowheads="1"/>
          </p:cNvSpPr>
          <p:nvPr/>
        </p:nvSpPr>
        <p:spPr bwMode="auto">
          <a:xfrm>
            <a:off x="5478463" y="3357563"/>
            <a:ext cx="636587" cy="334962"/>
          </a:xfrm>
          <a:prstGeom prst="rect">
            <a:avLst/>
          </a:prstGeom>
          <a:noFill/>
          <a:ln w="9525">
            <a:noFill/>
            <a:miter lim="800000"/>
            <a:headEnd/>
            <a:tailEnd/>
          </a:ln>
        </p:spPr>
        <p:txBody>
          <a:bodyPr wrap="none" lIns="0" tIns="0" rIns="0" bIns="0">
            <a:spAutoFit/>
          </a:bodyPr>
          <a:lstStyle/>
          <a:p>
            <a:r>
              <a:rPr lang="en-US" sz="2200"/>
              <a:t>Best:</a:t>
            </a:r>
            <a:endParaRPr lang="en-US" sz="1400">
              <a:solidFill>
                <a:schemeClr val="tx1"/>
              </a:solidFill>
            </a:endParaRPr>
          </a:p>
        </p:txBody>
      </p:sp>
      <p:sp>
        <p:nvSpPr>
          <p:cNvPr id="13330" name="Rectangle 83"/>
          <p:cNvSpPr>
            <a:spLocks noChangeArrowheads="1"/>
          </p:cNvSpPr>
          <p:nvPr/>
        </p:nvSpPr>
        <p:spPr bwMode="auto">
          <a:xfrm>
            <a:off x="5478463" y="3690938"/>
            <a:ext cx="2036762" cy="334962"/>
          </a:xfrm>
          <a:prstGeom prst="rect">
            <a:avLst/>
          </a:prstGeom>
          <a:noFill/>
          <a:ln w="9525">
            <a:noFill/>
            <a:miter lim="800000"/>
            <a:headEnd/>
            <a:tailEnd/>
          </a:ln>
        </p:spPr>
        <p:txBody>
          <a:bodyPr wrap="none" lIns="0" tIns="0" rIns="0" bIns="0">
            <a:spAutoFit/>
          </a:bodyPr>
          <a:lstStyle/>
          <a:p>
            <a:r>
              <a:rPr lang="en-US" sz="2200"/>
              <a:t>Spend your time</a:t>
            </a:r>
            <a:endParaRPr lang="en-US" sz="1400">
              <a:solidFill>
                <a:schemeClr val="tx1"/>
              </a:solidFill>
            </a:endParaRPr>
          </a:p>
        </p:txBody>
      </p:sp>
      <p:sp>
        <p:nvSpPr>
          <p:cNvPr id="13331" name="Rectangle 84"/>
          <p:cNvSpPr>
            <a:spLocks noChangeArrowheads="1"/>
          </p:cNvSpPr>
          <p:nvPr/>
        </p:nvSpPr>
        <p:spPr bwMode="auto">
          <a:xfrm>
            <a:off x="5478463" y="4024313"/>
            <a:ext cx="2471737" cy="334962"/>
          </a:xfrm>
          <a:prstGeom prst="rect">
            <a:avLst/>
          </a:prstGeom>
          <a:noFill/>
          <a:ln w="9525">
            <a:noFill/>
            <a:miter lim="800000"/>
            <a:headEnd/>
            <a:tailEnd/>
          </a:ln>
        </p:spPr>
        <p:txBody>
          <a:bodyPr wrap="none" lIns="0" tIns="0" rIns="0" bIns="0">
            <a:spAutoFit/>
          </a:bodyPr>
          <a:lstStyle/>
          <a:p>
            <a:r>
              <a:rPr lang="en-US" sz="2200"/>
              <a:t>on design and SQL.</a:t>
            </a:r>
            <a:endParaRPr lang="en-US" sz="1400">
              <a:solidFill>
                <a:schemeClr val="tx1"/>
              </a:solidFill>
            </a:endParaRPr>
          </a:p>
        </p:txBody>
      </p:sp>
      <p:sp>
        <p:nvSpPr>
          <p:cNvPr id="13332" name="Rectangle 85"/>
          <p:cNvSpPr>
            <a:spLocks noChangeArrowheads="1"/>
          </p:cNvSpPr>
          <p:nvPr/>
        </p:nvSpPr>
        <p:spPr bwMode="auto">
          <a:xfrm>
            <a:off x="1644650" y="4956175"/>
            <a:ext cx="808038" cy="334963"/>
          </a:xfrm>
          <a:prstGeom prst="rect">
            <a:avLst/>
          </a:prstGeom>
          <a:noFill/>
          <a:ln w="9525">
            <a:noFill/>
            <a:miter lim="800000"/>
            <a:headEnd/>
            <a:tailEnd/>
          </a:ln>
        </p:spPr>
        <p:txBody>
          <a:bodyPr wrap="none" lIns="0" tIns="0" rIns="0" bIns="0">
            <a:spAutoFit/>
          </a:bodyPr>
          <a:lstStyle/>
          <a:p>
            <a:r>
              <a:rPr lang="en-US" sz="2200"/>
              <a:t>Worst:</a:t>
            </a:r>
            <a:endParaRPr lang="en-US" sz="1400">
              <a:solidFill>
                <a:schemeClr val="tx1"/>
              </a:solidFill>
            </a:endParaRPr>
          </a:p>
        </p:txBody>
      </p:sp>
      <p:sp>
        <p:nvSpPr>
          <p:cNvPr id="13333" name="Rectangle 86"/>
          <p:cNvSpPr>
            <a:spLocks noChangeArrowheads="1"/>
          </p:cNvSpPr>
          <p:nvPr/>
        </p:nvSpPr>
        <p:spPr bwMode="auto">
          <a:xfrm>
            <a:off x="1644650" y="5287963"/>
            <a:ext cx="3530600" cy="334962"/>
          </a:xfrm>
          <a:prstGeom prst="rect">
            <a:avLst/>
          </a:prstGeom>
          <a:noFill/>
          <a:ln w="9525">
            <a:noFill/>
            <a:miter lim="800000"/>
            <a:headEnd/>
            <a:tailEnd/>
          </a:ln>
        </p:spPr>
        <p:txBody>
          <a:bodyPr wrap="none" lIns="0" tIns="0" rIns="0" bIns="0">
            <a:spAutoFit/>
          </a:bodyPr>
          <a:lstStyle/>
          <a:p>
            <a:r>
              <a:rPr lang="en-US" sz="2200"/>
              <a:t>Compensate for poor design</a:t>
            </a:r>
            <a:endParaRPr lang="en-US" sz="1400">
              <a:solidFill>
                <a:schemeClr val="tx1"/>
              </a:solidFill>
            </a:endParaRPr>
          </a:p>
        </p:txBody>
      </p:sp>
      <p:sp>
        <p:nvSpPr>
          <p:cNvPr id="13334" name="Rectangle 87"/>
          <p:cNvSpPr>
            <a:spLocks noChangeArrowheads="1"/>
          </p:cNvSpPr>
          <p:nvPr/>
        </p:nvSpPr>
        <p:spPr bwMode="auto">
          <a:xfrm>
            <a:off x="1644650" y="5621338"/>
            <a:ext cx="4368800" cy="334962"/>
          </a:xfrm>
          <a:prstGeom prst="rect">
            <a:avLst/>
          </a:prstGeom>
          <a:noFill/>
          <a:ln w="9525">
            <a:noFill/>
            <a:miter lim="800000"/>
            <a:headEnd/>
            <a:tailEnd/>
          </a:ln>
        </p:spPr>
        <p:txBody>
          <a:bodyPr wrap="none" lIns="0" tIns="0" rIns="0" bIns="0">
            <a:spAutoFit/>
          </a:bodyPr>
          <a:lstStyle/>
          <a:p>
            <a:r>
              <a:rPr lang="en-US" sz="2200"/>
              <a:t>and limited SQL with programming.</a:t>
            </a:r>
            <a:endParaRPr lang="en-US" sz="1400">
              <a:solidFill>
                <a:schemeClr val="tx1"/>
              </a:solidFill>
            </a:endParaRPr>
          </a:p>
        </p:txBody>
      </p:sp>
      <p:grpSp>
        <p:nvGrpSpPr>
          <p:cNvPr id="13335" name="Group 88"/>
          <p:cNvGrpSpPr>
            <a:grpSpLocks/>
          </p:cNvGrpSpPr>
          <p:nvPr/>
        </p:nvGrpSpPr>
        <p:grpSpPr bwMode="auto">
          <a:xfrm flipH="1">
            <a:off x="2863850" y="2468563"/>
            <a:ext cx="922338" cy="1098550"/>
            <a:chOff x="1687" y="1630"/>
            <a:chExt cx="581" cy="692"/>
          </a:xfrm>
        </p:grpSpPr>
        <p:sp>
          <p:nvSpPr>
            <p:cNvPr id="13381" name="Freeform 89"/>
            <p:cNvSpPr>
              <a:spLocks/>
            </p:cNvSpPr>
            <p:nvPr/>
          </p:nvSpPr>
          <p:spPr bwMode="auto">
            <a:xfrm>
              <a:off x="1787" y="2132"/>
              <a:ext cx="237" cy="185"/>
            </a:xfrm>
            <a:custGeom>
              <a:avLst/>
              <a:gdLst>
                <a:gd name="T0" fmla="*/ 128 w 947"/>
                <a:gd name="T1" fmla="*/ 189 h 741"/>
                <a:gd name="T2" fmla="*/ 27 w 947"/>
                <a:gd name="T3" fmla="*/ 377 h 741"/>
                <a:gd name="T4" fmla="*/ 55 w 947"/>
                <a:gd name="T5" fmla="*/ 581 h 741"/>
                <a:gd name="T6" fmla="*/ 0 w 947"/>
                <a:gd name="T7" fmla="*/ 659 h 741"/>
                <a:gd name="T8" fmla="*/ 13 w 947"/>
                <a:gd name="T9" fmla="*/ 705 h 741"/>
                <a:gd name="T10" fmla="*/ 86 w 947"/>
                <a:gd name="T11" fmla="*/ 718 h 741"/>
                <a:gd name="T12" fmla="*/ 343 w 947"/>
                <a:gd name="T13" fmla="*/ 617 h 741"/>
                <a:gd name="T14" fmla="*/ 366 w 947"/>
                <a:gd name="T15" fmla="*/ 547 h 741"/>
                <a:gd name="T16" fmla="*/ 356 w 947"/>
                <a:gd name="T17" fmla="*/ 405 h 741"/>
                <a:gd name="T18" fmla="*/ 476 w 947"/>
                <a:gd name="T19" fmla="*/ 331 h 741"/>
                <a:gd name="T20" fmla="*/ 539 w 947"/>
                <a:gd name="T21" fmla="*/ 512 h 741"/>
                <a:gd name="T22" fmla="*/ 599 w 947"/>
                <a:gd name="T23" fmla="*/ 599 h 741"/>
                <a:gd name="T24" fmla="*/ 531 w 947"/>
                <a:gd name="T25" fmla="*/ 700 h 741"/>
                <a:gd name="T26" fmla="*/ 581 w 947"/>
                <a:gd name="T27" fmla="*/ 741 h 741"/>
                <a:gd name="T28" fmla="*/ 705 w 947"/>
                <a:gd name="T29" fmla="*/ 733 h 741"/>
                <a:gd name="T30" fmla="*/ 915 w 947"/>
                <a:gd name="T31" fmla="*/ 617 h 741"/>
                <a:gd name="T32" fmla="*/ 897 w 947"/>
                <a:gd name="T33" fmla="*/ 520 h 741"/>
                <a:gd name="T34" fmla="*/ 829 w 947"/>
                <a:gd name="T35" fmla="*/ 363 h 741"/>
                <a:gd name="T36" fmla="*/ 842 w 947"/>
                <a:gd name="T37" fmla="*/ 331 h 741"/>
                <a:gd name="T38" fmla="*/ 829 w 947"/>
                <a:gd name="T39" fmla="*/ 285 h 741"/>
                <a:gd name="T40" fmla="*/ 947 w 947"/>
                <a:gd name="T41" fmla="*/ 137 h 741"/>
                <a:gd name="T42" fmla="*/ 902 w 947"/>
                <a:gd name="T43" fmla="*/ 64 h 741"/>
                <a:gd name="T44" fmla="*/ 617 w 947"/>
                <a:gd name="T45" fmla="*/ 0 h 741"/>
                <a:gd name="T46" fmla="*/ 128 w 947"/>
                <a:gd name="T47" fmla="*/ 189 h 741"/>
                <a:gd name="T48" fmla="*/ 128 w 947"/>
                <a:gd name="T49" fmla="*/ 189 h 7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7"/>
                <a:gd name="T76" fmla="*/ 0 h 741"/>
                <a:gd name="T77" fmla="*/ 947 w 947"/>
                <a:gd name="T78" fmla="*/ 741 h 7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7" h="741">
                  <a:moveTo>
                    <a:pt x="128" y="189"/>
                  </a:moveTo>
                  <a:lnTo>
                    <a:pt x="27" y="377"/>
                  </a:lnTo>
                  <a:lnTo>
                    <a:pt x="55" y="581"/>
                  </a:lnTo>
                  <a:lnTo>
                    <a:pt x="0" y="659"/>
                  </a:lnTo>
                  <a:lnTo>
                    <a:pt x="13" y="705"/>
                  </a:lnTo>
                  <a:lnTo>
                    <a:pt x="86" y="718"/>
                  </a:lnTo>
                  <a:lnTo>
                    <a:pt x="343" y="617"/>
                  </a:lnTo>
                  <a:lnTo>
                    <a:pt x="366" y="547"/>
                  </a:lnTo>
                  <a:lnTo>
                    <a:pt x="356" y="405"/>
                  </a:lnTo>
                  <a:lnTo>
                    <a:pt x="476" y="331"/>
                  </a:lnTo>
                  <a:lnTo>
                    <a:pt x="539" y="512"/>
                  </a:lnTo>
                  <a:lnTo>
                    <a:pt x="599" y="599"/>
                  </a:lnTo>
                  <a:lnTo>
                    <a:pt x="531" y="700"/>
                  </a:lnTo>
                  <a:lnTo>
                    <a:pt x="581" y="741"/>
                  </a:lnTo>
                  <a:lnTo>
                    <a:pt x="705" y="733"/>
                  </a:lnTo>
                  <a:lnTo>
                    <a:pt x="915" y="617"/>
                  </a:lnTo>
                  <a:lnTo>
                    <a:pt x="897" y="520"/>
                  </a:lnTo>
                  <a:lnTo>
                    <a:pt x="829" y="363"/>
                  </a:lnTo>
                  <a:lnTo>
                    <a:pt x="842" y="331"/>
                  </a:lnTo>
                  <a:lnTo>
                    <a:pt x="829" y="285"/>
                  </a:lnTo>
                  <a:lnTo>
                    <a:pt x="947" y="137"/>
                  </a:lnTo>
                  <a:lnTo>
                    <a:pt x="902" y="64"/>
                  </a:lnTo>
                  <a:lnTo>
                    <a:pt x="617" y="0"/>
                  </a:lnTo>
                  <a:lnTo>
                    <a:pt x="128" y="189"/>
                  </a:lnTo>
                  <a:close/>
                </a:path>
              </a:pathLst>
            </a:custGeom>
            <a:solidFill>
              <a:srgbClr val="8CBF8C"/>
            </a:solidFill>
            <a:ln w="9525">
              <a:noFill/>
              <a:round/>
              <a:headEnd/>
              <a:tailEnd/>
            </a:ln>
          </p:spPr>
          <p:txBody>
            <a:bodyPr/>
            <a:lstStyle/>
            <a:p>
              <a:endParaRPr lang="en-US"/>
            </a:p>
          </p:txBody>
        </p:sp>
        <p:sp>
          <p:nvSpPr>
            <p:cNvPr id="13382" name="Freeform 90"/>
            <p:cNvSpPr>
              <a:spLocks/>
            </p:cNvSpPr>
            <p:nvPr/>
          </p:nvSpPr>
          <p:spPr bwMode="auto">
            <a:xfrm>
              <a:off x="1964" y="1988"/>
              <a:ext cx="163" cy="214"/>
            </a:xfrm>
            <a:custGeom>
              <a:avLst/>
              <a:gdLst>
                <a:gd name="T0" fmla="*/ 339 w 655"/>
                <a:gd name="T1" fmla="*/ 79 h 858"/>
                <a:gd name="T2" fmla="*/ 554 w 655"/>
                <a:gd name="T3" fmla="*/ 0 h 858"/>
                <a:gd name="T4" fmla="*/ 645 w 655"/>
                <a:gd name="T5" fmla="*/ 74 h 858"/>
                <a:gd name="T6" fmla="*/ 655 w 655"/>
                <a:gd name="T7" fmla="*/ 184 h 858"/>
                <a:gd name="T8" fmla="*/ 472 w 655"/>
                <a:gd name="T9" fmla="*/ 651 h 858"/>
                <a:gd name="T10" fmla="*/ 425 w 655"/>
                <a:gd name="T11" fmla="*/ 803 h 858"/>
                <a:gd name="T12" fmla="*/ 407 w 655"/>
                <a:gd name="T13" fmla="*/ 848 h 858"/>
                <a:gd name="T14" fmla="*/ 284 w 655"/>
                <a:gd name="T15" fmla="*/ 858 h 858"/>
                <a:gd name="T16" fmla="*/ 132 w 655"/>
                <a:gd name="T17" fmla="*/ 825 h 858"/>
                <a:gd name="T18" fmla="*/ 252 w 655"/>
                <a:gd name="T19" fmla="*/ 687 h 858"/>
                <a:gd name="T20" fmla="*/ 0 w 655"/>
                <a:gd name="T21" fmla="*/ 581 h 858"/>
                <a:gd name="T22" fmla="*/ 339 w 655"/>
                <a:gd name="T23" fmla="*/ 79 h 858"/>
                <a:gd name="T24" fmla="*/ 339 w 655"/>
                <a:gd name="T25" fmla="*/ 79 h 8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5"/>
                <a:gd name="T40" fmla="*/ 0 h 858"/>
                <a:gd name="T41" fmla="*/ 655 w 655"/>
                <a:gd name="T42" fmla="*/ 858 h 8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5" h="858">
                  <a:moveTo>
                    <a:pt x="339" y="79"/>
                  </a:moveTo>
                  <a:lnTo>
                    <a:pt x="554" y="0"/>
                  </a:lnTo>
                  <a:lnTo>
                    <a:pt x="645" y="74"/>
                  </a:lnTo>
                  <a:lnTo>
                    <a:pt x="655" y="184"/>
                  </a:lnTo>
                  <a:lnTo>
                    <a:pt x="472" y="651"/>
                  </a:lnTo>
                  <a:lnTo>
                    <a:pt x="425" y="803"/>
                  </a:lnTo>
                  <a:lnTo>
                    <a:pt x="407" y="848"/>
                  </a:lnTo>
                  <a:lnTo>
                    <a:pt x="284" y="858"/>
                  </a:lnTo>
                  <a:lnTo>
                    <a:pt x="132" y="825"/>
                  </a:lnTo>
                  <a:lnTo>
                    <a:pt x="252" y="687"/>
                  </a:lnTo>
                  <a:lnTo>
                    <a:pt x="0" y="581"/>
                  </a:lnTo>
                  <a:lnTo>
                    <a:pt x="339" y="79"/>
                  </a:lnTo>
                  <a:close/>
                </a:path>
              </a:pathLst>
            </a:custGeom>
            <a:solidFill>
              <a:srgbClr val="B3D999"/>
            </a:solidFill>
            <a:ln w="9525">
              <a:noFill/>
              <a:round/>
              <a:headEnd/>
              <a:tailEnd/>
            </a:ln>
          </p:spPr>
          <p:txBody>
            <a:bodyPr/>
            <a:lstStyle/>
            <a:p>
              <a:endParaRPr lang="en-US"/>
            </a:p>
          </p:txBody>
        </p:sp>
        <p:sp>
          <p:nvSpPr>
            <p:cNvPr id="13383" name="Freeform 91"/>
            <p:cNvSpPr>
              <a:spLocks/>
            </p:cNvSpPr>
            <p:nvPr/>
          </p:nvSpPr>
          <p:spPr bwMode="auto">
            <a:xfrm>
              <a:off x="1974" y="2091"/>
              <a:ext cx="49" cy="49"/>
            </a:xfrm>
            <a:custGeom>
              <a:avLst/>
              <a:gdLst>
                <a:gd name="T0" fmla="*/ 96 w 197"/>
                <a:gd name="T1" fmla="*/ 13 h 194"/>
                <a:gd name="T2" fmla="*/ 197 w 197"/>
                <a:gd name="T3" fmla="*/ 0 h 194"/>
                <a:gd name="T4" fmla="*/ 193 w 197"/>
                <a:gd name="T5" fmla="*/ 147 h 194"/>
                <a:gd name="T6" fmla="*/ 138 w 197"/>
                <a:gd name="T7" fmla="*/ 194 h 194"/>
                <a:gd name="T8" fmla="*/ 28 w 197"/>
                <a:gd name="T9" fmla="*/ 171 h 194"/>
                <a:gd name="T10" fmla="*/ 0 w 197"/>
                <a:gd name="T11" fmla="*/ 97 h 194"/>
                <a:gd name="T12" fmla="*/ 96 w 197"/>
                <a:gd name="T13" fmla="*/ 13 h 194"/>
                <a:gd name="T14" fmla="*/ 96 w 197"/>
                <a:gd name="T15" fmla="*/ 13 h 194"/>
                <a:gd name="T16" fmla="*/ 0 60000 65536"/>
                <a:gd name="T17" fmla="*/ 0 60000 65536"/>
                <a:gd name="T18" fmla="*/ 0 60000 65536"/>
                <a:gd name="T19" fmla="*/ 0 60000 65536"/>
                <a:gd name="T20" fmla="*/ 0 60000 65536"/>
                <a:gd name="T21" fmla="*/ 0 60000 65536"/>
                <a:gd name="T22" fmla="*/ 0 60000 65536"/>
                <a:gd name="T23" fmla="*/ 0 60000 65536"/>
                <a:gd name="T24" fmla="*/ 0 w 197"/>
                <a:gd name="T25" fmla="*/ 0 h 194"/>
                <a:gd name="T26" fmla="*/ 197 w 197"/>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 h="194">
                  <a:moveTo>
                    <a:pt x="96" y="13"/>
                  </a:moveTo>
                  <a:lnTo>
                    <a:pt x="197" y="0"/>
                  </a:lnTo>
                  <a:lnTo>
                    <a:pt x="193" y="147"/>
                  </a:lnTo>
                  <a:lnTo>
                    <a:pt x="138" y="194"/>
                  </a:lnTo>
                  <a:lnTo>
                    <a:pt x="28" y="171"/>
                  </a:lnTo>
                  <a:lnTo>
                    <a:pt x="0" y="97"/>
                  </a:lnTo>
                  <a:lnTo>
                    <a:pt x="96" y="13"/>
                  </a:lnTo>
                  <a:close/>
                </a:path>
              </a:pathLst>
            </a:custGeom>
            <a:solidFill>
              <a:srgbClr val="FFFFFF"/>
            </a:solidFill>
            <a:ln w="9525">
              <a:noFill/>
              <a:round/>
              <a:headEnd/>
              <a:tailEnd/>
            </a:ln>
          </p:spPr>
          <p:txBody>
            <a:bodyPr/>
            <a:lstStyle/>
            <a:p>
              <a:endParaRPr lang="en-US"/>
            </a:p>
          </p:txBody>
        </p:sp>
        <p:sp>
          <p:nvSpPr>
            <p:cNvPr id="13384" name="Freeform 92"/>
            <p:cNvSpPr>
              <a:spLocks/>
            </p:cNvSpPr>
            <p:nvPr/>
          </p:nvSpPr>
          <p:spPr bwMode="auto">
            <a:xfrm>
              <a:off x="1786" y="2110"/>
              <a:ext cx="92" cy="75"/>
            </a:xfrm>
            <a:custGeom>
              <a:avLst/>
              <a:gdLst>
                <a:gd name="T0" fmla="*/ 115 w 366"/>
                <a:gd name="T1" fmla="*/ 31 h 299"/>
                <a:gd name="T2" fmla="*/ 0 w 366"/>
                <a:gd name="T3" fmla="*/ 277 h 299"/>
                <a:gd name="T4" fmla="*/ 138 w 366"/>
                <a:gd name="T5" fmla="*/ 299 h 299"/>
                <a:gd name="T6" fmla="*/ 311 w 366"/>
                <a:gd name="T7" fmla="*/ 225 h 299"/>
                <a:gd name="T8" fmla="*/ 366 w 366"/>
                <a:gd name="T9" fmla="*/ 78 h 299"/>
                <a:gd name="T10" fmla="*/ 293 w 366"/>
                <a:gd name="T11" fmla="*/ 0 h 299"/>
                <a:gd name="T12" fmla="*/ 115 w 366"/>
                <a:gd name="T13" fmla="*/ 31 h 299"/>
                <a:gd name="T14" fmla="*/ 115 w 366"/>
                <a:gd name="T15" fmla="*/ 31 h 299"/>
                <a:gd name="T16" fmla="*/ 0 60000 65536"/>
                <a:gd name="T17" fmla="*/ 0 60000 65536"/>
                <a:gd name="T18" fmla="*/ 0 60000 65536"/>
                <a:gd name="T19" fmla="*/ 0 60000 65536"/>
                <a:gd name="T20" fmla="*/ 0 60000 65536"/>
                <a:gd name="T21" fmla="*/ 0 60000 65536"/>
                <a:gd name="T22" fmla="*/ 0 60000 65536"/>
                <a:gd name="T23" fmla="*/ 0 60000 65536"/>
                <a:gd name="T24" fmla="*/ 0 w 366"/>
                <a:gd name="T25" fmla="*/ 0 h 299"/>
                <a:gd name="T26" fmla="*/ 366 w 366"/>
                <a:gd name="T27" fmla="*/ 299 h 2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6" h="299">
                  <a:moveTo>
                    <a:pt x="115" y="31"/>
                  </a:moveTo>
                  <a:lnTo>
                    <a:pt x="0" y="277"/>
                  </a:lnTo>
                  <a:lnTo>
                    <a:pt x="138" y="299"/>
                  </a:lnTo>
                  <a:lnTo>
                    <a:pt x="311" y="225"/>
                  </a:lnTo>
                  <a:lnTo>
                    <a:pt x="366" y="78"/>
                  </a:lnTo>
                  <a:lnTo>
                    <a:pt x="293" y="0"/>
                  </a:lnTo>
                  <a:lnTo>
                    <a:pt x="115" y="31"/>
                  </a:lnTo>
                  <a:close/>
                </a:path>
              </a:pathLst>
            </a:custGeom>
            <a:solidFill>
              <a:srgbClr val="F2D8CC"/>
            </a:solidFill>
            <a:ln w="9525">
              <a:noFill/>
              <a:round/>
              <a:headEnd/>
              <a:tailEnd/>
            </a:ln>
          </p:spPr>
          <p:txBody>
            <a:bodyPr/>
            <a:lstStyle/>
            <a:p>
              <a:endParaRPr lang="en-US"/>
            </a:p>
          </p:txBody>
        </p:sp>
        <p:sp>
          <p:nvSpPr>
            <p:cNvPr id="13385" name="Freeform 93"/>
            <p:cNvSpPr>
              <a:spLocks/>
            </p:cNvSpPr>
            <p:nvPr/>
          </p:nvSpPr>
          <p:spPr bwMode="auto">
            <a:xfrm>
              <a:off x="1934" y="2062"/>
              <a:ext cx="72" cy="65"/>
            </a:xfrm>
            <a:custGeom>
              <a:avLst/>
              <a:gdLst>
                <a:gd name="T0" fmla="*/ 188 w 288"/>
                <a:gd name="T1" fmla="*/ 0 h 259"/>
                <a:gd name="T2" fmla="*/ 0 w 288"/>
                <a:gd name="T3" fmla="*/ 65 h 259"/>
                <a:gd name="T4" fmla="*/ 55 w 288"/>
                <a:gd name="T5" fmla="*/ 259 h 259"/>
                <a:gd name="T6" fmla="*/ 174 w 288"/>
                <a:gd name="T7" fmla="*/ 254 h 259"/>
                <a:gd name="T8" fmla="*/ 274 w 288"/>
                <a:gd name="T9" fmla="*/ 189 h 259"/>
                <a:gd name="T10" fmla="*/ 288 w 288"/>
                <a:gd name="T11" fmla="*/ 83 h 259"/>
                <a:gd name="T12" fmla="*/ 188 w 288"/>
                <a:gd name="T13" fmla="*/ 0 h 259"/>
                <a:gd name="T14" fmla="*/ 188 w 288"/>
                <a:gd name="T15" fmla="*/ 0 h 259"/>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259"/>
                <a:gd name="T26" fmla="*/ 288 w 288"/>
                <a:gd name="T27" fmla="*/ 259 h 2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259">
                  <a:moveTo>
                    <a:pt x="188" y="0"/>
                  </a:moveTo>
                  <a:lnTo>
                    <a:pt x="0" y="65"/>
                  </a:lnTo>
                  <a:lnTo>
                    <a:pt x="55" y="259"/>
                  </a:lnTo>
                  <a:lnTo>
                    <a:pt x="174" y="254"/>
                  </a:lnTo>
                  <a:lnTo>
                    <a:pt x="274" y="189"/>
                  </a:lnTo>
                  <a:lnTo>
                    <a:pt x="288" y="83"/>
                  </a:lnTo>
                  <a:lnTo>
                    <a:pt x="188" y="0"/>
                  </a:lnTo>
                  <a:close/>
                </a:path>
              </a:pathLst>
            </a:custGeom>
            <a:solidFill>
              <a:srgbClr val="F2D8CC"/>
            </a:solidFill>
            <a:ln w="9525">
              <a:noFill/>
              <a:round/>
              <a:headEnd/>
              <a:tailEnd/>
            </a:ln>
          </p:spPr>
          <p:txBody>
            <a:bodyPr/>
            <a:lstStyle/>
            <a:p>
              <a:endParaRPr lang="en-US"/>
            </a:p>
          </p:txBody>
        </p:sp>
        <p:sp>
          <p:nvSpPr>
            <p:cNvPr id="13386" name="Freeform 94"/>
            <p:cNvSpPr>
              <a:spLocks/>
            </p:cNvSpPr>
            <p:nvPr/>
          </p:nvSpPr>
          <p:spPr bwMode="auto">
            <a:xfrm>
              <a:off x="2036" y="1793"/>
              <a:ext cx="164" cy="225"/>
            </a:xfrm>
            <a:custGeom>
              <a:avLst/>
              <a:gdLst>
                <a:gd name="T0" fmla="*/ 338 w 659"/>
                <a:gd name="T1" fmla="*/ 28 h 903"/>
                <a:gd name="T2" fmla="*/ 109 w 659"/>
                <a:gd name="T3" fmla="*/ 198 h 903"/>
                <a:gd name="T4" fmla="*/ 0 w 659"/>
                <a:gd name="T5" fmla="*/ 222 h 903"/>
                <a:gd name="T6" fmla="*/ 68 w 659"/>
                <a:gd name="T7" fmla="*/ 903 h 903"/>
                <a:gd name="T8" fmla="*/ 246 w 659"/>
                <a:gd name="T9" fmla="*/ 802 h 903"/>
                <a:gd name="T10" fmla="*/ 343 w 659"/>
                <a:gd name="T11" fmla="*/ 844 h 903"/>
                <a:gd name="T12" fmla="*/ 466 w 659"/>
                <a:gd name="T13" fmla="*/ 756 h 903"/>
                <a:gd name="T14" fmla="*/ 540 w 659"/>
                <a:gd name="T15" fmla="*/ 635 h 903"/>
                <a:gd name="T16" fmla="*/ 622 w 659"/>
                <a:gd name="T17" fmla="*/ 600 h 903"/>
                <a:gd name="T18" fmla="*/ 659 w 659"/>
                <a:gd name="T19" fmla="*/ 475 h 903"/>
                <a:gd name="T20" fmla="*/ 627 w 659"/>
                <a:gd name="T21" fmla="*/ 396 h 903"/>
                <a:gd name="T22" fmla="*/ 544 w 659"/>
                <a:gd name="T23" fmla="*/ 396 h 903"/>
                <a:gd name="T24" fmla="*/ 594 w 659"/>
                <a:gd name="T25" fmla="*/ 110 h 903"/>
                <a:gd name="T26" fmla="*/ 457 w 659"/>
                <a:gd name="T27" fmla="*/ 0 h 903"/>
                <a:gd name="T28" fmla="*/ 338 w 659"/>
                <a:gd name="T29" fmla="*/ 28 h 903"/>
                <a:gd name="T30" fmla="*/ 338 w 659"/>
                <a:gd name="T31" fmla="*/ 28 h 9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9"/>
                <a:gd name="T49" fmla="*/ 0 h 903"/>
                <a:gd name="T50" fmla="*/ 659 w 659"/>
                <a:gd name="T51" fmla="*/ 903 h 9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9" h="903">
                  <a:moveTo>
                    <a:pt x="338" y="28"/>
                  </a:moveTo>
                  <a:lnTo>
                    <a:pt x="109" y="198"/>
                  </a:lnTo>
                  <a:lnTo>
                    <a:pt x="0" y="222"/>
                  </a:lnTo>
                  <a:lnTo>
                    <a:pt x="68" y="903"/>
                  </a:lnTo>
                  <a:lnTo>
                    <a:pt x="246" y="802"/>
                  </a:lnTo>
                  <a:lnTo>
                    <a:pt x="343" y="844"/>
                  </a:lnTo>
                  <a:lnTo>
                    <a:pt x="466" y="756"/>
                  </a:lnTo>
                  <a:lnTo>
                    <a:pt x="540" y="635"/>
                  </a:lnTo>
                  <a:lnTo>
                    <a:pt x="622" y="600"/>
                  </a:lnTo>
                  <a:lnTo>
                    <a:pt x="659" y="475"/>
                  </a:lnTo>
                  <a:lnTo>
                    <a:pt x="627" y="396"/>
                  </a:lnTo>
                  <a:lnTo>
                    <a:pt x="544" y="396"/>
                  </a:lnTo>
                  <a:lnTo>
                    <a:pt x="594" y="110"/>
                  </a:lnTo>
                  <a:lnTo>
                    <a:pt x="457" y="0"/>
                  </a:lnTo>
                  <a:lnTo>
                    <a:pt x="338" y="28"/>
                  </a:lnTo>
                  <a:close/>
                </a:path>
              </a:pathLst>
            </a:custGeom>
            <a:solidFill>
              <a:srgbClr val="F2D8CC"/>
            </a:solidFill>
            <a:ln w="9525">
              <a:noFill/>
              <a:round/>
              <a:headEnd/>
              <a:tailEnd/>
            </a:ln>
          </p:spPr>
          <p:txBody>
            <a:bodyPr/>
            <a:lstStyle/>
            <a:p>
              <a:endParaRPr lang="en-US"/>
            </a:p>
          </p:txBody>
        </p:sp>
        <p:sp>
          <p:nvSpPr>
            <p:cNvPr id="13387" name="Freeform 95"/>
            <p:cNvSpPr>
              <a:spLocks/>
            </p:cNvSpPr>
            <p:nvPr/>
          </p:nvSpPr>
          <p:spPr bwMode="auto">
            <a:xfrm>
              <a:off x="1719" y="1649"/>
              <a:ext cx="347" cy="540"/>
            </a:xfrm>
            <a:custGeom>
              <a:avLst/>
              <a:gdLst>
                <a:gd name="T0" fmla="*/ 1177 w 1388"/>
                <a:gd name="T1" fmla="*/ 0 h 2162"/>
                <a:gd name="T2" fmla="*/ 1278 w 1388"/>
                <a:gd name="T3" fmla="*/ 78 h 2162"/>
                <a:gd name="T4" fmla="*/ 1241 w 1388"/>
                <a:gd name="T5" fmla="*/ 383 h 2162"/>
                <a:gd name="T6" fmla="*/ 1283 w 1388"/>
                <a:gd name="T7" fmla="*/ 1069 h 2162"/>
                <a:gd name="T8" fmla="*/ 1388 w 1388"/>
                <a:gd name="T9" fmla="*/ 1705 h 2162"/>
                <a:gd name="T10" fmla="*/ 1077 w 1388"/>
                <a:gd name="T11" fmla="*/ 1802 h 2162"/>
                <a:gd name="T12" fmla="*/ 1058 w 1388"/>
                <a:gd name="T13" fmla="*/ 1691 h 2162"/>
                <a:gd name="T14" fmla="*/ 912 w 1388"/>
                <a:gd name="T15" fmla="*/ 1733 h 2162"/>
                <a:gd name="T16" fmla="*/ 898 w 1388"/>
                <a:gd name="T17" fmla="*/ 1875 h 2162"/>
                <a:gd name="T18" fmla="*/ 559 w 1388"/>
                <a:gd name="T19" fmla="*/ 1982 h 2162"/>
                <a:gd name="T20" fmla="*/ 545 w 1388"/>
                <a:gd name="T21" fmla="*/ 1875 h 2162"/>
                <a:gd name="T22" fmla="*/ 376 w 1388"/>
                <a:gd name="T23" fmla="*/ 1862 h 2162"/>
                <a:gd name="T24" fmla="*/ 349 w 1388"/>
                <a:gd name="T25" fmla="*/ 2069 h 2162"/>
                <a:gd name="T26" fmla="*/ 147 w 1388"/>
                <a:gd name="T27" fmla="*/ 2162 h 2162"/>
                <a:gd name="T28" fmla="*/ 0 w 1388"/>
                <a:gd name="T29" fmla="*/ 2093 h 2162"/>
                <a:gd name="T30" fmla="*/ 1177 w 1388"/>
                <a:gd name="T31" fmla="*/ 0 h 2162"/>
                <a:gd name="T32" fmla="*/ 1177 w 1388"/>
                <a:gd name="T33" fmla="*/ 0 h 2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8"/>
                <a:gd name="T52" fmla="*/ 0 h 2162"/>
                <a:gd name="T53" fmla="*/ 1388 w 1388"/>
                <a:gd name="T54" fmla="*/ 2162 h 21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8" h="2162">
                  <a:moveTo>
                    <a:pt x="1177" y="0"/>
                  </a:moveTo>
                  <a:lnTo>
                    <a:pt x="1278" y="78"/>
                  </a:lnTo>
                  <a:lnTo>
                    <a:pt x="1241" y="383"/>
                  </a:lnTo>
                  <a:lnTo>
                    <a:pt x="1283" y="1069"/>
                  </a:lnTo>
                  <a:lnTo>
                    <a:pt x="1388" y="1705"/>
                  </a:lnTo>
                  <a:lnTo>
                    <a:pt x="1077" y="1802"/>
                  </a:lnTo>
                  <a:lnTo>
                    <a:pt x="1058" y="1691"/>
                  </a:lnTo>
                  <a:lnTo>
                    <a:pt x="912" y="1733"/>
                  </a:lnTo>
                  <a:lnTo>
                    <a:pt x="898" y="1875"/>
                  </a:lnTo>
                  <a:lnTo>
                    <a:pt x="559" y="1982"/>
                  </a:lnTo>
                  <a:lnTo>
                    <a:pt x="545" y="1875"/>
                  </a:lnTo>
                  <a:lnTo>
                    <a:pt x="376" y="1862"/>
                  </a:lnTo>
                  <a:lnTo>
                    <a:pt x="349" y="2069"/>
                  </a:lnTo>
                  <a:lnTo>
                    <a:pt x="147" y="2162"/>
                  </a:lnTo>
                  <a:lnTo>
                    <a:pt x="0" y="2093"/>
                  </a:lnTo>
                  <a:lnTo>
                    <a:pt x="1177" y="0"/>
                  </a:lnTo>
                  <a:close/>
                </a:path>
              </a:pathLst>
            </a:custGeom>
            <a:solidFill>
              <a:srgbClr val="B2B2B2"/>
            </a:solidFill>
            <a:ln w="9525">
              <a:noFill/>
              <a:round/>
              <a:headEnd/>
              <a:tailEnd/>
            </a:ln>
          </p:spPr>
          <p:txBody>
            <a:bodyPr/>
            <a:lstStyle/>
            <a:p>
              <a:endParaRPr lang="en-US"/>
            </a:p>
          </p:txBody>
        </p:sp>
        <p:sp>
          <p:nvSpPr>
            <p:cNvPr id="13388" name="Freeform 96"/>
            <p:cNvSpPr>
              <a:spLocks/>
            </p:cNvSpPr>
            <p:nvPr/>
          </p:nvSpPr>
          <p:spPr bwMode="auto">
            <a:xfrm>
              <a:off x="1691" y="1635"/>
              <a:ext cx="347" cy="543"/>
            </a:xfrm>
            <a:custGeom>
              <a:avLst/>
              <a:gdLst>
                <a:gd name="T0" fmla="*/ 298 w 1387"/>
                <a:gd name="T1" fmla="*/ 511 h 2171"/>
                <a:gd name="T2" fmla="*/ 192 w 1387"/>
                <a:gd name="T3" fmla="*/ 575 h 2171"/>
                <a:gd name="T4" fmla="*/ 155 w 1387"/>
                <a:gd name="T5" fmla="*/ 562 h 2171"/>
                <a:gd name="T6" fmla="*/ 27 w 1387"/>
                <a:gd name="T7" fmla="*/ 640 h 2171"/>
                <a:gd name="T8" fmla="*/ 0 w 1387"/>
                <a:gd name="T9" fmla="*/ 1576 h 2171"/>
                <a:gd name="T10" fmla="*/ 64 w 1387"/>
                <a:gd name="T11" fmla="*/ 2042 h 2171"/>
                <a:gd name="T12" fmla="*/ 114 w 1387"/>
                <a:gd name="T13" fmla="*/ 2171 h 2171"/>
                <a:gd name="T14" fmla="*/ 463 w 1387"/>
                <a:gd name="T15" fmla="*/ 2056 h 2171"/>
                <a:gd name="T16" fmla="*/ 503 w 1387"/>
                <a:gd name="T17" fmla="*/ 1945 h 2171"/>
                <a:gd name="T18" fmla="*/ 549 w 1387"/>
                <a:gd name="T19" fmla="*/ 1954 h 2171"/>
                <a:gd name="T20" fmla="*/ 586 w 1387"/>
                <a:gd name="T21" fmla="*/ 1935 h 2171"/>
                <a:gd name="T22" fmla="*/ 641 w 1387"/>
                <a:gd name="T23" fmla="*/ 1940 h 2171"/>
                <a:gd name="T24" fmla="*/ 683 w 1387"/>
                <a:gd name="T25" fmla="*/ 1954 h 2171"/>
                <a:gd name="T26" fmla="*/ 1017 w 1387"/>
                <a:gd name="T27" fmla="*/ 1820 h 2171"/>
                <a:gd name="T28" fmla="*/ 1053 w 1387"/>
                <a:gd name="T29" fmla="*/ 1770 h 2171"/>
                <a:gd name="T30" fmla="*/ 1167 w 1387"/>
                <a:gd name="T31" fmla="*/ 1751 h 2171"/>
                <a:gd name="T32" fmla="*/ 1232 w 1387"/>
                <a:gd name="T33" fmla="*/ 1756 h 2171"/>
                <a:gd name="T34" fmla="*/ 1387 w 1387"/>
                <a:gd name="T35" fmla="*/ 1701 h 2171"/>
                <a:gd name="T36" fmla="*/ 1305 w 1387"/>
                <a:gd name="T37" fmla="*/ 1027 h 2171"/>
                <a:gd name="T38" fmla="*/ 1269 w 1387"/>
                <a:gd name="T39" fmla="*/ 460 h 2171"/>
                <a:gd name="T40" fmla="*/ 1291 w 1387"/>
                <a:gd name="T41" fmla="*/ 211 h 2171"/>
                <a:gd name="T42" fmla="*/ 1324 w 1387"/>
                <a:gd name="T43" fmla="*/ 63 h 2171"/>
                <a:gd name="T44" fmla="*/ 1186 w 1387"/>
                <a:gd name="T45" fmla="*/ 0 h 2171"/>
                <a:gd name="T46" fmla="*/ 939 w 1387"/>
                <a:gd name="T47" fmla="*/ 124 h 2171"/>
                <a:gd name="T48" fmla="*/ 298 w 1387"/>
                <a:gd name="T49" fmla="*/ 511 h 2171"/>
                <a:gd name="T50" fmla="*/ 298 w 1387"/>
                <a:gd name="T51" fmla="*/ 511 h 21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7"/>
                <a:gd name="T79" fmla="*/ 0 h 2171"/>
                <a:gd name="T80" fmla="*/ 1387 w 1387"/>
                <a:gd name="T81" fmla="*/ 2171 h 21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7" h="2171">
                  <a:moveTo>
                    <a:pt x="298" y="511"/>
                  </a:moveTo>
                  <a:lnTo>
                    <a:pt x="192" y="575"/>
                  </a:lnTo>
                  <a:lnTo>
                    <a:pt x="155" y="562"/>
                  </a:lnTo>
                  <a:lnTo>
                    <a:pt x="27" y="640"/>
                  </a:lnTo>
                  <a:lnTo>
                    <a:pt x="0" y="1576"/>
                  </a:lnTo>
                  <a:lnTo>
                    <a:pt x="64" y="2042"/>
                  </a:lnTo>
                  <a:lnTo>
                    <a:pt x="114" y="2171"/>
                  </a:lnTo>
                  <a:lnTo>
                    <a:pt x="463" y="2056"/>
                  </a:lnTo>
                  <a:lnTo>
                    <a:pt x="503" y="1945"/>
                  </a:lnTo>
                  <a:lnTo>
                    <a:pt x="549" y="1954"/>
                  </a:lnTo>
                  <a:lnTo>
                    <a:pt x="586" y="1935"/>
                  </a:lnTo>
                  <a:lnTo>
                    <a:pt x="641" y="1940"/>
                  </a:lnTo>
                  <a:lnTo>
                    <a:pt x="683" y="1954"/>
                  </a:lnTo>
                  <a:lnTo>
                    <a:pt x="1017" y="1820"/>
                  </a:lnTo>
                  <a:lnTo>
                    <a:pt x="1053" y="1770"/>
                  </a:lnTo>
                  <a:lnTo>
                    <a:pt x="1167" y="1751"/>
                  </a:lnTo>
                  <a:lnTo>
                    <a:pt x="1232" y="1756"/>
                  </a:lnTo>
                  <a:lnTo>
                    <a:pt x="1387" y="1701"/>
                  </a:lnTo>
                  <a:lnTo>
                    <a:pt x="1305" y="1027"/>
                  </a:lnTo>
                  <a:lnTo>
                    <a:pt x="1269" y="460"/>
                  </a:lnTo>
                  <a:lnTo>
                    <a:pt x="1291" y="211"/>
                  </a:lnTo>
                  <a:lnTo>
                    <a:pt x="1324" y="63"/>
                  </a:lnTo>
                  <a:lnTo>
                    <a:pt x="1186" y="0"/>
                  </a:lnTo>
                  <a:lnTo>
                    <a:pt x="939" y="124"/>
                  </a:lnTo>
                  <a:lnTo>
                    <a:pt x="298" y="511"/>
                  </a:lnTo>
                  <a:close/>
                </a:path>
              </a:pathLst>
            </a:custGeom>
            <a:solidFill>
              <a:srgbClr val="E5E5E5"/>
            </a:solidFill>
            <a:ln w="9525">
              <a:noFill/>
              <a:round/>
              <a:headEnd/>
              <a:tailEnd/>
            </a:ln>
          </p:spPr>
          <p:txBody>
            <a:bodyPr/>
            <a:lstStyle/>
            <a:p>
              <a:endParaRPr lang="en-US"/>
            </a:p>
          </p:txBody>
        </p:sp>
        <p:sp>
          <p:nvSpPr>
            <p:cNvPr id="13389" name="Freeform 97"/>
            <p:cNvSpPr>
              <a:spLocks/>
            </p:cNvSpPr>
            <p:nvPr/>
          </p:nvSpPr>
          <p:spPr bwMode="auto">
            <a:xfrm>
              <a:off x="1768" y="1658"/>
              <a:ext cx="166" cy="225"/>
            </a:xfrm>
            <a:custGeom>
              <a:avLst/>
              <a:gdLst>
                <a:gd name="T0" fmla="*/ 632 w 664"/>
                <a:gd name="T1" fmla="*/ 0 h 898"/>
                <a:gd name="T2" fmla="*/ 137 w 664"/>
                <a:gd name="T3" fmla="*/ 267 h 898"/>
                <a:gd name="T4" fmla="*/ 13 w 664"/>
                <a:gd name="T5" fmla="*/ 331 h 898"/>
                <a:gd name="T6" fmla="*/ 0 w 664"/>
                <a:gd name="T7" fmla="*/ 686 h 898"/>
                <a:gd name="T8" fmla="*/ 28 w 664"/>
                <a:gd name="T9" fmla="*/ 853 h 898"/>
                <a:gd name="T10" fmla="*/ 78 w 664"/>
                <a:gd name="T11" fmla="*/ 898 h 898"/>
                <a:gd name="T12" fmla="*/ 627 w 664"/>
                <a:gd name="T13" fmla="*/ 612 h 898"/>
                <a:gd name="T14" fmla="*/ 609 w 664"/>
                <a:gd name="T15" fmla="*/ 349 h 898"/>
                <a:gd name="T16" fmla="*/ 614 w 664"/>
                <a:gd name="T17" fmla="*/ 82 h 898"/>
                <a:gd name="T18" fmla="*/ 664 w 664"/>
                <a:gd name="T19" fmla="*/ 32 h 898"/>
                <a:gd name="T20" fmla="*/ 632 w 664"/>
                <a:gd name="T21" fmla="*/ 0 h 898"/>
                <a:gd name="T22" fmla="*/ 632 w 664"/>
                <a:gd name="T23" fmla="*/ 0 h 8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4"/>
                <a:gd name="T37" fmla="*/ 0 h 898"/>
                <a:gd name="T38" fmla="*/ 664 w 664"/>
                <a:gd name="T39" fmla="*/ 898 h 8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4" h="898">
                  <a:moveTo>
                    <a:pt x="632" y="0"/>
                  </a:moveTo>
                  <a:lnTo>
                    <a:pt x="137" y="267"/>
                  </a:lnTo>
                  <a:lnTo>
                    <a:pt x="13" y="331"/>
                  </a:lnTo>
                  <a:lnTo>
                    <a:pt x="0" y="686"/>
                  </a:lnTo>
                  <a:lnTo>
                    <a:pt x="28" y="853"/>
                  </a:lnTo>
                  <a:lnTo>
                    <a:pt x="78" y="898"/>
                  </a:lnTo>
                  <a:lnTo>
                    <a:pt x="627" y="612"/>
                  </a:lnTo>
                  <a:lnTo>
                    <a:pt x="609" y="349"/>
                  </a:lnTo>
                  <a:lnTo>
                    <a:pt x="614" y="82"/>
                  </a:lnTo>
                  <a:lnTo>
                    <a:pt x="664" y="32"/>
                  </a:lnTo>
                  <a:lnTo>
                    <a:pt x="632" y="0"/>
                  </a:lnTo>
                  <a:close/>
                </a:path>
              </a:pathLst>
            </a:custGeom>
            <a:solidFill>
              <a:srgbClr val="BAEDED"/>
            </a:solidFill>
            <a:ln w="9525">
              <a:noFill/>
              <a:round/>
              <a:headEnd/>
              <a:tailEnd/>
            </a:ln>
          </p:spPr>
          <p:txBody>
            <a:bodyPr/>
            <a:lstStyle/>
            <a:p>
              <a:endParaRPr lang="en-US"/>
            </a:p>
          </p:txBody>
        </p:sp>
        <p:sp>
          <p:nvSpPr>
            <p:cNvPr id="13390" name="Freeform 98"/>
            <p:cNvSpPr>
              <a:spLocks/>
            </p:cNvSpPr>
            <p:nvPr/>
          </p:nvSpPr>
          <p:spPr bwMode="auto">
            <a:xfrm>
              <a:off x="1743" y="1630"/>
              <a:ext cx="388" cy="692"/>
            </a:xfrm>
            <a:custGeom>
              <a:avLst/>
              <a:gdLst>
                <a:gd name="T0" fmla="*/ 1201 w 1552"/>
                <a:gd name="T1" fmla="*/ 169 h 2767"/>
                <a:gd name="T2" fmla="*/ 1262 w 1552"/>
                <a:gd name="T3" fmla="*/ 1499 h 2767"/>
                <a:gd name="T4" fmla="*/ 1273 w 1552"/>
                <a:gd name="T5" fmla="*/ 1819 h 2767"/>
                <a:gd name="T6" fmla="*/ 1035 w 1552"/>
                <a:gd name="T7" fmla="*/ 1846 h 2767"/>
                <a:gd name="T8" fmla="*/ 1155 w 1552"/>
                <a:gd name="T9" fmla="*/ 1748 h 2767"/>
                <a:gd name="T10" fmla="*/ 946 w 1552"/>
                <a:gd name="T11" fmla="*/ 1790 h 2767"/>
                <a:gd name="T12" fmla="*/ 901 w 1552"/>
                <a:gd name="T13" fmla="*/ 1803 h 2767"/>
                <a:gd name="T14" fmla="*/ 814 w 1552"/>
                <a:gd name="T15" fmla="*/ 1887 h 2767"/>
                <a:gd name="T16" fmla="*/ 1039 w 1552"/>
                <a:gd name="T17" fmla="*/ 1927 h 2767"/>
                <a:gd name="T18" fmla="*/ 1052 w 1552"/>
                <a:gd name="T19" fmla="*/ 1998 h 2767"/>
                <a:gd name="T20" fmla="*/ 1137 w 1552"/>
                <a:gd name="T21" fmla="*/ 1996 h 2767"/>
                <a:gd name="T22" fmla="*/ 1488 w 1552"/>
                <a:gd name="T23" fmla="*/ 1701 h 2767"/>
                <a:gd name="T24" fmla="*/ 1532 w 1552"/>
                <a:gd name="T25" fmla="*/ 1705 h 2767"/>
                <a:gd name="T26" fmla="*/ 1394 w 1552"/>
                <a:gd name="T27" fmla="*/ 2019 h 2767"/>
                <a:gd name="T28" fmla="*/ 1306 w 1552"/>
                <a:gd name="T29" fmla="*/ 2272 h 2767"/>
                <a:gd name="T30" fmla="*/ 1065 w 1552"/>
                <a:gd name="T31" fmla="*/ 2277 h 2767"/>
                <a:gd name="T32" fmla="*/ 1308 w 1552"/>
                <a:gd name="T33" fmla="*/ 2115 h 2767"/>
                <a:gd name="T34" fmla="*/ 1201 w 1552"/>
                <a:gd name="T35" fmla="*/ 2022 h 2767"/>
                <a:gd name="T36" fmla="*/ 1205 w 1552"/>
                <a:gd name="T37" fmla="*/ 2232 h 2767"/>
                <a:gd name="T38" fmla="*/ 1023 w 1552"/>
                <a:gd name="T39" fmla="*/ 2360 h 2767"/>
                <a:gd name="T40" fmla="*/ 1090 w 1552"/>
                <a:gd name="T41" fmla="*/ 2664 h 2767"/>
                <a:gd name="T42" fmla="*/ 745 w 1552"/>
                <a:gd name="T43" fmla="*/ 2766 h 2767"/>
                <a:gd name="T44" fmla="*/ 717 w 1552"/>
                <a:gd name="T45" fmla="*/ 2647 h 2767"/>
                <a:gd name="T46" fmla="*/ 869 w 1552"/>
                <a:gd name="T47" fmla="*/ 2709 h 2767"/>
                <a:gd name="T48" fmla="*/ 829 w 1552"/>
                <a:gd name="T49" fmla="*/ 2612 h 2767"/>
                <a:gd name="T50" fmla="*/ 990 w 1552"/>
                <a:gd name="T51" fmla="*/ 2389 h 2767"/>
                <a:gd name="T52" fmla="*/ 972 w 1552"/>
                <a:gd name="T53" fmla="*/ 2360 h 2767"/>
                <a:gd name="T54" fmla="*/ 885 w 1552"/>
                <a:gd name="T55" fmla="*/ 2341 h 2767"/>
                <a:gd name="T56" fmla="*/ 1045 w 1552"/>
                <a:gd name="T57" fmla="*/ 2124 h 2767"/>
                <a:gd name="T58" fmla="*/ 706 w 1552"/>
                <a:gd name="T59" fmla="*/ 2178 h 2767"/>
                <a:gd name="T60" fmla="*/ 737 w 1552"/>
                <a:gd name="T61" fmla="*/ 2502 h 2767"/>
                <a:gd name="T62" fmla="*/ 658 w 1552"/>
                <a:gd name="T63" fmla="*/ 2428 h 2767"/>
                <a:gd name="T64" fmla="*/ 561 w 1552"/>
                <a:gd name="T65" fmla="*/ 2489 h 2767"/>
                <a:gd name="T66" fmla="*/ 458 w 1552"/>
                <a:gd name="T67" fmla="*/ 2689 h 2767"/>
                <a:gd name="T68" fmla="*/ 151 w 1552"/>
                <a:gd name="T69" fmla="*/ 2688 h 2767"/>
                <a:gd name="T70" fmla="*/ 239 w 1552"/>
                <a:gd name="T71" fmla="*/ 2617 h 2767"/>
                <a:gd name="T72" fmla="*/ 284 w 1552"/>
                <a:gd name="T73" fmla="*/ 2607 h 2767"/>
                <a:gd name="T74" fmla="*/ 510 w 1552"/>
                <a:gd name="T75" fmla="*/ 2455 h 2767"/>
                <a:gd name="T76" fmla="*/ 671 w 1552"/>
                <a:gd name="T77" fmla="*/ 2214 h 2767"/>
                <a:gd name="T78" fmla="*/ 448 w 1552"/>
                <a:gd name="T79" fmla="*/ 2241 h 2767"/>
                <a:gd name="T80" fmla="*/ 249 w 1552"/>
                <a:gd name="T81" fmla="*/ 2497 h 2767"/>
                <a:gd name="T82" fmla="*/ 201 w 1552"/>
                <a:gd name="T83" fmla="*/ 2472 h 2767"/>
                <a:gd name="T84" fmla="*/ 268 w 1552"/>
                <a:gd name="T85" fmla="*/ 2225 h 2767"/>
                <a:gd name="T86" fmla="*/ 292 w 1552"/>
                <a:gd name="T87" fmla="*/ 2149 h 2767"/>
                <a:gd name="T88" fmla="*/ 441 w 1552"/>
                <a:gd name="T89" fmla="*/ 2036 h 2767"/>
                <a:gd name="T90" fmla="*/ 380 w 1552"/>
                <a:gd name="T91" fmla="*/ 2034 h 2767"/>
                <a:gd name="T92" fmla="*/ 333 w 1552"/>
                <a:gd name="T93" fmla="*/ 2014 h 2767"/>
                <a:gd name="T94" fmla="*/ 267 w 1552"/>
                <a:gd name="T95" fmla="*/ 2072 h 2767"/>
                <a:gd name="T96" fmla="*/ 68 w 1552"/>
                <a:gd name="T97" fmla="*/ 2148 h 2767"/>
                <a:gd name="T98" fmla="*/ 11 w 1552"/>
                <a:gd name="T99" fmla="*/ 1602 h 2767"/>
                <a:gd name="T100" fmla="*/ 27 w 1552"/>
                <a:gd name="T101" fmla="*/ 1529 h 2767"/>
                <a:gd name="T102" fmla="*/ 127 w 1552"/>
                <a:gd name="T103" fmla="*/ 2025 h 2767"/>
                <a:gd name="T104" fmla="*/ 250 w 1552"/>
                <a:gd name="T105" fmla="*/ 2030 h 2767"/>
                <a:gd name="T106" fmla="*/ 393 w 1552"/>
                <a:gd name="T107" fmla="*/ 1938 h 2767"/>
                <a:gd name="T108" fmla="*/ 588 w 1552"/>
                <a:gd name="T109" fmla="*/ 1993 h 2767"/>
                <a:gd name="T110" fmla="*/ 808 w 1552"/>
                <a:gd name="T111" fmla="*/ 1811 h 2767"/>
                <a:gd name="T112" fmla="*/ 929 w 1552"/>
                <a:gd name="T113" fmla="*/ 1761 h 2767"/>
                <a:gd name="T114" fmla="*/ 1182 w 1552"/>
                <a:gd name="T115" fmla="*/ 1715 h 2767"/>
                <a:gd name="T116" fmla="*/ 1190 w 1552"/>
                <a:gd name="T117" fmla="*/ 1359 h 2767"/>
                <a:gd name="T118" fmla="*/ 1118 w 1552"/>
                <a:gd name="T119" fmla="*/ 114 h 27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52"/>
                <a:gd name="T181" fmla="*/ 0 h 2767"/>
                <a:gd name="T182" fmla="*/ 1552 w 1552"/>
                <a:gd name="T183" fmla="*/ 2767 h 27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52" h="2767">
                  <a:moveTo>
                    <a:pt x="975" y="0"/>
                  </a:moveTo>
                  <a:lnTo>
                    <a:pt x="1090" y="50"/>
                  </a:lnTo>
                  <a:lnTo>
                    <a:pt x="1143" y="86"/>
                  </a:lnTo>
                  <a:lnTo>
                    <a:pt x="1192" y="130"/>
                  </a:lnTo>
                  <a:lnTo>
                    <a:pt x="1201" y="169"/>
                  </a:lnTo>
                  <a:lnTo>
                    <a:pt x="1192" y="214"/>
                  </a:lnTo>
                  <a:lnTo>
                    <a:pt x="1174" y="540"/>
                  </a:lnTo>
                  <a:lnTo>
                    <a:pt x="1189" y="880"/>
                  </a:lnTo>
                  <a:lnTo>
                    <a:pt x="1228" y="1281"/>
                  </a:lnTo>
                  <a:lnTo>
                    <a:pt x="1262" y="1499"/>
                  </a:lnTo>
                  <a:lnTo>
                    <a:pt x="1283" y="1624"/>
                  </a:lnTo>
                  <a:lnTo>
                    <a:pt x="1310" y="1747"/>
                  </a:lnTo>
                  <a:lnTo>
                    <a:pt x="1312" y="1776"/>
                  </a:lnTo>
                  <a:lnTo>
                    <a:pt x="1299" y="1802"/>
                  </a:lnTo>
                  <a:lnTo>
                    <a:pt x="1273" y="1819"/>
                  </a:lnTo>
                  <a:lnTo>
                    <a:pt x="1245" y="1828"/>
                  </a:lnTo>
                  <a:lnTo>
                    <a:pt x="1074" y="1877"/>
                  </a:lnTo>
                  <a:lnTo>
                    <a:pt x="1040" y="1882"/>
                  </a:lnTo>
                  <a:lnTo>
                    <a:pt x="1012" y="1871"/>
                  </a:lnTo>
                  <a:lnTo>
                    <a:pt x="1035" y="1846"/>
                  </a:lnTo>
                  <a:lnTo>
                    <a:pt x="1069" y="1831"/>
                  </a:lnTo>
                  <a:lnTo>
                    <a:pt x="1238" y="1784"/>
                  </a:lnTo>
                  <a:lnTo>
                    <a:pt x="1226" y="1758"/>
                  </a:lnTo>
                  <a:lnTo>
                    <a:pt x="1203" y="1736"/>
                  </a:lnTo>
                  <a:lnTo>
                    <a:pt x="1155" y="1748"/>
                  </a:lnTo>
                  <a:lnTo>
                    <a:pt x="1007" y="1795"/>
                  </a:lnTo>
                  <a:lnTo>
                    <a:pt x="984" y="1787"/>
                  </a:lnTo>
                  <a:lnTo>
                    <a:pt x="986" y="1874"/>
                  </a:lnTo>
                  <a:lnTo>
                    <a:pt x="969" y="1887"/>
                  </a:lnTo>
                  <a:lnTo>
                    <a:pt x="946" y="1790"/>
                  </a:lnTo>
                  <a:lnTo>
                    <a:pt x="924" y="1788"/>
                  </a:lnTo>
                  <a:lnTo>
                    <a:pt x="912" y="1808"/>
                  </a:lnTo>
                  <a:lnTo>
                    <a:pt x="906" y="1860"/>
                  </a:lnTo>
                  <a:lnTo>
                    <a:pt x="903" y="1882"/>
                  </a:lnTo>
                  <a:lnTo>
                    <a:pt x="901" y="1803"/>
                  </a:lnTo>
                  <a:lnTo>
                    <a:pt x="873" y="1809"/>
                  </a:lnTo>
                  <a:lnTo>
                    <a:pt x="857" y="1842"/>
                  </a:lnTo>
                  <a:lnTo>
                    <a:pt x="852" y="1873"/>
                  </a:lnTo>
                  <a:lnTo>
                    <a:pt x="829" y="1814"/>
                  </a:lnTo>
                  <a:lnTo>
                    <a:pt x="814" y="1887"/>
                  </a:lnTo>
                  <a:lnTo>
                    <a:pt x="831" y="1921"/>
                  </a:lnTo>
                  <a:lnTo>
                    <a:pt x="862" y="1946"/>
                  </a:lnTo>
                  <a:lnTo>
                    <a:pt x="945" y="1943"/>
                  </a:lnTo>
                  <a:lnTo>
                    <a:pt x="1014" y="1904"/>
                  </a:lnTo>
                  <a:lnTo>
                    <a:pt x="1039" y="1927"/>
                  </a:lnTo>
                  <a:lnTo>
                    <a:pt x="1018" y="1964"/>
                  </a:lnTo>
                  <a:lnTo>
                    <a:pt x="979" y="1982"/>
                  </a:lnTo>
                  <a:lnTo>
                    <a:pt x="990" y="1997"/>
                  </a:lnTo>
                  <a:lnTo>
                    <a:pt x="1010" y="2001"/>
                  </a:lnTo>
                  <a:lnTo>
                    <a:pt x="1052" y="1998"/>
                  </a:lnTo>
                  <a:lnTo>
                    <a:pt x="1098" y="1964"/>
                  </a:lnTo>
                  <a:lnTo>
                    <a:pt x="1101" y="1893"/>
                  </a:lnTo>
                  <a:lnTo>
                    <a:pt x="1128" y="1885"/>
                  </a:lnTo>
                  <a:lnTo>
                    <a:pt x="1140" y="1901"/>
                  </a:lnTo>
                  <a:lnTo>
                    <a:pt x="1137" y="1996"/>
                  </a:lnTo>
                  <a:lnTo>
                    <a:pt x="1218" y="1964"/>
                  </a:lnTo>
                  <a:lnTo>
                    <a:pt x="1256" y="1941"/>
                  </a:lnTo>
                  <a:lnTo>
                    <a:pt x="1295" y="1917"/>
                  </a:lnTo>
                  <a:lnTo>
                    <a:pt x="1405" y="1809"/>
                  </a:lnTo>
                  <a:lnTo>
                    <a:pt x="1488" y="1701"/>
                  </a:lnTo>
                  <a:lnTo>
                    <a:pt x="1519" y="1574"/>
                  </a:lnTo>
                  <a:lnTo>
                    <a:pt x="1525" y="1571"/>
                  </a:lnTo>
                  <a:lnTo>
                    <a:pt x="1549" y="1597"/>
                  </a:lnTo>
                  <a:lnTo>
                    <a:pt x="1552" y="1633"/>
                  </a:lnTo>
                  <a:lnTo>
                    <a:pt x="1532" y="1705"/>
                  </a:lnTo>
                  <a:lnTo>
                    <a:pt x="1499" y="1779"/>
                  </a:lnTo>
                  <a:lnTo>
                    <a:pt x="1476" y="1813"/>
                  </a:lnTo>
                  <a:lnTo>
                    <a:pt x="1450" y="1846"/>
                  </a:lnTo>
                  <a:lnTo>
                    <a:pt x="1416" y="1955"/>
                  </a:lnTo>
                  <a:lnTo>
                    <a:pt x="1394" y="2019"/>
                  </a:lnTo>
                  <a:lnTo>
                    <a:pt x="1366" y="2082"/>
                  </a:lnTo>
                  <a:lnTo>
                    <a:pt x="1325" y="2212"/>
                  </a:lnTo>
                  <a:lnTo>
                    <a:pt x="1328" y="2229"/>
                  </a:lnTo>
                  <a:lnTo>
                    <a:pt x="1325" y="2245"/>
                  </a:lnTo>
                  <a:lnTo>
                    <a:pt x="1306" y="2272"/>
                  </a:lnTo>
                  <a:lnTo>
                    <a:pt x="1294" y="2291"/>
                  </a:lnTo>
                  <a:lnTo>
                    <a:pt x="1273" y="2300"/>
                  </a:lnTo>
                  <a:lnTo>
                    <a:pt x="1228" y="2309"/>
                  </a:lnTo>
                  <a:lnTo>
                    <a:pt x="1144" y="2303"/>
                  </a:lnTo>
                  <a:lnTo>
                    <a:pt x="1065" y="2277"/>
                  </a:lnTo>
                  <a:lnTo>
                    <a:pt x="1101" y="2261"/>
                  </a:lnTo>
                  <a:lnTo>
                    <a:pt x="1150" y="2267"/>
                  </a:lnTo>
                  <a:lnTo>
                    <a:pt x="1286" y="2256"/>
                  </a:lnTo>
                  <a:lnTo>
                    <a:pt x="1290" y="2160"/>
                  </a:lnTo>
                  <a:lnTo>
                    <a:pt x="1308" y="2115"/>
                  </a:lnTo>
                  <a:lnTo>
                    <a:pt x="1328" y="2070"/>
                  </a:lnTo>
                  <a:lnTo>
                    <a:pt x="1369" y="1979"/>
                  </a:lnTo>
                  <a:lnTo>
                    <a:pt x="1364" y="1973"/>
                  </a:lnTo>
                  <a:lnTo>
                    <a:pt x="1284" y="2008"/>
                  </a:lnTo>
                  <a:lnTo>
                    <a:pt x="1201" y="2022"/>
                  </a:lnTo>
                  <a:lnTo>
                    <a:pt x="1187" y="2036"/>
                  </a:lnTo>
                  <a:lnTo>
                    <a:pt x="1205" y="2065"/>
                  </a:lnTo>
                  <a:lnTo>
                    <a:pt x="1246" y="2180"/>
                  </a:lnTo>
                  <a:lnTo>
                    <a:pt x="1235" y="2213"/>
                  </a:lnTo>
                  <a:lnTo>
                    <a:pt x="1205" y="2232"/>
                  </a:lnTo>
                  <a:lnTo>
                    <a:pt x="1130" y="2243"/>
                  </a:lnTo>
                  <a:lnTo>
                    <a:pt x="1072" y="2229"/>
                  </a:lnTo>
                  <a:lnTo>
                    <a:pt x="1017" y="2311"/>
                  </a:lnTo>
                  <a:lnTo>
                    <a:pt x="1039" y="2331"/>
                  </a:lnTo>
                  <a:lnTo>
                    <a:pt x="1023" y="2360"/>
                  </a:lnTo>
                  <a:lnTo>
                    <a:pt x="1051" y="2397"/>
                  </a:lnTo>
                  <a:lnTo>
                    <a:pt x="1063" y="2457"/>
                  </a:lnTo>
                  <a:lnTo>
                    <a:pt x="1089" y="2514"/>
                  </a:lnTo>
                  <a:lnTo>
                    <a:pt x="1104" y="2632"/>
                  </a:lnTo>
                  <a:lnTo>
                    <a:pt x="1090" y="2664"/>
                  </a:lnTo>
                  <a:lnTo>
                    <a:pt x="1062" y="2678"/>
                  </a:lnTo>
                  <a:lnTo>
                    <a:pt x="997" y="2719"/>
                  </a:lnTo>
                  <a:lnTo>
                    <a:pt x="930" y="2750"/>
                  </a:lnTo>
                  <a:lnTo>
                    <a:pt x="839" y="2767"/>
                  </a:lnTo>
                  <a:lnTo>
                    <a:pt x="745" y="2766"/>
                  </a:lnTo>
                  <a:lnTo>
                    <a:pt x="728" y="2758"/>
                  </a:lnTo>
                  <a:lnTo>
                    <a:pt x="702" y="2736"/>
                  </a:lnTo>
                  <a:lnTo>
                    <a:pt x="692" y="2707"/>
                  </a:lnTo>
                  <a:lnTo>
                    <a:pt x="698" y="2675"/>
                  </a:lnTo>
                  <a:lnTo>
                    <a:pt x="717" y="2647"/>
                  </a:lnTo>
                  <a:lnTo>
                    <a:pt x="736" y="2622"/>
                  </a:lnTo>
                  <a:lnTo>
                    <a:pt x="757" y="2626"/>
                  </a:lnTo>
                  <a:lnTo>
                    <a:pt x="761" y="2650"/>
                  </a:lnTo>
                  <a:lnTo>
                    <a:pt x="756" y="2723"/>
                  </a:lnTo>
                  <a:lnTo>
                    <a:pt x="869" y="2709"/>
                  </a:lnTo>
                  <a:lnTo>
                    <a:pt x="979" y="2678"/>
                  </a:lnTo>
                  <a:lnTo>
                    <a:pt x="986" y="2669"/>
                  </a:lnTo>
                  <a:lnTo>
                    <a:pt x="811" y="2644"/>
                  </a:lnTo>
                  <a:lnTo>
                    <a:pt x="798" y="2618"/>
                  </a:lnTo>
                  <a:lnTo>
                    <a:pt x="829" y="2612"/>
                  </a:lnTo>
                  <a:lnTo>
                    <a:pt x="946" y="2627"/>
                  </a:lnTo>
                  <a:lnTo>
                    <a:pt x="1054" y="2595"/>
                  </a:lnTo>
                  <a:lnTo>
                    <a:pt x="1046" y="2547"/>
                  </a:lnTo>
                  <a:lnTo>
                    <a:pt x="1027" y="2500"/>
                  </a:lnTo>
                  <a:lnTo>
                    <a:pt x="990" y="2389"/>
                  </a:lnTo>
                  <a:lnTo>
                    <a:pt x="947" y="2412"/>
                  </a:lnTo>
                  <a:lnTo>
                    <a:pt x="903" y="2434"/>
                  </a:lnTo>
                  <a:lnTo>
                    <a:pt x="892" y="2422"/>
                  </a:lnTo>
                  <a:lnTo>
                    <a:pt x="931" y="2392"/>
                  </a:lnTo>
                  <a:lnTo>
                    <a:pt x="972" y="2360"/>
                  </a:lnTo>
                  <a:lnTo>
                    <a:pt x="994" y="2319"/>
                  </a:lnTo>
                  <a:lnTo>
                    <a:pt x="961" y="2337"/>
                  </a:lnTo>
                  <a:lnTo>
                    <a:pt x="927" y="2354"/>
                  </a:lnTo>
                  <a:lnTo>
                    <a:pt x="892" y="2360"/>
                  </a:lnTo>
                  <a:lnTo>
                    <a:pt x="885" y="2341"/>
                  </a:lnTo>
                  <a:lnTo>
                    <a:pt x="933" y="2306"/>
                  </a:lnTo>
                  <a:lnTo>
                    <a:pt x="979" y="2271"/>
                  </a:lnTo>
                  <a:lnTo>
                    <a:pt x="1034" y="2211"/>
                  </a:lnTo>
                  <a:lnTo>
                    <a:pt x="1072" y="2152"/>
                  </a:lnTo>
                  <a:lnTo>
                    <a:pt x="1045" y="2124"/>
                  </a:lnTo>
                  <a:lnTo>
                    <a:pt x="1013" y="2103"/>
                  </a:lnTo>
                  <a:lnTo>
                    <a:pt x="945" y="2071"/>
                  </a:lnTo>
                  <a:lnTo>
                    <a:pt x="853" y="2057"/>
                  </a:lnTo>
                  <a:lnTo>
                    <a:pt x="765" y="2081"/>
                  </a:lnTo>
                  <a:lnTo>
                    <a:pt x="706" y="2178"/>
                  </a:lnTo>
                  <a:lnTo>
                    <a:pt x="680" y="2384"/>
                  </a:lnTo>
                  <a:lnTo>
                    <a:pt x="704" y="2428"/>
                  </a:lnTo>
                  <a:lnTo>
                    <a:pt x="732" y="2470"/>
                  </a:lnTo>
                  <a:lnTo>
                    <a:pt x="725" y="2486"/>
                  </a:lnTo>
                  <a:lnTo>
                    <a:pt x="737" y="2502"/>
                  </a:lnTo>
                  <a:lnTo>
                    <a:pt x="776" y="2594"/>
                  </a:lnTo>
                  <a:lnTo>
                    <a:pt x="748" y="2580"/>
                  </a:lnTo>
                  <a:lnTo>
                    <a:pt x="728" y="2550"/>
                  </a:lnTo>
                  <a:lnTo>
                    <a:pt x="693" y="2472"/>
                  </a:lnTo>
                  <a:lnTo>
                    <a:pt x="658" y="2428"/>
                  </a:lnTo>
                  <a:lnTo>
                    <a:pt x="636" y="2376"/>
                  </a:lnTo>
                  <a:lnTo>
                    <a:pt x="564" y="2407"/>
                  </a:lnTo>
                  <a:lnTo>
                    <a:pt x="549" y="2443"/>
                  </a:lnTo>
                  <a:lnTo>
                    <a:pt x="560" y="2486"/>
                  </a:lnTo>
                  <a:lnTo>
                    <a:pt x="561" y="2489"/>
                  </a:lnTo>
                  <a:lnTo>
                    <a:pt x="568" y="2569"/>
                  </a:lnTo>
                  <a:lnTo>
                    <a:pt x="560" y="2607"/>
                  </a:lnTo>
                  <a:lnTo>
                    <a:pt x="537" y="2639"/>
                  </a:lnTo>
                  <a:lnTo>
                    <a:pt x="499" y="2669"/>
                  </a:lnTo>
                  <a:lnTo>
                    <a:pt x="458" y="2689"/>
                  </a:lnTo>
                  <a:lnTo>
                    <a:pt x="370" y="2723"/>
                  </a:lnTo>
                  <a:lnTo>
                    <a:pt x="312" y="2740"/>
                  </a:lnTo>
                  <a:lnTo>
                    <a:pt x="250" y="2747"/>
                  </a:lnTo>
                  <a:lnTo>
                    <a:pt x="193" y="2734"/>
                  </a:lnTo>
                  <a:lnTo>
                    <a:pt x="151" y="2688"/>
                  </a:lnTo>
                  <a:lnTo>
                    <a:pt x="151" y="2660"/>
                  </a:lnTo>
                  <a:lnTo>
                    <a:pt x="165" y="2633"/>
                  </a:lnTo>
                  <a:lnTo>
                    <a:pt x="185" y="2610"/>
                  </a:lnTo>
                  <a:lnTo>
                    <a:pt x="209" y="2592"/>
                  </a:lnTo>
                  <a:lnTo>
                    <a:pt x="239" y="2617"/>
                  </a:lnTo>
                  <a:lnTo>
                    <a:pt x="226" y="2699"/>
                  </a:lnTo>
                  <a:lnTo>
                    <a:pt x="387" y="2658"/>
                  </a:lnTo>
                  <a:lnTo>
                    <a:pt x="322" y="2639"/>
                  </a:lnTo>
                  <a:lnTo>
                    <a:pt x="289" y="2622"/>
                  </a:lnTo>
                  <a:lnTo>
                    <a:pt x="284" y="2607"/>
                  </a:lnTo>
                  <a:lnTo>
                    <a:pt x="299" y="2600"/>
                  </a:lnTo>
                  <a:lnTo>
                    <a:pt x="409" y="2617"/>
                  </a:lnTo>
                  <a:lnTo>
                    <a:pt x="508" y="2583"/>
                  </a:lnTo>
                  <a:lnTo>
                    <a:pt x="520" y="2498"/>
                  </a:lnTo>
                  <a:lnTo>
                    <a:pt x="510" y="2455"/>
                  </a:lnTo>
                  <a:lnTo>
                    <a:pt x="489" y="2419"/>
                  </a:lnTo>
                  <a:lnTo>
                    <a:pt x="447" y="2407"/>
                  </a:lnTo>
                  <a:lnTo>
                    <a:pt x="500" y="2373"/>
                  </a:lnTo>
                  <a:lnTo>
                    <a:pt x="557" y="2341"/>
                  </a:lnTo>
                  <a:lnTo>
                    <a:pt x="671" y="2214"/>
                  </a:lnTo>
                  <a:lnTo>
                    <a:pt x="676" y="2160"/>
                  </a:lnTo>
                  <a:lnTo>
                    <a:pt x="599" y="2144"/>
                  </a:lnTo>
                  <a:lnTo>
                    <a:pt x="524" y="2157"/>
                  </a:lnTo>
                  <a:lnTo>
                    <a:pt x="488" y="2211"/>
                  </a:lnTo>
                  <a:lnTo>
                    <a:pt x="448" y="2241"/>
                  </a:lnTo>
                  <a:lnTo>
                    <a:pt x="403" y="2261"/>
                  </a:lnTo>
                  <a:lnTo>
                    <a:pt x="306" y="2264"/>
                  </a:lnTo>
                  <a:lnTo>
                    <a:pt x="255" y="2335"/>
                  </a:lnTo>
                  <a:lnTo>
                    <a:pt x="229" y="2418"/>
                  </a:lnTo>
                  <a:lnTo>
                    <a:pt x="249" y="2497"/>
                  </a:lnTo>
                  <a:lnTo>
                    <a:pt x="264" y="2547"/>
                  </a:lnTo>
                  <a:lnTo>
                    <a:pt x="262" y="2595"/>
                  </a:lnTo>
                  <a:lnTo>
                    <a:pt x="227" y="2564"/>
                  </a:lnTo>
                  <a:lnTo>
                    <a:pt x="210" y="2519"/>
                  </a:lnTo>
                  <a:lnTo>
                    <a:pt x="201" y="2472"/>
                  </a:lnTo>
                  <a:lnTo>
                    <a:pt x="184" y="2428"/>
                  </a:lnTo>
                  <a:lnTo>
                    <a:pt x="187" y="2372"/>
                  </a:lnTo>
                  <a:lnTo>
                    <a:pt x="206" y="2321"/>
                  </a:lnTo>
                  <a:lnTo>
                    <a:pt x="237" y="2273"/>
                  </a:lnTo>
                  <a:lnTo>
                    <a:pt x="268" y="2225"/>
                  </a:lnTo>
                  <a:lnTo>
                    <a:pt x="237" y="2189"/>
                  </a:lnTo>
                  <a:lnTo>
                    <a:pt x="242" y="2173"/>
                  </a:lnTo>
                  <a:lnTo>
                    <a:pt x="268" y="2184"/>
                  </a:lnTo>
                  <a:lnTo>
                    <a:pt x="276" y="2165"/>
                  </a:lnTo>
                  <a:lnTo>
                    <a:pt x="292" y="2149"/>
                  </a:lnTo>
                  <a:lnTo>
                    <a:pt x="314" y="2153"/>
                  </a:lnTo>
                  <a:lnTo>
                    <a:pt x="364" y="2160"/>
                  </a:lnTo>
                  <a:lnTo>
                    <a:pt x="421" y="2138"/>
                  </a:lnTo>
                  <a:lnTo>
                    <a:pt x="463" y="2089"/>
                  </a:lnTo>
                  <a:lnTo>
                    <a:pt x="441" y="2036"/>
                  </a:lnTo>
                  <a:lnTo>
                    <a:pt x="439" y="1977"/>
                  </a:lnTo>
                  <a:lnTo>
                    <a:pt x="436" y="1975"/>
                  </a:lnTo>
                  <a:lnTo>
                    <a:pt x="404" y="2025"/>
                  </a:lnTo>
                  <a:lnTo>
                    <a:pt x="391" y="2084"/>
                  </a:lnTo>
                  <a:lnTo>
                    <a:pt x="380" y="2034"/>
                  </a:lnTo>
                  <a:lnTo>
                    <a:pt x="397" y="1982"/>
                  </a:lnTo>
                  <a:lnTo>
                    <a:pt x="391" y="1968"/>
                  </a:lnTo>
                  <a:lnTo>
                    <a:pt x="375" y="1965"/>
                  </a:lnTo>
                  <a:lnTo>
                    <a:pt x="345" y="1987"/>
                  </a:lnTo>
                  <a:lnTo>
                    <a:pt x="333" y="2014"/>
                  </a:lnTo>
                  <a:lnTo>
                    <a:pt x="329" y="2014"/>
                  </a:lnTo>
                  <a:lnTo>
                    <a:pt x="329" y="1996"/>
                  </a:lnTo>
                  <a:lnTo>
                    <a:pt x="317" y="1985"/>
                  </a:lnTo>
                  <a:lnTo>
                    <a:pt x="290" y="2001"/>
                  </a:lnTo>
                  <a:lnTo>
                    <a:pt x="267" y="2072"/>
                  </a:lnTo>
                  <a:lnTo>
                    <a:pt x="283" y="2142"/>
                  </a:lnTo>
                  <a:lnTo>
                    <a:pt x="213" y="2126"/>
                  </a:lnTo>
                  <a:lnTo>
                    <a:pt x="181" y="2114"/>
                  </a:lnTo>
                  <a:lnTo>
                    <a:pt x="146" y="2124"/>
                  </a:lnTo>
                  <a:lnTo>
                    <a:pt x="68" y="2148"/>
                  </a:lnTo>
                  <a:lnTo>
                    <a:pt x="60" y="2137"/>
                  </a:lnTo>
                  <a:lnTo>
                    <a:pt x="121" y="2099"/>
                  </a:lnTo>
                  <a:lnTo>
                    <a:pt x="89" y="1977"/>
                  </a:lnTo>
                  <a:lnTo>
                    <a:pt x="34" y="1755"/>
                  </a:lnTo>
                  <a:lnTo>
                    <a:pt x="11" y="1602"/>
                  </a:lnTo>
                  <a:lnTo>
                    <a:pt x="0" y="1428"/>
                  </a:lnTo>
                  <a:lnTo>
                    <a:pt x="8" y="1358"/>
                  </a:lnTo>
                  <a:lnTo>
                    <a:pt x="17" y="1371"/>
                  </a:lnTo>
                  <a:lnTo>
                    <a:pt x="18" y="1397"/>
                  </a:lnTo>
                  <a:lnTo>
                    <a:pt x="27" y="1529"/>
                  </a:lnTo>
                  <a:lnTo>
                    <a:pt x="45" y="1657"/>
                  </a:lnTo>
                  <a:lnTo>
                    <a:pt x="62" y="1757"/>
                  </a:lnTo>
                  <a:lnTo>
                    <a:pt x="94" y="1878"/>
                  </a:lnTo>
                  <a:lnTo>
                    <a:pt x="108" y="1953"/>
                  </a:lnTo>
                  <a:lnTo>
                    <a:pt x="127" y="2025"/>
                  </a:lnTo>
                  <a:lnTo>
                    <a:pt x="148" y="2084"/>
                  </a:lnTo>
                  <a:lnTo>
                    <a:pt x="179" y="2087"/>
                  </a:lnTo>
                  <a:lnTo>
                    <a:pt x="212" y="2076"/>
                  </a:lnTo>
                  <a:lnTo>
                    <a:pt x="242" y="2062"/>
                  </a:lnTo>
                  <a:lnTo>
                    <a:pt x="250" y="2030"/>
                  </a:lnTo>
                  <a:lnTo>
                    <a:pt x="277" y="1974"/>
                  </a:lnTo>
                  <a:lnTo>
                    <a:pt x="303" y="1957"/>
                  </a:lnTo>
                  <a:lnTo>
                    <a:pt x="333" y="1958"/>
                  </a:lnTo>
                  <a:lnTo>
                    <a:pt x="361" y="1944"/>
                  </a:lnTo>
                  <a:lnTo>
                    <a:pt x="393" y="1938"/>
                  </a:lnTo>
                  <a:lnTo>
                    <a:pt x="428" y="1942"/>
                  </a:lnTo>
                  <a:lnTo>
                    <a:pt x="461" y="1954"/>
                  </a:lnTo>
                  <a:lnTo>
                    <a:pt x="470" y="1996"/>
                  </a:lnTo>
                  <a:lnTo>
                    <a:pt x="472" y="2040"/>
                  </a:lnTo>
                  <a:lnTo>
                    <a:pt x="588" y="1993"/>
                  </a:lnTo>
                  <a:lnTo>
                    <a:pt x="646" y="1969"/>
                  </a:lnTo>
                  <a:lnTo>
                    <a:pt x="704" y="1949"/>
                  </a:lnTo>
                  <a:lnTo>
                    <a:pt x="793" y="1920"/>
                  </a:lnTo>
                  <a:lnTo>
                    <a:pt x="804" y="1852"/>
                  </a:lnTo>
                  <a:lnTo>
                    <a:pt x="808" y="1811"/>
                  </a:lnTo>
                  <a:lnTo>
                    <a:pt x="824" y="1797"/>
                  </a:lnTo>
                  <a:lnTo>
                    <a:pt x="846" y="1797"/>
                  </a:lnTo>
                  <a:lnTo>
                    <a:pt x="866" y="1780"/>
                  </a:lnTo>
                  <a:lnTo>
                    <a:pt x="890" y="1776"/>
                  </a:lnTo>
                  <a:lnTo>
                    <a:pt x="929" y="1761"/>
                  </a:lnTo>
                  <a:lnTo>
                    <a:pt x="967" y="1745"/>
                  </a:lnTo>
                  <a:lnTo>
                    <a:pt x="986" y="1760"/>
                  </a:lnTo>
                  <a:lnTo>
                    <a:pt x="1006" y="1766"/>
                  </a:lnTo>
                  <a:lnTo>
                    <a:pt x="1094" y="1738"/>
                  </a:lnTo>
                  <a:lnTo>
                    <a:pt x="1182" y="1715"/>
                  </a:lnTo>
                  <a:lnTo>
                    <a:pt x="1217" y="1722"/>
                  </a:lnTo>
                  <a:lnTo>
                    <a:pt x="1239" y="1726"/>
                  </a:lnTo>
                  <a:lnTo>
                    <a:pt x="1249" y="1716"/>
                  </a:lnTo>
                  <a:lnTo>
                    <a:pt x="1217" y="1538"/>
                  </a:lnTo>
                  <a:lnTo>
                    <a:pt x="1190" y="1359"/>
                  </a:lnTo>
                  <a:lnTo>
                    <a:pt x="1140" y="870"/>
                  </a:lnTo>
                  <a:lnTo>
                    <a:pt x="1127" y="585"/>
                  </a:lnTo>
                  <a:lnTo>
                    <a:pt x="1144" y="302"/>
                  </a:lnTo>
                  <a:lnTo>
                    <a:pt x="1150" y="142"/>
                  </a:lnTo>
                  <a:lnTo>
                    <a:pt x="1118" y="114"/>
                  </a:lnTo>
                  <a:lnTo>
                    <a:pt x="1084" y="91"/>
                  </a:lnTo>
                  <a:lnTo>
                    <a:pt x="969" y="15"/>
                  </a:lnTo>
                  <a:lnTo>
                    <a:pt x="975" y="0"/>
                  </a:lnTo>
                  <a:close/>
                </a:path>
              </a:pathLst>
            </a:custGeom>
            <a:solidFill>
              <a:srgbClr val="000000"/>
            </a:solidFill>
            <a:ln w="9525">
              <a:noFill/>
              <a:round/>
              <a:headEnd/>
              <a:tailEnd/>
            </a:ln>
          </p:spPr>
          <p:txBody>
            <a:bodyPr/>
            <a:lstStyle/>
            <a:p>
              <a:endParaRPr lang="en-US"/>
            </a:p>
          </p:txBody>
        </p:sp>
        <p:sp>
          <p:nvSpPr>
            <p:cNvPr id="13391" name="Freeform 99"/>
            <p:cNvSpPr>
              <a:spLocks/>
            </p:cNvSpPr>
            <p:nvPr/>
          </p:nvSpPr>
          <p:spPr bwMode="auto">
            <a:xfrm>
              <a:off x="1793" y="1635"/>
              <a:ext cx="190" cy="248"/>
            </a:xfrm>
            <a:custGeom>
              <a:avLst/>
              <a:gdLst>
                <a:gd name="T0" fmla="*/ 762 w 762"/>
                <a:gd name="T1" fmla="*/ 24 h 992"/>
                <a:gd name="T2" fmla="*/ 693 w 762"/>
                <a:gd name="T3" fmla="*/ 69 h 992"/>
                <a:gd name="T4" fmla="*/ 586 w 762"/>
                <a:gd name="T5" fmla="*/ 134 h 992"/>
                <a:gd name="T6" fmla="*/ 549 w 762"/>
                <a:gd name="T7" fmla="*/ 160 h 992"/>
                <a:gd name="T8" fmla="*/ 522 w 762"/>
                <a:gd name="T9" fmla="*/ 323 h 992"/>
                <a:gd name="T10" fmla="*/ 521 w 762"/>
                <a:gd name="T11" fmla="*/ 412 h 992"/>
                <a:gd name="T12" fmla="*/ 538 w 762"/>
                <a:gd name="T13" fmla="*/ 673 h 992"/>
                <a:gd name="T14" fmla="*/ 559 w 762"/>
                <a:gd name="T15" fmla="*/ 657 h 992"/>
                <a:gd name="T16" fmla="*/ 554 w 762"/>
                <a:gd name="T17" fmla="*/ 220 h 992"/>
                <a:gd name="T18" fmla="*/ 559 w 762"/>
                <a:gd name="T19" fmla="*/ 286 h 992"/>
                <a:gd name="T20" fmla="*/ 582 w 762"/>
                <a:gd name="T21" fmla="*/ 593 h 992"/>
                <a:gd name="T22" fmla="*/ 582 w 762"/>
                <a:gd name="T23" fmla="*/ 683 h 992"/>
                <a:gd name="T24" fmla="*/ 535 w 762"/>
                <a:gd name="T25" fmla="*/ 731 h 992"/>
                <a:gd name="T26" fmla="*/ 446 w 762"/>
                <a:gd name="T27" fmla="*/ 769 h 992"/>
                <a:gd name="T28" fmla="*/ 270 w 762"/>
                <a:gd name="T29" fmla="*/ 846 h 992"/>
                <a:gd name="T30" fmla="*/ 160 w 762"/>
                <a:gd name="T31" fmla="*/ 903 h 992"/>
                <a:gd name="T32" fmla="*/ 14 w 762"/>
                <a:gd name="T33" fmla="*/ 992 h 992"/>
                <a:gd name="T34" fmla="*/ 66 w 762"/>
                <a:gd name="T35" fmla="*/ 933 h 992"/>
                <a:gd name="T36" fmla="*/ 200 w 762"/>
                <a:gd name="T37" fmla="*/ 855 h 992"/>
                <a:gd name="T38" fmla="*/ 366 w 762"/>
                <a:gd name="T39" fmla="*/ 771 h 992"/>
                <a:gd name="T40" fmla="*/ 502 w 762"/>
                <a:gd name="T41" fmla="*/ 711 h 992"/>
                <a:gd name="T42" fmla="*/ 492 w 762"/>
                <a:gd name="T43" fmla="*/ 474 h 992"/>
                <a:gd name="T44" fmla="*/ 499 w 762"/>
                <a:gd name="T45" fmla="*/ 221 h 992"/>
                <a:gd name="T46" fmla="*/ 515 w 762"/>
                <a:gd name="T47" fmla="*/ 145 h 992"/>
                <a:gd name="T48" fmla="*/ 546 w 762"/>
                <a:gd name="T49" fmla="*/ 130 h 992"/>
                <a:gd name="T50" fmla="*/ 515 w 762"/>
                <a:gd name="T51" fmla="*/ 122 h 992"/>
                <a:gd name="T52" fmla="*/ 417 w 762"/>
                <a:gd name="T53" fmla="*/ 173 h 992"/>
                <a:gd name="T54" fmla="*/ 320 w 762"/>
                <a:gd name="T55" fmla="*/ 224 h 992"/>
                <a:gd name="T56" fmla="*/ 222 w 762"/>
                <a:gd name="T57" fmla="*/ 278 h 992"/>
                <a:gd name="T58" fmla="*/ 126 w 762"/>
                <a:gd name="T59" fmla="*/ 333 h 992"/>
                <a:gd name="T60" fmla="*/ 63 w 762"/>
                <a:gd name="T61" fmla="*/ 335 h 992"/>
                <a:gd name="T62" fmla="*/ 189 w 762"/>
                <a:gd name="T63" fmla="*/ 256 h 992"/>
                <a:gd name="T64" fmla="*/ 355 w 762"/>
                <a:gd name="T65" fmla="*/ 166 h 992"/>
                <a:gd name="T66" fmla="*/ 522 w 762"/>
                <a:gd name="T67" fmla="*/ 83 h 992"/>
                <a:gd name="T68" fmla="*/ 576 w 762"/>
                <a:gd name="T69" fmla="*/ 81 h 992"/>
                <a:gd name="T70" fmla="*/ 687 w 762"/>
                <a:gd name="T71" fmla="*/ 25 h 992"/>
                <a:gd name="T72" fmla="*/ 735 w 762"/>
                <a:gd name="T73" fmla="*/ 0 h 9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2"/>
                <a:gd name="T112" fmla="*/ 0 h 992"/>
                <a:gd name="T113" fmla="*/ 762 w 762"/>
                <a:gd name="T114" fmla="*/ 992 h 9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2" h="992">
                  <a:moveTo>
                    <a:pt x="735" y="0"/>
                  </a:moveTo>
                  <a:lnTo>
                    <a:pt x="762" y="24"/>
                  </a:lnTo>
                  <a:lnTo>
                    <a:pt x="729" y="49"/>
                  </a:lnTo>
                  <a:lnTo>
                    <a:pt x="693" y="69"/>
                  </a:lnTo>
                  <a:lnTo>
                    <a:pt x="621" y="103"/>
                  </a:lnTo>
                  <a:lnTo>
                    <a:pt x="586" y="134"/>
                  </a:lnTo>
                  <a:lnTo>
                    <a:pt x="571" y="154"/>
                  </a:lnTo>
                  <a:lnTo>
                    <a:pt x="549" y="160"/>
                  </a:lnTo>
                  <a:lnTo>
                    <a:pt x="529" y="238"/>
                  </a:lnTo>
                  <a:lnTo>
                    <a:pt x="522" y="323"/>
                  </a:lnTo>
                  <a:lnTo>
                    <a:pt x="524" y="369"/>
                  </a:lnTo>
                  <a:lnTo>
                    <a:pt x="521" y="412"/>
                  </a:lnTo>
                  <a:lnTo>
                    <a:pt x="536" y="657"/>
                  </a:lnTo>
                  <a:lnTo>
                    <a:pt x="538" y="673"/>
                  </a:lnTo>
                  <a:lnTo>
                    <a:pt x="551" y="678"/>
                  </a:lnTo>
                  <a:lnTo>
                    <a:pt x="559" y="657"/>
                  </a:lnTo>
                  <a:lnTo>
                    <a:pt x="549" y="440"/>
                  </a:lnTo>
                  <a:lnTo>
                    <a:pt x="554" y="220"/>
                  </a:lnTo>
                  <a:lnTo>
                    <a:pt x="557" y="220"/>
                  </a:lnTo>
                  <a:lnTo>
                    <a:pt x="559" y="286"/>
                  </a:lnTo>
                  <a:lnTo>
                    <a:pt x="575" y="446"/>
                  </a:lnTo>
                  <a:lnTo>
                    <a:pt x="582" y="593"/>
                  </a:lnTo>
                  <a:lnTo>
                    <a:pt x="586" y="648"/>
                  </a:lnTo>
                  <a:lnTo>
                    <a:pt x="582" y="683"/>
                  </a:lnTo>
                  <a:lnTo>
                    <a:pt x="564" y="711"/>
                  </a:lnTo>
                  <a:lnTo>
                    <a:pt x="535" y="731"/>
                  </a:lnTo>
                  <a:lnTo>
                    <a:pt x="504" y="741"/>
                  </a:lnTo>
                  <a:lnTo>
                    <a:pt x="446" y="769"/>
                  </a:lnTo>
                  <a:lnTo>
                    <a:pt x="387" y="795"/>
                  </a:lnTo>
                  <a:lnTo>
                    <a:pt x="270" y="846"/>
                  </a:lnTo>
                  <a:lnTo>
                    <a:pt x="215" y="874"/>
                  </a:lnTo>
                  <a:lnTo>
                    <a:pt x="160" y="903"/>
                  </a:lnTo>
                  <a:lnTo>
                    <a:pt x="87" y="946"/>
                  </a:lnTo>
                  <a:lnTo>
                    <a:pt x="14" y="992"/>
                  </a:lnTo>
                  <a:lnTo>
                    <a:pt x="0" y="976"/>
                  </a:lnTo>
                  <a:lnTo>
                    <a:pt x="66" y="933"/>
                  </a:lnTo>
                  <a:lnTo>
                    <a:pt x="133" y="893"/>
                  </a:lnTo>
                  <a:lnTo>
                    <a:pt x="200" y="855"/>
                  </a:lnTo>
                  <a:lnTo>
                    <a:pt x="270" y="820"/>
                  </a:lnTo>
                  <a:lnTo>
                    <a:pt x="366" y="771"/>
                  </a:lnTo>
                  <a:lnTo>
                    <a:pt x="436" y="743"/>
                  </a:lnTo>
                  <a:lnTo>
                    <a:pt x="502" y="711"/>
                  </a:lnTo>
                  <a:lnTo>
                    <a:pt x="505" y="655"/>
                  </a:lnTo>
                  <a:lnTo>
                    <a:pt x="492" y="474"/>
                  </a:lnTo>
                  <a:lnTo>
                    <a:pt x="492" y="344"/>
                  </a:lnTo>
                  <a:lnTo>
                    <a:pt x="499" y="221"/>
                  </a:lnTo>
                  <a:lnTo>
                    <a:pt x="508" y="168"/>
                  </a:lnTo>
                  <a:lnTo>
                    <a:pt x="515" y="145"/>
                  </a:lnTo>
                  <a:lnTo>
                    <a:pt x="536" y="134"/>
                  </a:lnTo>
                  <a:lnTo>
                    <a:pt x="546" y="130"/>
                  </a:lnTo>
                  <a:lnTo>
                    <a:pt x="541" y="122"/>
                  </a:lnTo>
                  <a:lnTo>
                    <a:pt x="515" y="122"/>
                  </a:lnTo>
                  <a:lnTo>
                    <a:pt x="466" y="148"/>
                  </a:lnTo>
                  <a:lnTo>
                    <a:pt x="417" y="173"/>
                  </a:lnTo>
                  <a:lnTo>
                    <a:pt x="369" y="198"/>
                  </a:lnTo>
                  <a:lnTo>
                    <a:pt x="320" y="224"/>
                  </a:lnTo>
                  <a:lnTo>
                    <a:pt x="271" y="251"/>
                  </a:lnTo>
                  <a:lnTo>
                    <a:pt x="222" y="278"/>
                  </a:lnTo>
                  <a:lnTo>
                    <a:pt x="174" y="305"/>
                  </a:lnTo>
                  <a:lnTo>
                    <a:pt x="126" y="333"/>
                  </a:lnTo>
                  <a:lnTo>
                    <a:pt x="89" y="355"/>
                  </a:lnTo>
                  <a:lnTo>
                    <a:pt x="63" y="335"/>
                  </a:lnTo>
                  <a:lnTo>
                    <a:pt x="126" y="295"/>
                  </a:lnTo>
                  <a:lnTo>
                    <a:pt x="189" y="256"/>
                  </a:lnTo>
                  <a:lnTo>
                    <a:pt x="272" y="213"/>
                  </a:lnTo>
                  <a:lnTo>
                    <a:pt x="355" y="166"/>
                  </a:lnTo>
                  <a:lnTo>
                    <a:pt x="437" y="122"/>
                  </a:lnTo>
                  <a:lnTo>
                    <a:pt x="522" y="83"/>
                  </a:lnTo>
                  <a:lnTo>
                    <a:pt x="553" y="87"/>
                  </a:lnTo>
                  <a:lnTo>
                    <a:pt x="576" y="81"/>
                  </a:lnTo>
                  <a:lnTo>
                    <a:pt x="640" y="52"/>
                  </a:lnTo>
                  <a:lnTo>
                    <a:pt x="687" y="25"/>
                  </a:lnTo>
                  <a:lnTo>
                    <a:pt x="735" y="0"/>
                  </a:lnTo>
                  <a:close/>
                </a:path>
              </a:pathLst>
            </a:custGeom>
            <a:solidFill>
              <a:srgbClr val="000000"/>
            </a:solidFill>
            <a:ln w="9525">
              <a:noFill/>
              <a:round/>
              <a:headEnd/>
              <a:tailEnd/>
            </a:ln>
          </p:spPr>
          <p:txBody>
            <a:bodyPr/>
            <a:lstStyle/>
            <a:p>
              <a:endParaRPr lang="en-US"/>
            </a:p>
          </p:txBody>
        </p:sp>
        <p:sp>
          <p:nvSpPr>
            <p:cNvPr id="13392" name="Freeform 100"/>
            <p:cNvSpPr>
              <a:spLocks/>
            </p:cNvSpPr>
            <p:nvPr/>
          </p:nvSpPr>
          <p:spPr bwMode="auto">
            <a:xfrm>
              <a:off x="2005" y="1659"/>
              <a:ext cx="33" cy="391"/>
            </a:xfrm>
            <a:custGeom>
              <a:avLst/>
              <a:gdLst>
                <a:gd name="T0" fmla="*/ 50 w 132"/>
                <a:gd name="T1" fmla="*/ 0 h 1566"/>
                <a:gd name="T2" fmla="*/ 61 w 132"/>
                <a:gd name="T3" fmla="*/ 39 h 1566"/>
                <a:gd name="T4" fmla="*/ 53 w 132"/>
                <a:gd name="T5" fmla="*/ 86 h 1566"/>
                <a:gd name="T6" fmla="*/ 34 w 132"/>
                <a:gd name="T7" fmla="*/ 397 h 1566"/>
                <a:gd name="T8" fmla="*/ 47 w 132"/>
                <a:gd name="T9" fmla="*/ 649 h 1566"/>
                <a:gd name="T10" fmla="*/ 55 w 132"/>
                <a:gd name="T11" fmla="*/ 766 h 1566"/>
                <a:gd name="T12" fmla="*/ 60 w 132"/>
                <a:gd name="T13" fmla="*/ 873 h 1566"/>
                <a:gd name="T14" fmla="*/ 76 w 132"/>
                <a:gd name="T15" fmla="*/ 1005 h 1566"/>
                <a:gd name="T16" fmla="*/ 100 w 132"/>
                <a:gd name="T17" fmla="*/ 1250 h 1566"/>
                <a:gd name="T18" fmla="*/ 132 w 132"/>
                <a:gd name="T19" fmla="*/ 1492 h 1566"/>
                <a:gd name="T20" fmla="*/ 122 w 132"/>
                <a:gd name="T21" fmla="*/ 1566 h 1566"/>
                <a:gd name="T22" fmla="*/ 104 w 132"/>
                <a:gd name="T23" fmla="*/ 1533 h 1566"/>
                <a:gd name="T24" fmla="*/ 99 w 132"/>
                <a:gd name="T25" fmla="*/ 1492 h 1566"/>
                <a:gd name="T26" fmla="*/ 70 w 132"/>
                <a:gd name="T27" fmla="*/ 1248 h 1566"/>
                <a:gd name="T28" fmla="*/ 42 w 132"/>
                <a:gd name="T29" fmla="*/ 975 h 1566"/>
                <a:gd name="T30" fmla="*/ 16 w 132"/>
                <a:gd name="T31" fmla="*/ 712 h 1566"/>
                <a:gd name="T32" fmla="*/ 0 w 132"/>
                <a:gd name="T33" fmla="*/ 335 h 1566"/>
                <a:gd name="T34" fmla="*/ 11 w 132"/>
                <a:gd name="T35" fmla="*/ 172 h 1566"/>
                <a:gd name="T36" fmla="*/ 41 w 132"/>
                <a:gd name="T37" fmla="*/ 12 h 1566"/>
                <a:gd name="T38" fmla="*/ 50 w 132"/>
                <a:gd name="T39" fmla="*/ 0 h 1566"/>
                <a:gd name="T40" fmla="*/ 50 w 132"/>
                <a:gd name="T41" fmla="*/ 0 h 15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2"/>
                <a:gd name="T64" fmla="*/ 0 h 1566"/>
                <a:gd name="T65" fmla="*/ 132 w 132"/>
                <a:gd name="T66" fmla="*/ 1566 h 15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2" h="1566">
                  <a:moveTo>
                    <a:pt x="50" y="0"/>
                  </a:moveTo>
                  <a:lnTo>
                    <a:pt x="61" y="39"/>
                  </a:lnTo>
                  <a:lnTo>
                    <a:pt x="53" y="86"/>
                  </a:lnTo>
                  <a:lnTo>
                    <a:pt x="34" y="397"/>
                  </a:lnTo>
                  <a:lnTo>
                    <a:pt x="47" y="649"/>
                  </a:lnTo>
                  <a:lnTo>
                    <a:pt x="55" y="766"/>
                  </a:lnTo>
                  <a:lnTo>
                    <a:pt x="60" y="873"/>
                  </a:lnTo>
                  <a:lnTo>
                    <a:pt x="76" y="1005"/>
                  </a:lnTo>
                  <a:lnTo>
                    <a:pt x="100" y="1250"/>
                  </a:lnTo>
                  <a:lnTo>
                    <a:pt x="132" y="1492"/>
                  </a:lnTo>
                  <a:lnTo>
                    <a:pt x="122" y="1566"/>
                  </a:lnTo>
                  <a:lnTo>
                    <a:pt x="104" y="1533"/>
                  </a:lnTo>
                  <a:lnTo>
                    <a:pt x="99" y="1492"/>
                  </a:lnTo>
                  <a:lnTo>
                    <a:pt x="70" y="1248"/>
                  </a:lnTo>
                  <a:lnTo>
                    <a:pt x="42" y="975"/>
                  </a:lnTo>
                  <a:lnTo>
                    <a:pt x="16" y="712"/>
                  </a:lnTo>
                  <a:lnTo>
                    <a:pt x="0" y="335"/>
                  </a:lnTo>
                  <a:lnTo>
                    <a:pt x="11" y="172"/>
                  </a:lnTo>
                  <a:lnTo>
                    <a:pt x="41" y="12"/>
                  </a:lnTo>
                  <a:lnTo>
                    <a:pt x="50" y="0"/>
                  </a:lnTo>
                  <a:close/>
                </a:path>
              </a:pathLst>
            </a:custGeom>
            <a:solidFill>
              <a:srgbClr val="000000"/>
            </a:solidFill>
            <a:ln w="9525">
              <a:noFill/>
              <a:round/>
              <a:headEnd/>
              <a:tailEnd/>
            </a:ln>
          </p:spPr>
          <p:txBody>
            <a:bodyPr/>
            <a:lstStyle/>
            <a:p>
              <a:endParaRPr lang="en-US"/>
            </a:p>
          </p:txBody>
        </p:sp>
        <p:sp>
          <p:nvSpPr>
            <p:cNvPr id="13393" name="Freeform 101"/>
            <p:cNvSpPr>
              <a:spLocks/>
            </p:cNvSpPr>
            <p:nvPr/>
          </p:nvSpPr>
          <p:spPr bwMode="auto">
            <a:xfrm>
              <a:off x="1851" y="1697"/>
              <a:ext cx="55" cy="133"/>
            </a:xfrm>
            <a:custGeom>
              <a:avLst/>
              <a:gdLst>
                <a:gd name="T0" fmla="*/ 172 w 219"/>
                <a:gd name="T1" fmla="*/ 0 h 529"/>
                <a:gd name="T2" fmla="*/ 201 w 219"/>
                <a:gd name="T3" fmla="*/ 15 h 529"/>
                <a:gd name="T4" fmla="*/ 208 w 219"/>
                <a:gd name="T5" fmla="*/ 45 h 529"/>
                <a:gd name="T6" fmla="*/ 199 w 219"/>
                <a:gd name="T7" fmla="*/ 113 h 529"/>
                <a:gd name="T8" fmla="*/ 172 w 219"/>
                <a:gd name="T9" fmla="*/ 120 h 529"/>
                <a:gd name="T10" fmla="*/ 171 w 219"/>
                <a:gd name="T11" fmla="*/ 63 h 529"/>
                <a:gd name="T12" fmla="*/ 61 w 219"/>
                <a:gd name="T13" fmla="*/ 133 h 529"/>
                <a:gd name="T14" fmla="*/ 52 w 219"/>
                <a:gd name="T15" fmla="*/ 387 h 529"/>
                <a:gd name="T16" fmla="*/ 81 w 219"/>
                <a:gd name="T17" fmla="*/ 482 h 529"/>
                <a:gd name="T18" fmla="*/ 85 w 219"/>
                <a:gd name="T19" fmla="*/ 480 h 529"/>
                <a:gd name="T20" fmla="*/ 179 w 219"/>
                <a:gd name="T21" fmla="*/ 433 h 529"/>
                <a:gd name="T22" fmla="*/ 188 w 219"/>
                <a:gd name="T23" fmla="*/ 410 h 529"/>
                <a:gd name="T24" fmla="*/ 183 w 219"/>
                <a:gd name="T25" fmla="*/ 382 h 529"/>
                <a:gd name="T26" fmla="*/ 171 w 219"/>
                <a:gd name="T27" fmla="*/ 152 h 529"/>
                <a:gd name="T28" fmla="*/ 199 w 219"/>
                <a:gd name="T29" fmla="*/ 139 h 529"/>
                <a:gd name="T30" fmla="*/ 202 w 219"/>
                <a:gd name="T31" fmla="*/ 276 h 529"/>
                <a:gd name="T32" fmla="*/ 219 w 219"/>
                <a:gd name="T33" fmla="*/ 408 h 529"/>
                <a:gd name="T34" fmla="*/ 212 w 219"/>
                <a:gd name="T35" fmla="*/ 447 h 529"/>
                <a:gd name="T36" fmla="*/ 131 w 219"/>
                <a:gd name="T37" fmla="*/ 489 h 529"/>
                <a:gd name="T38" fmla="*/ 48 w 219"/>
                <a:gd name="T39" fmla="*/ 529 h 529"/>
                <a:gd name="T40" fmla="*/ 14 w 219"/>
                <a:gd name="T41" fmla="*/ 471 h 529"/>
                <a:gd name="T42" fmla="*/ 5 w 219"/>
                <a:gd name="T43" fmla="*/ 401 h 529"/>
                <a:gd name="T44" fmla="*/ 0 w 219"/>
                <a:gd name="T45" fmla="*/ 299 h 529"/>
                <a:gd name="T46" fmla="*/ 3 w 219"/>
                <a:gd name="T47" fmla="*/ 199 h 529"/>
                <a:gd name="T48" fmla="*/ 5 w 219"/>
                <a:gd name="T49" fmla="*/ 108 h 529"/>
                <a:gd name="T50" fmla="*/ 34 w 219"/>
                <a:gd name="T51" fmla="*/ 77 h 529"/>
                <a:gd name="T52" fmla="*/ 75 w 219"/>
                <a:gd name="T53" fmla="*/ 53 h 529"/>
                <a:gd name="T54" fmla="*/ 123 w 219"/>
                <a:gd name="T55" fmla="*/ 23 h 529"/>
                <a:gd name="T56" fmla="*/ 172 w 219"/>
                <a:gd name="T57" fmla="*/ 0 h 529"/>
                <a:gd name="T58" fmla="*/ 172 w 219"/>
                <a:gd name="T59" fmla="*/ 0 h 5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9"/>
                <a:gd name="T91" fmla="*/ 0 h 529"/>
                <a:gd name="T92" fmla="*/ 219 w 219"/>
                <a:gd name="T93" fmla="*/ 529 h 5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9" h="529">
                  <a:moveTo>
                    <a:pt x="172" y="0"/>
                  </a:moveTo>
                  <a:lnTo>
                    <a:pt x="201" y="15"/>
                  </a:lnTo>
                  <a:lnTo>
                    <a:pt x="208" y="45"/>
                  </a:lnTo>
                  <a:lnTo>
                    <a:pt x="199" y="113"/>
                  </a:lnTo>
                  <a:lnTo>
                    <a:pt x="172" y="120"/>
                  </a:lnTo>
                  <a:lnTo>
                    <a:pt x="171" y="63"/>
                  </a:lnTo>
                  <a:lnTo>
                    <a:pt x="61" y="133"/>
                  </a:lnTo>
                  <a:lnTo>
                    <a:pt x="52" y="387"/>
                  </a:lnTo>
                  <a:lnTo>
                    <a:pt x="81" y="482"/>
                  </a:lnTo>
                  <a:lnTo>
                    <a:pt x="85" y="480"/>
                  </a:lnTo>
                  <a:lnTo>
                    <a:pt x="179" y="433"/>
                  </a:lnTo>
                  <a:lnTo>
                    <a:pt x="188" y="410"/>
                  </a:lnTo>
                  <a:lnTo>
                    <a:pt x="183" y="382"/>
                  </a:lnTo>
                  <a:lnTo>
                    <a:pt x="171" y="152"/>
                  </a:lnTo>
                  <a:lnTo>
                    <a:pt x="199" y="139"/>
                  </a:lnTo>
                  <a:lnTo>
                    <a:pt x="202" y="276"/>
                  </a:lnTo>
                  <a:lnTo>
                    <a:pt x="219" y="408"/>
                  </a:lnTo>
                  <a:lnTo>
                    <a:pt x="212" y="447"/>
                  </a:lnTo>
                  <a:lnTo>
                    <a:pt x="131" y="489"/>
                  </a:lnTo>
                  <a:lnTo>
                    <a:pt x="48" y="529"/>
                  </a:lnTo>
                  <a:lnTo>
                    <a:pt x="14" y="471"/>
                  </a:lnTo>
                  <a:lnTo>
                    <a:pt x="5" y="401"/>
                  </a:lnTo>
                  <a:lnTo>
                    <a:pt x="0" y="299"/>
                  </a:lnTo>
                  <a:lnTo>
                    <a:pt x="3" y="199"/>
                  </a:lnTo>
                  <a:lnTo>
                    <a:pt x="5" y="108"/>
                  </a:lnTo>
                  <a:lnTo>
                    <a:pt x="34" y="77"/>
                  </a:lnTo>
                  <a:lnTo>
                    <a:pt x="75" y="53"/>
                  </a:lnTo>
                  <a:lnTo>
                    <a:pt x="123" y="23"/>
                  </a:lnTo>
                  <a:lnTo>
                    <a:pt x="172" y="0"/>
                  </a:lnTo>
                  <a:close/>
                </a:path>
              </a:pathLst>
            </a:custGeom>
            <a:solidFill>
              <a:srgbClr val="000000"/>
            </a:solidFill>
            <a:ln w="9525">
              <a:noFill/>
              <a:round/>
              <a:headEnd/>
              <a:tailEnd/>
            </a:ln>
          </p:spPr>
          <p:txBody>
            <a:bodyPr/>
            <a:lstStyle/>
            <a:p>
              <a:endParaRPr lang="en-US"/>
            </a:p>
          </p:txBody>
        </p:sp>
        <p:sp>
          <p:nvSpPr>
            <p:cNvPr id="13394" name="Freeform 102"/>
            <p:cNvSpPr>
              <a:spLocks/>
            </p:cNvSpPr>
            <p:nvPr/>
          </p:nvSpPr>
          <p:spPr bwMode="auto">
            <a:xfrm>
              <a:off x="1709" y="1719"/>
              <a:ext cx="101" cy="183"/>
            </a:xfrm>
            <a:custGeom>
              <a:avLst/>
              <a:gdLst>
                <a:gd name="T0" fmla="*/ 363 w 403"/>
                <a:gd name="T1" fmla="*/ 0 h 732"/>
                <a:gd name="T2" fmla="*/ 400 w 403"/>
                <a:gd name="T3" fmla="*/ 21 h 732"/>
                <a:gd name="T4" fmla="*/ 403 w 403"/>
                <a:gd name="T5" fmla="*/ 39 h 732"/>
                <a:gd name="T6" fmla="*/ 386 w 403"/>
                <a:gd name="T7" fmla="*/ 52 h 732"/>
                <a:gd name="T8" fmla="*/ 360 w 403"/>
                <a:gd name="T9" fmla="*/ 43 h 732"/>
                <a:gd name="T10" fmla="*/ 335 w 403"/>
                <a:gd name="T11" fmla="*/ 50 h 732"/>
                <a:gd name="T12" fmla="*/ 266 w 403"/>
                <a:gd name="T13" fmla="*/ 133 h 732"/>
                <a:gd name="T14" fmla="*/ 253 w 403"/>
                <a:gd name="T15" fmla="*/ 341 h 732"/>
                <a:gd name="T16" fmla="*/ 277 w 403"/>
                <a:gd name="T17" fmla="*/ 609 h 732"/>
                <a:gd name="T18" fmla="*/ 307 w 403"/>
                <a:gd name="T19" fmla="*/ 627 h 732"/>
                <a:gd name="T20" fmla="*/ 303 w 403"/>
                <a:gd name="T21" fmla="*/ 657 h 732"/>
                <a:gd name="T22" fmla="*/ 265 w 403"/>
                <a:gd name="T23" fmla="*/ 691 h 732"/>
                <a:gd name="T24" fmla="*/ 220 w 403"/>
                <a:gd name="T25" fmla="*/ 722 h 732"/>
                <a:gd name="T26" fmla="*/ 193 w 403"/>
                <a:gd name="T27" fmla="*/ 732 h 732"/>
                <a:gd name="T28" fmla="*/ 186 w 403"/>
                <a:gd name="T29" fmla="*/ 711 h 732"/>
                <a:gd name="T30" fmla="*/ 238 w 403"/>
                <a:gd name="T31" fmla="*/ 678 h 732"/>
                <a:gd name="T32" fmla="*/ 295 w 403"/>
                <a:gd name="T33" fmla="*/ 657 h 732"/>
                <a:gd name="T34" fmla="*/ 295 w 403"/>
                <a:gd name="T35" fmla="*/ 651 h 732"/>
                <a:gd name="T36" fmla="*/ 262 w 403"/>
                <a:gd name="T37" fmla="*/ 641 h 732"/>
                <a:gd name="T38" fmla="*/ 243 w 403"/>
                <a:gd name="T39" fmla="*/ 616 h 732"/>
                <a:gd name="T40" fmla="*/ 232 w 403"/>
                <a:gd name="T41" fmla="*/ 549 h 732"/>
                <a:gd name="T42" fmla="*/ 221 w 403"/>
                <a:gd name="T43" fmla="*/ 373 h 732"/>
                <a:gd name="T44" fmla="*/ 224 w 403"/>
                <a:gd name="T45" fmla="*/ 195 h 732"/>
                <a:gd name="T46" fmla="*/ 166 w 403"/>
                <a:gd name="T47" fmla="*/ 232 h 732"/>
                <a:gd name="T48" fmla="*/ 137 w 403"/>
                <a:gd name="T49" fmla="*/ 247 h 732"/>
                <a:gd name="T50" fmla="*/ 105 w 403"/>
                <a:gd name="T51" fmla="*/ 239 h 732"/>
                <a:gd name="T52" fmla="*/ 9 w 403"/>
                <a:gd name="T53" fmla="*/ 286 h 732"/>
                <a:gd name="T54" fmla="*/ 2 w 403"/>
                <a:gd name="T55" fmla="*/ 292 h 732"/>
                <a:gd name="T56" fmla="*/ 0 w 403"/>
                <a:gd name="T57" fmla="*/ 265 h 732"/>
                <a:gd name="T58" fmla="*/ 19 w 403"/>
                <a:gd name="T59" fmla="*/ 247 h 732"/>
                <a:gd name="T60" fmla="*/ 71 w 403"/>
                <a:gd name="T61" fmla="*/ 217 h 732"/>
                <a:gd name="T62" fmla="*/ 128 w 403"/>
                <a:gd name="T63" fmla="*/ 210 h 732"/>
                <a:gd name="T64" fmla="*/ 181 w 403"/>
                <a:gd name="T65" fmla="*/ 176 h 732"/>
                <a:gd name="T66" fmla="*/ 232 w 403"/>
                <a:gd name="T67" fmla="*/ 145 h 732"/>
                <a:gd name="T68" fmla="*/ 241 w 403"/>
                <a:gd name="T69" fmla="*/ 92 h 732"/>
                <a:gd name="T70" fmla="*/ 253 w 403"/>
                <a:gd name="T71" fmla="*/ 70 h 732"/>
                <a:gd name="T72" fmla="*/ 274 w 403"/>
                <a:gd name="T73" fmla="*/ 52 h 732"/>
                <a:gd name="T74" fmla="*/ 318 w 403"/>
                <a:gd name="T75" fmla="*/ 25 h 732"/>
                <a:gd name="T76" fmla="*/ 363 w 403"/>
                <a:gd name="T77" fmla="*/ 0 h 732"/>
                <a:gd name="T78" fmla="*/ 363 w 403"/>
                <a:gd name="T79" fmla="*/ 0 h 7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3"/>
                <a:gd name="T121" fmla="*/ 0 h 732"/>
                <a:gd name="T122" fmla="*/ 403 w 403"/>
                <a:gd name="T123" fmla="*/ 732 h 7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3" h="732">
                  <a:moveTo>
                    <a:pt x="363" y="0"/>
                  </a:moveTo>
                  <a:lnTo>
                    <a:pt x="400" y="21"/>
                  </a:lnTo>
                  <a:lnTo>
                    <a:pt x="403" y="39"/>
                  </a:lnTo>
                  <a:lnTo>
                    <a:pt x="386" y="52"/>
                  </a:lnTo>
                  <a:lnTo>
                    <a:pt x="360" y="43"/>
                  </a:lnTo>
                  <a:lnTo>
                    <a:pt x="335" y="50"/>
                  </a:lnTo>
                  <a:lnTo>
                    <a:pt x="266" y="133"/>
                  </a:lnTo>
                  <a:lnTo>
                    <a:pt x="253" y="341"/>
                  </a:lnTo>
                  <a:lnTo>
                    <a:pt x="277" y="609"/>
                  </a:lnTo>
                  <a:lnTo>
                    <a:pt x="307" y="627"/>
                  </a:lnTo>
                  <a:lnTo>
                    <a:pt x="303" y="657"/>
                  </a:lnTo>
                  <a:lnTo>
                    <a:pt x="265" y="691"/>
                  </a:lnTo>
                  <a:lnTo>
                    <a:pt x="220" y="722"/>
                  </a:lnTo>
                  <a:lnTo>
                    <a:pt x="193" y="732"/>
                  </a:lnTo>
                  <a:lnTo>
                    <a:pt x="186" y="711"/>
                  </a:lnTo>
                  <a:lnTo>
                    <a:pt x="238" y="678"/>
                  </a:lnTo>
                  <a:lnTo>
                    <a:pt x="295" y="657"/>
                  </a:lnTo>
                  <a:lnTo>
                    <a:pt x="295" y="651"/>
                  </a:lnTo>
                  <a:lnTo>
                    <a:pt x="262" y="641"/>
                  </a:lnTo>
                  <a:lnTo>
                    <a:pt x="243" y="616"/>
                  </a:lnTo>
                  <a:lnTo>
                    <a:pt x="232" y="549"/>
                  </a:lnTo>
                  <a:lnTo>
                    <a:pt x="221" y="373"/>
                  </a:lnTo>
                  <a:lnTo>
                    <a:pt x="224" y="195"/>
                  </a:lnTo>
                  <a:lnTo>
                    <a:pt x="166" y="232"/>
                  </a:lnTo>
                  <a:lnTo>
                    <a:pt x="137" y="247"/>
                  </a:lnTo>
                  <a:lnTo>
                    <a:pt x="105" y="239"/>
                  </a:lnTo>
                  <a:lnTo>
                    <a:pt x="9" y="286"/>
                  </a:lnTo>
                  <a:lnTo>
                    <a:pt x="2" y="292"/>
                  </a:lnTo>
                  <a:lnTo>
                    <a:pt x="0" y="265"/>
                  </a:lnTo>
                  <a:lnTo>
                    <a:pt x="19" y="247"/>
                  </a:lnTo>
                  <a:lnTo>
                    <a:pt x="71" y="217"/>
                  </a:lnTo>
                  <a:lnTo>
                    <a:pt x="128" y="210"/>
                  </a:lnTo>
                  <a:lnTo>
                    <a:pt x="181" y="176"/>
                  </a:lnTo>
                  <a:lnTo>
                    <a:pt x="232" y="145"/>
                  </a:lnTo>
                  <a:lnTo>
                    <a:pt x="241" y="92"/>
                  </a:lnTo>
                  <a:lnTo>
                    <a:pt x="253" y="70"/>
                  </a:lnTo>
                  <a:lnTo>
                    <a:pt x="274" y="52"/>
                  </a:lnTo>
                  <a:lnTo>
                    <a:pt x="318" y="25"/>
                  </a:lnTo>
                  <a:lnTo>
                    <a:pt x="363" y="0"/>
                  </a:lnTo>
                  <a:close/>
                </a:path>
              </a:pathLst>
            </a:custGeom>
            <a:solidFill>
              <a:srgbClr val="000000"/>
            </a:solidFill>
            <a:ln w="9525">
              <a:noFill/>
              <a:round/>
              <a:headEnd/>
              <a:tailEnd/>
            </a:ln>
          </p:spPr>
          <p:txBody>
            <a:bodyPr/>
            <a:lstStyle/>
            <a:p>
              <a:endParaRPr lang="en-US"/>
            </a:p>
          </p:txBody>
        </p:sp>
        <p:sp>
          <p:nvSpPr>
            <p:cNvPr id="13395" name="Freeform 103"/>
            <p:cNvSpPr>
              <a:spLocks/>
            </p:cNvSpPr>
            <p:nvPr/>
          </p:nvSpPr>
          <p:spPr bwMode="auto">
            <a:xfrm>
              <a:off x="2049" y="1738"/>
              <a:ext cx="46" cy="36"/>
            </a:xfrm>
            <a:custGeom>
              <a:avLst/>
              <a:gdLst>
                <a:gd name="T0" fmla="*/ 35 w 186"/>
                <a:gd name="T1" fmla="*/ 0 h 144"/>
                <a:gd name="T2" fmla="*/ 89 w 186"/>
                <a:gd name="T3" fmla="*/ 6 h 144"/>
                <a:gd name="T4" fmla="*/ 131 w 186"/>
                <a:gd name="T5" fmla="*/ 39 h 144"/>
                <a:gd name="T6" fmla="*/ 186 w 186"/>
                <a:gd name="T7" fmla="*/ 135 h 144"/>
                <a:gd name="T8" fmla="*/ 184 w 186"/>
                <a:gd name="T9" fmla="*/ 144 h 144"/>
                <a:gd name="T10" fmla="*/ 145 w 186"/>
                <a:gd name="T11" fmla="*/ 120 h 144"/>
                <a:gd name="T12" fmla="*/ 122 w 186"/>
                <a:gd name="T13" fmla="*/ 74 h 144"/>
                <a:gd name="T14" fmla="*/ 92 w 186"/>
                <a:gd name="T15" fmla="*/ 41 h 144"/>
                <a:gd name="T16" fmla="*/ 49 w 186"/>
                <a:gd name="T17" fmla="*/ 28 h 144"/>
                <a:gd name="T18" fmla="*/ 44 w 186"/>
                <a:gd name="T19" fmla="*/ 44 h 144"/>
                <a:gd name="T20" fmla="*/ 57 w 186"/>
                <a:gd name="T21" fmla="*/ 54 h 144"/>
                <a:gd name="T22" fmla="*/ 92 w 186"/>
                <a:gd name="T23" fmla="*/ 71 h 144"/>
                <a:gd name="T24" fmla="*/ 100 w 186"/>
                <a:gd name="T25" fmla="*/ 87 h 144"/>
                <a:gd name="T26" fmla="*/ 35 w 186"/>
                <a:gd name="T27" fmla="*/ 82 h 144"/>
                <a:gd name="T28" fmla="*/ 0 w 186"/>
                <a:gd name="T29" fmla="*/ 34 h 144"/>
                <a:gd name="T30" fmla="*/ 11 w 186"/>
                <a:gd name="T31" fmla="*/ 11 h 144"/>
                <a:gd name="T32" fmla="*/ 35 w 186"/>
                <a:gd name="T33" fmla="*/ 0 h 144"/>
                <a:gd name="T34" fmla="*/ 35 w 186"/>
                <a:gd name="T35" fmla="*/ 0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6"/>
                <a:gd name="T55" fmla="*/ 0 h 144"/>
                <a:gd name="T56" fmla="*/ 186 w 186"/>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6" h="144">
                  <a:moveTo>
                    <a:pt x="35" y="0"/>
                  </a:moveTo>
                  <a:lnTo>
                    <a:pt x="89" y="6"/>
                  </a:lnTo>
                  <a:lnTo>
                    <a:pt x="131" y="39"/>
                  </a:lnTo>
                  <a:lnTo>
                    <a:pt x="186" y="135"/>
                  </a:lnTo>
                  <a:lnTo>
                    <a:pt x="184" y="144"/>
                  </a:lnTo>
                  <a:lnTo>
                    <a:pt x="145" y="120"/>
                  </a:lnTo>
                  <a:lnTo>
                    <a:pt x="122" y="74"/>
                  </a:lnTo>
                  <a:lnTo>
                    <a:pt x="92" y="41"/>
                  </a:lnTo>
                  <a:lnTo>
                    <a:pt x="49" y="28"/>
                  </a:lnTo>
                  <a:lnTo>
                    <a:pt x="44" y="44"/>
                  </a:lnTo>
                  <a:lnTo>
                    <a:pt x="57" y="54"/>
                  </a:lnTo>
                  <a:lnTo>
                    <a:pt x="92" y="71"/>
                  </a:lnTo>
                  <a:lnTo>
                    <a:pt x="100" y="87"/>
                  </a:lnTo>
                  <a:lnTo>
                    <a:pt x="35" y="82"/>
                  </a:lnTo>
                  <a:lnTo>
                    <a:pt x="0" y="34"/>
                  </a:lnTo>
                  <a:lnTo>
                    <a:pt x="11" y="11"/>
                  </a:lnTo>
                  <a:lnTo>
                    <a:pt x="35" y="0"/>
                  </a:lnTo>
                  <a:close/>
                </a:path>
              </a:pathLst>
            </a:custGeom>
            <a:solidFill>
              <a:srgbClr val="000000"/>
            </a:solidFill>
            <a:ln w="9525">
              <a:noFill/>
              <a:round/>
              <a:headEnd/>
              <a:tailEnd/>
            </a:ln>
          </p:spPr>
          <p:txBody>
            <a:bodyPr/>
            <a:lstStyle/>
            <a:p>
              <a:endParaRPr lang="en-US"/>
            </a:p>
          </p:txBody>
        </p:sp>
        <p:sp>
          <p:nvSpPr>
            <p:cNvPr id="13396" name="Freeform 104"/>
            <p:cNvSpPr>
              <a:spLocks/>
            </p:cNvSpPr>
            <p:nvPr/>
          </p:nvSpPr>
          <p:spPr bwMode="auto">
            <a:xfrm>
              <a:off x="2069" y="1754"/>
              <a:ext cx="136" cy="245"/>
            </a:xfrm>
            <a:custGeom>
              <a:avLst/>
              <a:gdLst>
                <a:gd name="T0" fmla="*/ 436 w 543"/>
                <a:gd name="T1" fmla="*/ 14 h 978"/>
                <a:gd name="T2" fmla="*/ 368 w 543"/>
                <a:gd name="T3" fmla="*/ 74 h 978"/>
                <a:gd name="T4" fmla="*/ 469 w 543"/>
                <a:gd name="T5" fmla="*/ 49 h 978"/>
                <a:gd name="T6" fmla="*/ 400 w 543"/>
                <a:gd name="T7" fmla="*/ 113 h 978"/>
                <a:gd name="T8" fmla="*/ 541 w 543"/>
                <a:gd name="T9" fmla="*/ 96 h 978"/>
                <a:gd name="T10" fmla="*/ 492 w 543"/>
                <a:gd name="T11" fmla="*/ 124 h 978"/>
                <a:gd name="T12" fmla="*/ 514 w 543"/>
                <a:gd name="T13" fmla="*/ 184 h 978"/>
                <a:gd name="T14" fmla="*/ 511 w 543"/>
                <a:gd name="T15" fmla="*/ 243 h 978"/>
                <a:gd name="T16" fmla="*/ 506 w 543"/>
                <a:gd name="T17" fmla="*/ 320 h 978"/>
                <a:gd name="T18" fmla="*/ 490 w 543"/>
                <a:gd name="T19" fmla="*/ 395 h 978"/>
                <a:gd name="T20" fmla="*/ 450 w 543"/>
                <a:gd name="T21" fmla="*/ 459 h 978"/>
                <a:gd name="T22" fmla="*/ 530 w 543"/>
                <a:gd name="T23" fmla="*/ 566 h 978"/>
                <a:gd name="T24" fmla="*/ 530 w 543"/>
                <a:gd name="T25" fmla="*/ 710 h 978"/>
                <a:gd name="T26" fmla="*/ 484 w 543"/>
                <a:gd name="T27" fmla="*/ 772 h 978"/>
                <a:gd name="T28" fmla="*/ 418 w 543"/>
                <a:gd name="T29" fmla="*/ 807 h 978"/>
                <a:gd name="T30" fmla="*/ 360 w 543"/>
                <a:gd name="T31" fmla="*/ 901 h 978"/>
                <a:gd name="T32" fmla="*/ 276 w 543"/>
                <a:gd name="T33" fmla="*/ 978 h 978"/>
                <a:gd name="T34" fmla="*/ 237 w 543"/>
                <a:gd name="T35" fmla="*/ 949 h 978"/>
                <a:gd name="T36" fmla="*/ 335 w 543"/>
                <a:gd name="T37" fmla="*/ 856 h 978"/>
                <a:gd name="T38" fmla="*/ 415 w 543"/>
                <a:gd name="T39" fmla="*/ 728 h 978"/>
                <a:gd name="T40" fmla="*/ 429 w 543"/>
                <a:gd name="T41" fmla="*/ 766 h 978"/>
                <a:gd name="T42" fmla="*/ 494 w 543"/>
                <a:gd name="T43" fmla="*/ 690 h 978"/>
                <a:gd name="T44" fmla="*/ 483 w 543"/>
                <a:gd name="T45" fmla="*/ 571 h 978"/>
                <a:gd name="T46" fmla="*/ 421 w 543"/>
                <a:gd name="T47" fmla="*/ 582 h 978"/>
                <a:gd name="T48" fmla="*/ 398 w 543"/>
                <a:gd name="T49" fmla="*/ 537 h 978"/>
                <a:gd name="T50" fmla="*/ 367 w 543"/>
                <a:gd name="T51" fmla="*/ 221 h 978"/>
                <a:gd name="T52" fmla="*/ 235 w 543"/>
                <a:gd name="T53" fmla="*/ 193 h 978"/>
                <a:gd name="T54" fmla="*/ 95 w 543"/>
                <a:gd name="T55" fmla="*/ 275 h 978"/>
                <a:gd name="T56" fmla="*/ 27 w 543"/>
                <a:gd name="T57" fmla="*/ 332 h 978"/>
                <a:gd name="T58" fmla="*/ 7 w 543"/>
                <a:gd name="T59" fmla="*/ 312 h 978"/>
                <a:gd name="T60" fmla="*/ 89 w 543"/>
                <a:gd name="T61" fmla="*/ 232 h 978"/>
                <a:gd name="T62" fmla="*/ 121 w 543"/>
                <a:gd name="T63" fmla="*/ 177 h 978"/>
                <a:gd name="T64" fmla="*/ 121 w 543"/>
                <a:gd name="T65" fmla="*/ 141 h 978"/>
                <a:gd name="T66" fmla="*/ 202 w 543"/>
                <a:gd name="T67" fmla="*/ 84 h 978"/>
                <a:gd name="T68" fmla="*/ 249 w 543"/>
                <a:gd name="T69" fmla="*/ 60 h 978"/>
                <a:gd name="T70" fmla="*/ 271 w 543"/>
                <a:gd name="T71" fmla="*/ 112 h 978"/>
                <a:gd name="T72" fmla="*/ 334 w 543"/>
                <a:gd name="T73" fmla="*/ 36 h 978"/>
                <a:gd name="T74" fmla="*/ 422 w 543"/>
                <a:gd name="T75" fmla="*/ 0 h 9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3"/>
                <a:gd name="T115" fmla="*/ 0 h 978"/>
                <a:gd name="T116" fmla="*/ 543 w 543"/>
                <a:gd name="T117" fmla="*/ 978 h 9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3" h="978">
                  <a:moveTo>
                    <a:pt x="422" y="0"/>
                  </a:moveTo>
                  <a:lnTo>
                    <a:pt x="436" y="14"/>
                  </a:lnTo>
                  <a:lnTo>
                    <a:pt x="415" y="31"/>
                  </a:lnTo>
                  <a:lnTo>
                    <a:pt x="368" y="74"/>
                  </a:lnTo>
                  <a:lnTo>
                    <a:pt x="417" y="57"/>
                  </a:lnTo>
                  <a:lnTo>
                    <a:pt x="469" y="49"/>
                  </a:lnTo>
                  <a:lnTo>
                    <a:pt x="438" y="84"/>
                  </a:lnTo>
                  <a:lnTo>
                    <a:pt x="400" y="113"/>
                  </a:lnTo>
                  <a:lnTo>
                    <a:pt x="470" y="91"/>
                  </a:lnTo>
                  <a:lnTo>
                    <a:pt x="541" y="96"/>
                  </a:lnTo>
                  <a:lnTo>
                    <a:pt x="521" y="113"/>
                  </a:lnTo>
                  <a:lnTo>
                    <a:pt x="492" y="124"/>
                  </a:lnTo>
                  <a:lnTo>
                    <a:pt x="477" y="150"/>
                  </a:lnTo>
                  <a:lnTo>
                    <a:pt x="514" y="184"/>
                  </a:lnTo>
                  <a:lnTo>
                    <a:pt x="520" y="227"/>
                  </a:lnTo>
                  <a:lnTo>
                    <a:pt x="511" y="243"/>
                  </a:lnTo>
                  <a:lnTo>
                    <a:pt x="514" y="271"/>
                  </a:lnTo>
                  <a:lnTo>
                    <a:pt x="506" y="320"/>
                  </a:lnTo>
                  <a:lnTo>
                    <a:pt x="497" y="371"/>
                  </a:lnTo>
                  <a:lnTo>
                    <a:pt x="490" y="395"/>
                  </a:lnTo>
                  <a:lnTo>
                    <a:pt x="472" y="415"/>
                  </a:lnTo>
                  <a:lnTo>
                    <a:pt x="450" y="459"/>
                  </a:lnTo>
                  <a:lnTo>
                    <a:pt x="443" y="524"/>
                  </a:lnTo>
                  <a:lnTo>
                    <a:pt x="530" y="566"/>
                  </a:lnTo>
                  <a:lnTo>
                    <a:pt x="543" y="637"/>
                  </a:lnTo>
                  <a:lnTo>
                    <a:pt x="530" y="710"/>
                  </a:lnTo>
                  <a:lnTo>
                    <a:pt x="511" y="743"/>
                  </a:lnTo>
                  <a:lnTo>
                    <a:pt x="484" y="772"/>
                  </a:lnTo>
                  <a:lnTo>
                    <a:pt x="453" y="794"/>
                  </a:lnTo>
                  <a:lnTo>
                    <a:pt x="418" y="807"/>
                  </a:lnTo>
                  <a:lnTo>
                    <a:pt x="393" y="856"/>
                  </a:lnTo>
                  <a:lnTo>
                    <a:pt x="360" y="901"/>
                  </a:lnTo>
                  <a:lnTo>
                    <a:pt x="321" y="943"/>
                  </a:lnTo>
                  <a:lnTo>
                    <a:pt x="276" y="978"/>
                  </a:lnTo>
                  <a:lnTo>
                    <a:pt x="254" y="976"/>
                  </a:lnTo>
                  <a:lnTo>
                    <a:pt x="237" y="949"/>
                  </a:lnTo>
                  <a:lnTo>
                    <a:pt x="232" y="940"/>
                  </a:lnTo>
                  <a:lnTo>
                    <a:pt x="335" y="856"/>
                  </a:lnTo>
                  <a:lnTo>
                    <a:pt x="387" y="737"/>
                  </a:lnTo>
                  <a:lnTo>
                    <a:pt x="415" y="728"/>
                  </a:lnTo>
                  <a:lnTo>
                    <a:pt x="423" y="759"/>
                  </a:lnTo>
                  <a:lnTo>
                    <a:pt x="429" y="766"/>
                  </a:lnTo>
                  <a:lnTo>
                    <a:pt x="470" y="734"/>
                  </a:lnTo>
                  <a:lnTo>
                    <a:pt x="494" y="690"/>
                  </a:lnTo>
                  <a:lnTo>
                    <a:pt x="498" y="589"/>
                  </a:lnTo>
                  <a:lnTo>
                    <a:pt x="483" y="571"/>
                  </a:lnTo>
                  <a:lnTo>
                    <a:pt x="461" y="565"/>
                  </a:lnTo>
                  <a:lnTo>
                    <a:pt x="421" y="582"/>
                  </a:lnTo>
                  <a:lnTo>
                    <a:pt x="395" y="570"/>
                  </a:lnTo>
                  <a:lnTo>
                    <a:pt x="398" y="537"/>
                  </a:lnTo>
                  <a:lnTo>
                    <a:pt x="405" y="270"/>
                  </a:lnTo>
                  <a:lnTo>
                    <a:pt x="367" y="221"/>
                  </a:lnTo>
                  <a:lnTo>
                    <a:pt x="313" y="192"/>
                  </a:lnTo>
                  <a:lnTo>
                    <a:pt x="235" y="193"/>
                  </a:lnTo>
                  <a:lnTo>
                    <a:pt x="164" y="225"/>
                  </a:lnTo>
                  <a:lnTo>
                    <a:pt x="95" y="275"/>
                  </a:lnTo>
                  <a:lnTo>
                    <a:pt x="61" y="303"/>
                  </a:lnTo>
                  <a:lnTo>
                    <a:pt x="27" y="332"/>
                  </a:lnTo>
                  <a:lnTo>
                    <a:pt x="0" y="332"/>
                  </a:lnTo>
                  <a:lnTo>
                    <a:pt x="7" y="312"/>
                  </a:lnTo>
                  <a:lnTo>
                    <a:pt x="48" y="271"/>
                  </a:lnTo>
                  <a:lnTo>
                    <a:pt x="89" y="232"/>
                  </a:lnTo>
                  <a:lnTo>
                    <a:pt x="94" y="201"/>
                  </a:lnTo>
                  <a:lnTo>
                    <a:pt x="121" y="177"/>
                  </a:lnTo>
                  <a:lnTo>
                    <a:pt x="107" y="157"/>
                  </a:lnTo>
                  <a:lnTo>
                    <a:pt x="121" y="141"/>
                  </a:lnTo>
                  <a:lnTo>
                    <a:pt x="175" y="120"/>
                  </a:lnTo>
                  <a:lnTo>
                    <a:pt x="202" y="84"/>
                  </a:lnTo>
                  <a:lnTo>
                    <a:pt x="222" y="66"/>
                  </a:lnTo>
                  <a:lnTo>
                    <a:pt x="249" y="60"/>
                  </a:lnTo>
                  <a:lnTo>
                    <a:pt x="263" y="85"/>
                  </a:lnTo>
                  <a:lnTo>
                    <a:pt x="271" y="112"/>
                  </a:lnTo>
                  <a:lnTo>
                    <a:pt x="298" y="70"/>
                  </a:lnTo>
                  <a:lnTo>
                    <a:pt x="334" y="36"/>
                  </a:lnTo>
                  <a:lnTo>
                    <a:pt x="377" y="12"/>
                  </a:lnTo>
                  <a:lnTo>
                    <a:pt x="422" y="0"/>
                  </a:lnTo>
                  <a:close/>
                </a:path>
              </a:pathLst>
            </a:custGeom>
            <a:solidFill>
              <a:srgbClr val="000000"/>
            </a:solidFill>
            <a:ln w="9525">
              <a:noFill/>
              <a:round/>
              <a:headEnd/>
              <a:tailEnd/>
            </a:ln>
          </p:spPr>
          <p:txBody>
            <a:bodyPr/>
            <a:lstStyle/>
            <a:p>
              <a:endParaRPr lang="en-US"/>
            </a:p>
          </p:txBody>
        </p:sp>
        <p:sp>
          <p:nvSpPr>
            <p:cNvPr id="13397" name="Freeform 105"/>
            <p:cNvSpPr>
              <a:spLocks/>
            </p:cNvSpPr>
            <p:nvPr/>
          </p:nvSpPr>
          <p:spPr bwMode="auto">
            <a:xfrm>
              <a:off x="1733" y="1788"/>
              <a:ext cx="15" cy="116"/>
            </a:xfrm>
            <a:custGeom>
              <a:avLst/>
              <a:gdLst>
                <a:gd name="T0" fmla="*/ 25 w 63"/>
                <a:gd name="T1" fmla="*/ 0 h 465"/>
                <a:gd name="T2" fmla="*/ 34 w 63"/>
                <a:gd name="T3" fmla="*/ 37 h 465"/>
                <a:gd name="T4" fmla="*/ 27 w 63"/>
                <a:gd name="T5" fmla="*/ 84 h 465"/>
                <a:gd name="T6" fmla="*/ 19 w 63"/>
                <a:gd name="T7" fmla="*/ 292 h 465"/>
                <a:gd name="T8" fmla="*/ 21 w 63"/>
                <a:gd name="T9" fmla="*/ 378 h 465"/>
                <a:gd name="T10" fmla="*/ 32 w 63"/>
                <a:gd name="T11" fmla="*/ 421 h 465"/>
                <a:gd name="T12" fmla="*/ 42 w 63"/>
                <a:gd name="T13" fmla="*/ 438 h 465"/>
                <a:gd name="T14" fmla="*/ 63 w 63"/>
                <a:gd name="T15" fmla="*/ 447 h 465"/>
                <a:gd name="T16" fmla="*/ 60 w 63"/>
                <a:gd name="T17" fmla="*/ 465 h 465"/>
                <a:gd name="T18" fmla="*/ 34 w 63"/>
                <a:gd name="T19" fmla="*/ 457 h 465"/>
                <a:gd name="T20" fmla="*/ 3 w 63"/>
                <a:gd name="T21" fmla="*/ 388 h 465"/>
                <a:gd name="T22" fmla="*/ 0 w 63"/>
                <a:gd name="T23" fmla="*/ 306 h 465"/>
                <a:gd name="T24" fmla="*/ 25 w 63"/>
                <a:gd name="T25" fmla="*/ 0 h 465"/>
                <a:gd name="T26" fmla="*/ 25 w 63"/>
                <a:gd name="T27" fmla="*/ 0 h 4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465"/>
                <a:gd name="T44" fmla="*/ 63 w 63"/>
                <a:gd name="T45" fmla="*/ 465 h 4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465">
                  <a:moveTo>
                    <a:pt x="25" y="0"/>
                  </a:moveTo>
                  <a:lnTo>
                    <a:pt x="34" y="37"/>
                  </a:lnTo>
                  <a:lnTo>
                    <a:pt x="27" y="84"/>
                  </a:lnTo>
                  <a:lnTo>
                    <a:pt x="19" y="292"/>
                  </a:lnTo>
                  <a:lnTo>
                    <a:pt x="21" y="378"/>
                  </a:lnTo>
                  <a:lnTo>
                    <a:pt x="32" y="421"/>
                  </a:lnTo>
                  <a:lnTo>
                    <a:pt x="42" y="438"/>
                  </a:lnTo>
                  <a:lnTo>
                    <a:pt x="63" y="447"/>
                  </a:lnTo>
                  <a:lnTo>
                    <a:pt x="60" y="465"/>
                  </a:lnTo>
                  <a:lnTo>
                    <a:pt x="34" y="457"/>
                  </a:lnTo>
                  <a:lnTo>
                    <a:pt x="3" y="388"/>
                  </a:lnTo>
                  <a:lnTo>
                    <a:pt x="0" y="306"/>
                  </a:lnTo>
                  <a:lnTo>
                    <a:pt x="25" y="0"/>
                  </a:lnTo>
                  <a:close/>
                </a:path>
              </a:pathLst>
            </a:custGeom>
            <a:solidFill>
              <a:srgbClr val="000000"/>
            </a:solidFill>
            <a:ln w="9525">
              <a:noFill/>
              <a:round/>
              <a:headEnd/>
              <a:tailEnd/>
            </a:ln>
          </p:spPr>
          <p:txBody>
            <a:bodyPr/>
            <a:lstStyle/>
            <a:p>
              <a:endParaRPr lang="en-US"/>
            </a:p>
          </p:txBody>
        </p:sp>
        <p:sp>
          <p:nvSpPr>
            <p:cNvPr id="13398" name="Freeform 106"/>
            <p:cNvSpPr>
              <a:spLocks/>
            </p:cNvSpPr>
            <p:nvPr/>
          </p:nvSpPr>
          <p:spPr bwMode="auto">
            <a:xfrm>
              <a:off x="1687" y="1788"/>
              <a:ext cx="110" cy="405"/>
            </a:xfrm>
            <a:custGeom>
              <a:avLst/>
              <a:gdLst>
                <a:gd name="T0" fmla="*/ 63 w 437"/>
                <a:gd name="T1" fmla="*/ 0 h 1618"/>
                <a:gd name="T2" fmla="*/ 53 w 437"/>
                <a:gd name="T3" fmla="*/ 132 h 1618"/>
                <a:gd name="T4" fmla="*/ 52 w 437"/>
                <a:gd name="T5" fmla="*/ 339 h 1618"/>
                <a:gd name="T6" fmla="*/ 43 w 437"/>
                <a:gd name="T7" fmla="*/ 763 h 1618"/>
                <a:gd name="T8" fmla="*/ 43 w 437"/>
                <a:gd name="T9" fmla="*/ 771 h 1618"/>
                <a:gd name="T10" fmla="*/ 43 w 437"/>
                <a:gd name="T11" fmla="*/ 780 h 1618"/>
                <a:gd name="T12" fmla="*/ 44 w 437"/>
                <a:gd name="T13" fmla="*/ 797 h 1618"/>
                <a:gd name="T14" fmla="*/ 44 w 437"/>
                <a:gd name="T15" fmla="*/ 801 h 1618"/>
                <a:gd name="T16" fmla="*/ 44 w 437"/>
                <a:gd name="T17" fmla="*/ 804 h 1618"/>
                <a:gd name="T18" fmla="*/ 44 w 437"/>
                <a:gd name="T19" fmla="*/ 813 h 1618"/>
                <a:gd name="T20" fmla="*/ 44 w 437"/>
                <a:gd name="T21" fmla="*/ 830 h 1618"/>
                <a:gd name="T22" fmla="*/ 44 w 437"/>
                <a:gd name="T23" fmla="*/ 846 h 1618"/>
                <a:gd name="T24" fmla="*/ 44 w 437"/>
                <a:gd name="T25" fmla="*/ 851 h 1618"/>
                <a:gd name="T26" fmla="*/ 44 w 437"/>
                <a:gd name="T27" fmla="*/ 853 h 1618"/>
                <a:gd name="T28" fmla="*/ 44 w 437"/>
                <a:gd name="T29" fmla="*/ 853 h 1618"/>
                <a:gd name="T30" fmla="*/ 44 w 437"/>
                <a:gd name="T31" fmla="*/ 855 h 1618"/>
                <a:gd name="T32" fmla="*/ 44 w 437"/>
                <a:gd name="T33" fmla="*/ 855 h 1618"/>
                <a:gd name="T34" fmla="*/ 44 w 437"/>
                <a:gd name="T35" fmla="*/ 855 h 1618"/>
                <a:gd name="T36" fmla="*/ 44 w 437"/>
                <a:gd name="T37" fmla="*/ 860 h 1618"/>
                <a:gd name="T38" fmla="*/ 44 w 437"/>
                <a:gd name="T39" fmla="*/ 863 h 1618"/>
                <a:gd name="T40" fmla="*/ 44 w 437"/>
                <a:gd name="T41" fmla="*/ 880 h 1618"/>
                <a:gd name="T42" fmla="*/ 44 w 437"/>
                <a:gd name="T43" fmla="*/ 896 h 1618"/>
                <a:gd name="T44" fmla="*/ 53 w 437"/>
                <a:gd name="T45" fmla="*/ 1056 h 1618"/>
                <a:gd name="T46" fmla="*/ 64 w 437"/>
                <a:gd name="T47" fmla="*/ 1214 h 1618"/>
                <a:gd name="T48" fmla="*/ 100 w 437"/>
                <a:gd name="T49" fmla="*/ 1414 h 1618"/>
                <a:gd name="T50" fmla="*/ 118 w 437"/>
                <a:gd name="T51" fmla="*/ 1477 h 1618"/>
                <a:gd name="T52" fmla="*/ 147 w 437"/>
                <a:gd name="T53" fmla="*/ 1536 h 1618"/>
                <a:gd name="T54" fmla="*/ 187 w 437"/>
                <a:gd name="T55" fmla="*/ 1534 h 1618"/>
                <a:gd name="T56" fmla="*/ 254 w 437"/>
                <a:gd name="T57" fmla="*/ 1515 h 1618"/>
                <a:gd name="T58" fmla="*/ 263 w 437"/>
                <a:gd name="T59" fmla="*/ 1530 h 1618"/>
                <a:gd name="T60" fmla="*/ 225 w 437"/>
                <a:gd name="T61" fmla="*/ 1543 h 1618"/>
                <a:gd name="T62" fmla="*/ 230 w 437"/>
                <a:gd name="T63" fmla="*/ 1570 h 1618"/>
                <a:gd name="T64" fmla="*/ 300 w 437"/>
                <a:gd name="T65" fmla="*/ 1564 h 1618"/>
                <a:gd name="T66" fmla="*/ 368 w 437"/>
                <a:gd name="T67" fmla="*/ 1537 h 1618"/>
                <a:gd name="T68" fmla="*/ 413 w 437"/>
                <a:gd name="T69" fmla="*/ 1509 h 1618"/>
                <a:gd name="T70" fmla="*/ 437 w 437"/>
                <a:gd name="T71" fmla="*/ 1545 h 1618"/>
                <a:gd name="T72" fmla="*/ 427 w 437"/>
                <a:gd name="T73" fmla="*/ 1567 h 1618"/>
                <a:gd name="T74" fmla="*/ 405 w 437"/>
                <a:gd name="T75" fmla="*/ 1579 h 1618"/>
                <a:gd name="T76" fmla="*/ 353 w 437"/>
                <a:gd name="T77" fmla="*/ 1596 h 1618"/>
                <a:gd name="T78" fmla="*/ 289 w 437"/>
                <a:gd name="T79" fmla="*/ 1618 h 1618"/>
                <a:gd name="T80" fmla="*/ 221 w 437"/>
                <a:gd name="T81" fmla="*/ 1611 h 1618"/>
                <a:gd name="T82" fmla="*/ 109 w 437"/>
                <a:gd name="T83" fmla="*/ 1567 h 1618"/>
                <a:gd name="T84" fmla="*/ 64 w 437"/>
                <a:gd name="T85" fmla="*/ 1456 h 1618"/>
                <a:gd name="T86" fmla="*/ 39 w 437"/>
                <a:gd name="T87" fmla="*/ 1340 h 1618"/>
                <a:gd name="T88" fmla="*/ 2 w 437"/>
                <a:gd name="T89" fmla="*/ 996 h 1618"/>
                <a:gd name="T90" fmla="*/ 0 w 437"/>
                <a:gd name="T91" fmla="*/ 840 h 1618"/>
                <a:gd name="T92" fmla="*/ 0 w 437"/>
                <a:gd name="T93" fmla="*/ 808 h 1618"/>
                <a:gd name="T94" fmla="*/ 0 w 437"/>
                <a:gd name="T95" fmla="*/ 776 h 1618"/>
                <a:gd name="T96" fmla="*/ 0 w 437"/>
                <a:gd name="T97" fmla="*/ 744 h 1618"/>
                <a:gd name="T98" fmla="*/ 0 w 437"/>
                <a:gd name="T99" fmla="*/ 714 h 1618"/>
                <a:gd name="T100" fmla="*/ 11 w 437"/>
                <a:gd name="T101" fmla="*/ 215 h 1618"/>
                <a:gd name="T102" fmla="*/ 36 w 437"/>
                <a:gd name="T103" fmla="*/ 21 h 1618"/>
                <a:gd name="T104" fmla="*/ 63 w 437"/>
                <a:gd name="T105" fmla="*/ 0 h 1618"/>
                <a:gd name="T106" fmla="*/ 63 w 437"/>
                <a:gd name="T107" fmla="*/ 0 h 16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7"/>
                <a:gd name="T163" fmla="*/ 0 h 1618"/>
                <a:gd name="T164" fmla="*/ 437 w 437"/>
                <a:gd name="T165" fmla="*/ 1618 h 16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7" h="1618">
                  <a:moveTo>
                    <a:pt x="63" y="0"/>
                  </a:moveTo>
                  <a:lnTo>
                    <a:pt x="53" y="132"/>
                  </a:lnTo>
                  <a:lnTo>
                    <a:pt x="52" y="339"/>
                  </a:lnTo>
                  <a:lnTo>
                    <a:pt x="43" y="763"/>
                  </a:lnTo>
                  <a:lnTo>
                    <a:pt x="43" y="771"/>
                  </a:lnTo>
                  <a:lnTo>
                    <a:pt x="43" y="780"/>
                  </a:lnTo>
                  <a:lnTo>
                    <a:pt x="44" y="797"/>
                  </a:lnTo>
                  <a:lnTo>
                    <a:pt x="44" y="801"/>
                  </a:lnTo>
                  <a:lnTo>
                    <a:pt x="44" y="804"/>
                  </a:lnTo>
                  <a:lnTo>
                    <a:pt x="44" y="813"/>
                  </a:lnTo>
                  <a:lnTo>
                    <a:pt x="44" y="830"/>
                  </a:lnTo>
                  <a:lnTo>
                    <a:pt x="44" y="846"/>
                  </a:lnTo>
                  <a:lnTo>
                    <a:pt x="44" y="851"/>
                  </a:lnTo>
                  <a:lnTo>
                    <a:pt x="44" y="853"/>
                  </a:lnTo>
                  <a:lnTo>
                    <a:pt x="44" y="855"/>
                  </a:lnTo>
                  <a:lnTo>
                    <a:pt x="44" y="860"/>
                  </a:lnTo>
                  <a:lnTo>
                    <a:pt x="44" y="863"/>
                  </a:lnTo>
                  <a:lnTo>
                    <a:pt x="44" y="880"/>
                  </a:lnTo>
                  <a:lnTo>
                    <a:pt x="44" y="896"/>
                  </a:lnTo>
                  <a:lnTo>
                    <a:pt x="53" y="1056"/>
                  </a:lnTo>
                  <a:lnTo>
                    <a:pt x="64" y="1214"/>
                  </a:lnTo>
                  <a:lnTo>
                    <a:pt x="100" y="1414"/>
                  </a:lnTo>
                  <a:lnTo>
                    <a:pt x="118" y="1477"/>
                  </a:lnTo>
                  <a:lnTo>
                    <a:pt x="147" y="1536"/>
                  </a:lnTo>
                  <a:lnTo>
                    <a:pt x="187" y="1534"/>
                  </a:lnTo>
                  <a:lnTo>
                    <a:pt x="254" y="1515"/>
                  </a:lnTo>
                  <a:lnTo>
                    <a:pt x="263" y="1530"/>
                  </a:lnTo>
                  <a:lnTo>
                    <a:pt x="225" y="1543"/>
                  </a:lnTo>
                  <a:lnTo>
                    <a:pt x="230" y="1570"/>
                  </a:lnTo>
                  <a:lnTo>
                    <a:pt x="300" y="1564"/>
                  </a:lnTo>
                  <a:lnTo>
                    <a:pt x="368" y="1537"/>
                  </a:lnTo>
                  <a:lnTo>
                    <a:pt x="413" y="1509"/>
                  </a:lnTo>
                  <a:lnTo>
                    <a:pt x="437" y="1545"/>
                  </a:lnTo>
                  <a:lnTo>
                    <a:pt x="427" y="1567"/>
                  </a:lnTo>
                  <a:lnTo>
                    <a:pt x="405" y="1579"/>
                  </a:lnTo>
                  <a:lnTo>
                    <a:pt x="353" y="1596"/>
                  </a:lnTo>
                  <a:lnTo>
                    <a:pt x="289" y="1618"/>
                  </a:lnTo>
                  <a:lnTo>
                    <a:pt x="221" y="1611"/>
                  </a:lnTo>
                  <a:lnTo>
                    <a:pt x="109" y="1567"/>
                  </a:lnTo>
                  <a:lnTo>
                    <a:pt x="64" y="1456"/>
                  </a:lnTo>
                  <a:lnTo>
                    <a:pt x="39" y="1340"/>
                  </a:lnTo>
                  <a:lnTo>
                    <a:pt x="2" y="996"/>
                  </a:lnTo>
                  <a:lnTo>
                    <a:pt x="0" y="840"/>
                  </a:lnTo>
                  <a:lnTo>
                    <a:pt x="0" y="808"/>
                  </a:lnTo>
                  <a:lnTo>
                    <a:pt x="0" y="776"/>
                  </a:lnTo>
                  <a:lnTo>
                    <a:pt x="0" y="744"/>
                  </a:lnTo>
                  <a:lnTo>
                    <a:pt x="0" y="714"/>
                  </a:lnTo>
                  <a:lnTo>
                    <a:pt x="11" y="215"/>
                  </a:lnTo>
                  <a:lnTo>
                    <a:pt x="36" y="21"/>
                  </a:lnTo>
                  <a:lnTo>
                    <a:pt x="63" y="0"/>
                  </a:lnTo>
                  <a:close/>
                </a:path>
              </a:pathLst>
            </a:custGeom>
            <a:solidFill>
              <a:srgbClr val="000000"/>
            </a:solidFill>
            <a:ln w="9525">
              <a:noFill/>
              <a:round/>
              <a:headEnd/>
              <a:tailEnd/>
            </a:ln>
          </p:spPr>
          <p:txBody>
            <a:bodyPr/>
            <a:lstStyle/>
            <a:p>
              <a:endParaRPr lang="en-US"/>
            </a:p>
          </p:txBody>
        </p:sp>
        <p:sp>
          <p:nvSpPr>
            <p:cNvPr id="13399" name="Freeform 107"/>
            <p:cNvSpPr>
              <a:spLocks/>
            </p:cNvSpPr>
            <p:nvPr/>
          </p:nvSpPr>
          <p:spPr bwMode="auto">
            <a:xfrm>
              <a:off x="2109" y="1822"/>
              <a:ext cx="24" cy="12"/>
            </a:xfrm>
            <a:custGeom>
              <a:avLst/>
              <a:gdLst>
                <a:gd name="T0" fmla="*/ 45 w 94"/>
                <a:gd name="T1" fmla="*/ 0 h 48"/>
                <a:gd name="T2" fmla="*/ 94 w 94"/>
                <a:gd name="T3" fmla="*/ 24 h 48"/>
                <a:gd name="T4" fmla="*/ 91 w 94"/>
                <a:gd name="T5" fmla="*/ 31 h 48"/>
                <a:gd name="T6" fmla="*/ 34 w 94"/>
                <a:gd name="T7" fmla="*/ 48 h 48"/>
                <a:gd name="T8" fmla="*/ 0 w 94"/>
                <a:gd name="T9" fmla="*/ 48 h 48"/>
                <a:gd name="T10" fmla="*/ 8 w 94"/>
                <a:gd name="T11" fmla="*/ 19 h 48"/>
                <a:gd name="T12" fmla="*/ 45 w 94"/>
                <a:gd name="T13" fmla="*/ 0 h 48"/>
                <a:gd name="T14" fmla="*/ 45 w 94"/>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48"/>
                <a:gd name="T26" fmla="*/ 94 w 94"/>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48">
                  <a:moveTo>
                    <a:pt x="45" y="0"/>
                  </a:moveTo>
                  <a:lnTo>
                    <a:pt x="94" y="24"/>
                  </a:lnTo>
                  <a:lnTo>
                    <a:pt x="91" y="31"/>
                  </a:lnTo>
                  <a:lnTo>
                    <a:pt x="34" y="48"/>
                  </a:lnTo>
                  <a:lnTo>
                    <a:pt x="0" y="48"/>
                  </a:lnTo>
                  <a:lnTo>
                    <a:pt x="8" y="19"/>
                  </a:lnTo>
                  <a:lnTo>
                    <a:pt x="45" y="0"/>
                  </a:lnTo>
                  <a:close/>
                </a:path>
              </a:pathLst>
            </a:custGeom>
            <a:solidFill>
              <a:srgbClr val="000000"/>
            </a:solidFill>
            <a:ln w="9525">
              <a:noFill/>
              <a:round/>
              <a:headEnd/>
              <a:tailEnd/>
            </a:ln>
          </p:spPr>
          <p:txBody>
            <a:bodyPr/>
            <a:lstStyle/>
            <a:p>
              <a:endParaRPr lang="en-US"/>
            </a:p>
          </p:txBody>
        </p:sp>
        <p:sp>
          <p:nvSpPr>
            <p:cNvPr id="13400" name="Freeform 108"/>
            <p:cNvSpPr>
              <a:spLocks/>
            </p:cNvSpPr>
            <p:nvPr/>
          </p:nvSpPr>
          <p:spPr bwMode="auto">
            <a:xfrm>
              <a:off x="2142" y="1827"/>
              <a:ext cx="10" cy="14"/>
            </a:xfrm>
            <a:custGeom>
              <a:avLst/>
              <a:gdLst>
                <a:gd name="T0" fmla="*/ 5 w 43"/>
                <a:gd name="T1" fmla="*/ 0 h 53"/>
                <a:gd name="T2" fmla="*/ 32 w 43"/>
                <a:gd name="T3" fmla="*/ 20 h 53"/>
                <a:gd name="T4" fmla="*/ 43 w 43"/>
                <a:gd name="T5" fmla="*/ 53 h 53"/>
                <a:gd name="T6" fmla="*/ 14 w 43"/>
                <a:gd name="T7" fmla="*/ 44 h 53"/>
                <a:gd name="T8" fmla="*/ 0 w 43"/>
                <a:gd name="T9" fmla="*/ 9 h 53"/>
                <a:gd name="T10" fmla="*/ 5 w 43"/>
                <a:gd name="T11" fmla="*/ 0 h 53"/>
                <a:gd name="T12" fmla="*/ 5 w 43"/>
                <a:gd name="T13" fmla="*/ 0 h 53"/>
                <a:gd name="T14" fmla="*/ 0 60000 65536"/>
                <a:gd name="T15" fmla="*/ 0 60000 65536"/>
                <a:gd name="T16" fmla="*/ 0 60000 65536"/>
                <a:gd name="T17" fmla="*/ 0 60000 65536"/>
                <a:gd name="T18" fmla="*/ 0 60000 65536"/>
                <a:gd name="T19" fmla="*/ 0 60000 65536"/>
                <a:gd name="T20" fmla="*/ 0 60000 65536"/>
                <a:gd name="T21" fmla="*/ 0 w 43"/>
                <a:gd name="T22" fmla="*/ 0 h 53"/>
                <a:gd name="T23" fmla="*/ 43 w 43"/>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53">
                  <a:moveTo>
                    <a:pt x="5" y="0"/>
                  </a:moveTo>
                  <a:lnTo>
                    <a:pt x="32" y="20"/>
                  </a:lnTo>
                  <a:lnTo>
                    <a:pt x="43" y="53"/>
                  </a:lnTo>
                  <a:lnTo>
                    <a:pt x="14" y="44"/>
                  </a:lnTo>
                  <a:lnTo>
                    <a:pt x="0" y="9"/>
                  </a:lnTo>
                  <a:lnTo>
                    <a:pt x="5" y="0"/>
                  </a:lnTo>
                  <a:close/>
                </a:path>
              </a:pathLst>
            </a:custGeom>
            <a:solidFill>
              <a:srgbClr val="000000"/>
            </a:solidFill>
            <a:ln w="9525">
              <a:noFill/>
              <a:round/>
              <a:headEnd/>
              <a:tailEnd/>
            </a:ln>
          </p:spPr>
          <p:txBody>
            <a:bodyPr/>
            <a:lstStyle/>
            <a:p>
              <a:endParaRPr lang="en-US"/>
            </a:p>
          </p:txBody>
        </p:sp>
        <p:sp>
          <p:nvSpPr>
            <p:cNvPr id="13401" name="Freeform 109"/>
            <p:cNvSpPr>
              <a:spLocks/>
            </p:cNvSpPr>
            <p:nvPr/>
          </p:nvSpPr>
          <p:spPr bwMode="auto">
            <a:xfrm>
              <a:off x="2046" y="1840"/>
              <a:ext cx="20" cy="11"/>
            </a:xfrm>
            <a:custGeom>
              <a:avLst/>
              <a:gdLst>
                <a:gd name="T0" fmla="*/ 36 w 78"/>
                <a:gd name="T1" fmla="*/ 0 h 47"/>
                <a:gd name="T2" fmla="*/ 78 w 78"/>
                <a:gd name="T3" fmla="*/ 26 h 47"/>
                <a:gd name="T4" fmla="*/ 0 w 78"/>
                <a:gd name="T5" fmla="*/ 47 h 47"/>
                <a:gd name="T6" fmla="*/ 0 w 78"/>
                <a:gd name="T7" fmla="*/ 19 h 47"/>
                <a:gd name="T8" fmla="*/ 21 w 78"/>
                <a:gd name="T9" fmla="*/ 6 h 47"/>
                <a:gd name="T10" fmla="*/ 36 w 78"/>
                <a:gd name="T11" fmla="*/ 0 h 47"/>
                <a:gd name="T12" fmla="*/ 36 w 78"/>
                <a:gd name="T13" fmla="*/ 0 h 47"/>
                <a:gd name="T14" fmla="*/ 0 60000 65536"/>
                <a:gd name="T15" fmla="*/ 0 60000 65536"/>
                <a:gd name="T16" fmla="*/ 0 60000 65536"/>
                <a:gd name="T17" fmla="*/ 0 60000 65536"/>
                <a:gd name="T18" fmla="*/ 0 60000 65536"/>
                <a:gd name="T19" fmla="*/ 0 60000 65536"/>
                <a:gd name="T20" fmla="*/ 0 60000 65536"/>
                <a:gd name="T21" fmla="*/ 0 w 78"/>
                <a:gd name="T22" fmla="*/ 0 h 47"/>
                <a:gd name="T23" fmla="*/ 78 w 78"/>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47">
                  <a:moveTo>
                    <a:pt x="36" y="0"/>
                  </a:moveTo>
                  <a:lnTo>
                    <a:pt x="78" y="26"/>
                  </a:lnTo>
                  <a:lnTo>
                    <a:pt x="0" y="47"/>
                  </a:lnTo>
                  <a:lnTo>
                    <a:pt x="0" y="19"/>
                  </a:lnTo>
                  <a:lnTo>
                    <a:pt x="21" y="6"/>
                  </a:lnTo>
                  <a:lnTo>
                    <a:pt x="36" y="0"/>
                  </a:lnTo>
                  <a:close/>
                </a:path>
              </a:pathLst>
            </a:custGeom>
            <a:solidFill>
              <a:srgbClr val="000000"/>
            </a:solidFill>
            <a:ln w="9525">
              <a:noFill/>
              <a:round/>
              <a:headEnd/>
              <a:tailEnd/>
            </a:ln>
          </p:spPr>
          <p:txBody>
            <a:bodyPr/>
            <a:lstStyle/>
            <a:p>
              <a:endParaRPr lang="en-US"/>
            </a:p>
          </p:txBody>
        </p:sp>
        <p:sp>
          <p:nvSpPr>
            <p:cNvPr id="13402" name="Freeform 110"/>
            <p:cNvSpPr>
              <a:spLocks/>
            </p:cNvSpPr>
            <p:nvPr/>
          </p:nvSpPr>
          <p:spPr bwMode="auto">
            <a:xfrm>
              <a:off x="1771" y="1840"/>
              <a:ext cx="168" cy="91"/>
            </a:xfrm>
            <a:custGeom>
              <a:avLst/>
              <a:gdLst>
                <a:gd name="T0" fmla="*/ 664 w 674"/>
                <a:gd name="T1" fmla="*/ 0 h 363"/>
                <a:gd name="T2" fmla="*/ 674 w 674"/>
                <a:gd name="T3" fmla="*/ 15 h 363"/>
                <a:gd name="T4" fmla="*/ 650 w 674"/>
                <a:gd name="T5" fmla="*/ 27 h 363"/>
                <a:gd name="T6" fmla="*/ 595 w 674"/>
                <a:gd name="T7" fmla="*/ 54 h 363"/>
                <a:gd name="T8" fmla="*/ 540 w 674"/>
                <a:gd name="T9" fmla="*/ 76 h 363"/>
                <a:gd name="T10" fmla="*/ 429 w 674"/>
                <a:gd name="T11" fmla="*/ 120 h 363"/>
                <a:gd name="T12" fmla="*/ 378 w 674"/>
                <a:gd name="T13" fmla="*/ 151 h 363"/>
                <a:gd name="T14" fmla="*/ 328 w 674"/>
                <a:gd name="T15" fmla="*/ 179 h 363"/>
                <a:gd name="T16" fmla="*/ 278 w 674"/>
                <a:gd name="T17" fmla="*/ 207 h 363"/>
                <a:gd name="T18" fmla="*/ 228 w 674"/>
                <a:gd name="T19" fmla="*/ 234 h 363"/>
                <a:gd name="T20" fmla="*/ 178 w 674"/>
                <a:gd name="T21" fmla="*/ 262 h 363"/>
                <a:gd name="T22" fmla="*/ 128 w 674"/>
                <a:gd name="T23" fmla="*/ 292 h 363"/>
                <a:gd name="T24" fmla="*/ 79 w 674"/>
                <a:gd name="T25" fmla="*/ 323 h 363"/>
                <a:gd name="T26" fmla="*/ 30 w 674"/>
                <a:gd name="T27" fmla="*/ 356 h 363"/>
                <a:gd name="T28" fmla="*/ 0 w 674"/>
                <a:gd name="T29" fmla="*/ 363 h 363"/>
                <a:gd name="T30" fmla="*/ 6 w 674"/>
                <a:gd name="T31" fmla="*/ 336 h 363"/>
                <a:gd name="T32" fmla="*/ 83 w 674"/>
                <a:gd name="T33" fmla="*/ 293 h 363"/>
                <a:gd name="T34" fmla="*/ 160 w 674"/>
                <a:gd name="T35" fmla="*/ 253 h 363"/>
                <a:gd name="T36" fmla="*/ 237 w 674"/>
                <a:gd name="T37" fmla="*/ 212 h 363"/>
                <a:gd name="T38" fmla="*/ 314 w 674"/>
                <a:gd name="T39" fmla="*/ 167 h 363"/>
                <a:gd name="T40" fmla="*/ 399 w 674"/>
                <a:gd name="T41" fmla="*/ 125 h 363"/>
                <a:gd name="T42" fmla="*/ 483 w 674"/>
                <a:gd name="T43" fmla="*/ 82 h 363"/>
                <a:gd name="T44" fmla="*/ 574 w 674"/>
                <a:gd name="T45" fmla="*/ 40 h 363"/>
                <a:gd name="T46" fmla="*/ 664 w 674"/>
                <a:gd name="T47" fmla="*/ 0 h 363"/>
                <a:gd name="T48" fmla="*/ 664 w 674"/>
                <a:gd name="T49" fmla="*/ 0 h 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4"/>
                <a:gd name="T76" fmla="*/ 0 h 363"/>
                <a:gd name="T77" fmla="*/ 674 w 674"/>
                <a:gd name="T78" fmla="*/ 363 h 3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4" h="363">
                  <a:moveTo>
                    <a:pt x="664" y="0"/>
                  </a:moveTo>
                  <a:lnTo>
                    <a:pt x="674" y="15"/>
                  </a:lnTo>
                  <a:lnTo>
                    <a:pt x="650" y="27"/>
                  </a:lnTo>
                  <a:lnTo>
                    <a:pt x="595" y="54"/>
                  </a:lnTo>
                  <a:lnTo>
                    <a:pt x="540" y="76"/>
                  </a:lnTo>
                  <a:lnTo>
                    <a:pt x="429" y="120"/>
                  </a:lnTo>
                  <a:lnTo>
                    <a:pt x="378" y="151"/>
                  </a:lnTo>
                  <a:lnTo>
                    <a:pt x="328" y="179"/>
                  </a:lnTo>
                  <a:lnTo>
                    <a:pt x="278" y="207"/>
                  </a:lnTo>
                  <a:lnTo>
                    <a:pt x="228" y="234"/>
                  </a:lnTo>
                  <a:lnTo>
                    <a:pt x="178" y="262"/>
                  </a:lnTo>
                  <a:lnTo>
                    <a:pt x="128" y="292"/>
                  </a:lnTo>
                  <a:lnTo>
                    <a:pt x="79" y="323"/>
                  </a:lnTo>
                  <a:lnTo>
                    <a:pt x="30" y="356"/>
                  </a:lnTo>
                  <a:lnTo>
                    <a:pt x="0" y="363"/>
                  </a:lnTo>
                  <a:lnTo>
                    <a:pt x="6" y="336"/>
                  </a:lnTo>
                  <a:lnTo>
                    <a:pt x="83" y="293"/>
                  </a:lnTo>
                  <a:lnTo>
                    <a:pt x="160" y="253"/>
                  </a:lnTo>
                  <a:lnTo>
                    <a:pt x="237" y="212"/>
                  </a:lnTo>
                  <a:lnTo>
                    <a:pt x="314" y="167"/>
                  </a:lnTo>
                  <a:lnTo>
                    <a:pt x="399" y="125"/>
                  </a:lnTo>
                  <a:lnTo>
                    <a:pt x="483" y="82"/>
                  </a:lnTo>
                  <a:lnTo>
                    <a:pt x="574" y="40"/>
                  </a:lnTo>
                  <a:lnTo>
                    <a:pt x="664" y="0"/>
                  </a:lnTo>
                  <a:close/>
                </a:path>
              </a:pathLst>
            </a:custGeom>
            <a:solidFill>
              <a:srgbClr val="000000"/>
            </a:solidFill>
            <a:ln w="9525">
              <a:noFill/>
              <a:round/>
              <a:headEnd/>
              <a:tailEnd/>
            </a:ln>
          </p:spPr>
          <p:txBody>
            <a:bodyPr/>
            <a:lstStyle/>
            <a:p>
              <a:endParaRPr lang="en-US"/>
            </a:p>
          </p:txBody>
        </p:sp>
        <p:sp>
          <p:nvSpPr>
            <p:cNvPr id="13403" name="Freeform 111"/>
            <p:cNvSpPr>
              <a:spLocks/>
            </p:cNvSpPr>
            <p:nvPr/>
          </p:nvSpPr>
          <p:spPr bwMode="auto">
            <a:xfrm>
              <a:off x="1947" y="1843"/>
              <a:ext cx="31" cy="203"/>
            </a:xfrm>
            <a:custGeom>
              <a:avLst/>
              <a:gdLst>
                <a:gd name="T0" fmla="*/ 0 w 125"/>
                <a:gd name="T1" fmla="*/ 0 h 814"/>
                <a:gd name="T2" fmla="*/ 19 w 125"/>
                <a:gd name="T3" fmla="*/ 18 h 814"/>
                <a:gd name="T4" fmla="*/ 34 w 125"/>
                <a:gd name="T5" fmla="*/ 43 h 814"/>
                <a:gd name="T6" fmla="*/ 36 w 125"/>
                <a:gd name="T7" fmla="*/ 76 h 814"/>
                <a:gd name="T8" fmla="*/ 37 w 125"/>
                <a:gd name="T9" fmla="*/ 211 h 814"/>
                <a:gd name="T10" fmla="*/ 53 w 125"/>
                <a:gd name="T11" fmla="*/ 414 h 814"/>
                <a:gd name="T12" fmla="*/ 67 w 125"/>
                <a:gd name="T13" fmla="*/ 510 h 814"/>
                <a:gd name="T14" fmla="*/ 87 w 125"/>
                <a:gd name="T15" fmla="*/ 605 h 814"/>
                <a:gd name="T16" fmla="*/ 104 w 125"/>
                <a:gd name="T17" fmla="*/ 692 h 814"/>
                <a:gd name="T18" fmla="*/ 122 w 125"/>
                <a:gd name="T19" fmla="*/ 779 h 814"/>
                <a:gd name="T20" fmla="*/ 125 w 125"/>
                <a:gd name="T21" fmla="*/ 810 h 814"/>
                <a:gd name="T22" fmla="*/ 106 w 125"/>
                <a:gd name="T23" fmla="*/ 814 h 814"/>
                <a:gd name="T24" fmla="*/ 59 w 125"/>
                <a:gd name="T25" fmla="*/ 614 h 814"/>
                <a:gd name="T26" fmla="*/ 25 w 125"/>
                <a:gd name="T27" fmla="*/ 409 h 814"/>
                <a:gd name="T28" fmla="*/ 9 w 125"/>
                <a:gd name="T29" fmla="*/ 82 h 814"/>
                <a:gd name="T30" fmla="*/ 15 w 125"/>
                <a:gd name="T31" fmla="*/ 23 h 814"/>
                <a:gd name="T32" fmla="*/ 0 w 125"/>
                <a:gd name="T33" fmla="*/ 0 h 814"/>
                <a:gd name="T34" fmla="*/ 0 w 125"/>
                <a:gd name="T35" fmla="*/ 0 h 8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5"/>
                <a:gd name="T55" fmla="*/ 0 h 814"/>
                <a:gd name="T56" fmla="*/ 125 w 125"/>
                <a:gd name="T57" fmla="*/ 814 h 8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5" h="814">
                  <a:moveTo>
                    <a:pt x="0" y="0"/>
                  </a:moveTo>
                  <a:lnTo>
                    <a:pt x="19" y="18"/>
                  </a:lnTo>
                  <a:lnTo>
                    <a:pt x="34" y="43"/>
                  </a:lnTo>
                  <a:lnTo>
                    <a:pt x="36" y="76"/>
                  </a:lnTo>
                  <a:lnTo>
                    <a:pt x="37" y="211"/>
                  </a:lnTo>
                  <a:lnTo>
                    <a:pt x="53" y="414"/>
                  </a:lnTo>
                  <a:lnTo>
                    <a:pt x="67" y="510"/>
                  </a:lnTo>
                  <a:lnTo>
                    <a:pt x="87" y="605"/>
                  </a:lnTo>
                  <a:lnTo>
                    <a:pt x="104" y="692"/>
                  </a:lnTo>
                  <a:lnTo>
                    <a:pt x="122" y="779"/>
                  </a:lnTo>
                  <a:lnTo>
                    <a:pt x="125" y="810"/>
                  </a:lnTo>
                  <a:lnTo>
                    <a:pt x="106" y="814"/>
                  </a:lnTo>
                  <a:lnTo>
                    <a:pt x="59" y="614"/>
                  </a:lnTo>
                  <a:lnTo>
                    <a:pt x="25" y="409"/>
                  </a:lnTo>
                  <a:lnTo>
                    <a:pt x="9" y="82"/>
                  </a:lnTo>
                  <a:lnTo>
                    <a:pt x="15" y="23"/>
                  </a:lnTo>
                  <a:lnTo>
                    <a:pt x="0" y="0"/>
                  </a:lnTo>
                  <a:close/>
                </a:path>
              </a:pathLst>
            </a:custGeom>
            <a:solidFill>
              <a:srgbClr val="000000"/>
            </a:solidFill>
            <a:ln w="9525">
              <a:noFill/>
              <a:round/>
              <a:headEnd/>
              <a:tailEnd/>
            </a:ln>
          </p:spPr>
          <p:txBody>
            <a:bodyPr/>
            <a:lstStyle/>
            <a:p>
              <a:endParaRPr lang="en-US"/>
            </a:p>
          </p:txBody>
        </p:sp>
        <p:sp>
          <p:nvSpPr>
            <p:cNvPr id="13404" name="Freeform 112"/>
            <p:cNvSpPr>
              <a:spLocks/>
            </p:cNvSpPr>
            <p:nvPr/>
          </p:nvSpPr>
          <p:spPr bwMode="auto">
            <a:xfrm>
              <a:off x="2097" y="1847"/>
              <a:ext cx="16" cy="22"/>
            </a:xfrm>
            <a:custGeom>
              <a:avLst/>
              <a:gdLst>
                <a:gd name="T0" fmla="*/ 39 w 61"/>
                <a:gd name="T1" fmla="*/ 0 h 89"/>
                <a:gd name="T2" fmla="*/ 61 w 61"/>
                <a:gd name="T3" fmla="*/ 12 h 89"/>
                <a:gd name="T4" fmla="*/ 50 w 61"/>
                <a:gd name="T5" fmla="*/ 35 h 89"/>
                <a:gd name="T6" fmla="*/ 36 w 61"/>
                <a:gd name="T7" fmla="*/ 75 h 89"/>
                <a:gd name="T8" fmla="*/ 25 w 61"/>
                <a:gd name="T9" fmla="*/ 89 h 89"/>
                <a:gd name="T10" fmla="*/ 6 w 61"/>
                <a:gd name="T11" fmla="*/ 88 h 89"/>
                <a:gd name="T12" fmla="*/ 0 w 61"/>
                <a:gd name="T13" fmla="*/ 61 h 89"/>
                <a:gd name="T14" fmla="*/ 9 w 61"/>
                <a:gd name="T15" fmla="*/ 33 h 89"/>
                <a:gd name="T16" fmla="*/ 28 w 61"/>
                <a:gd name="T17" fmla="*/ 32 h 89"/>
                <a:gd name="T18" fmla="*/ 27 w 61"/>
                <a:gd name="T19" fmla="*/ 12 h 89"/>
                <a:gd name="T20" fmla="*/ 39 w 61"/>
                <a:gd name="T21" fmla="*/ 0 h 89"/>
                <a:gd name="T22" fmla="*/ 39 w 61"/>
                <a:gd name="T23" fmla="*/ 0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89"/>
                <a:gd name="T38" fmla="*/ 61 w 61"/>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89">
                  <a:moveTo>
                    <a:pt x="39" y="0"/>
                  </a:moveTo>
                  <a:lnTo>
                    <a:pt x="61" y="12"/>
                  </a:lnTo>
                  <a:lnTo>
                    <a:pt x="50" y="35"/>
                  </a:lnTo>
                  <a:lnTo>
                    <a:pt x="36" y="75"/>
                  </a:lnTo>
                  <a:lnTo>
                    <a:pt x="25" y="89"/>
                  </a:lnTo>
                  <a:lnTo>
                    <a:pt x="6" y="88"/>
                  </a:lnTo>
                  <a:lnTo>
                    <a:pt x="0" y="61"/>
                  </a:lnTo>
                  <a:lnTo>
                    <a:pt x="9" y="33"/>
                  </a:lnTo>
                  <a:lnTo>
                    <a:pt x="28" y="32"/>
                  </a:lnTo>
                  <a:lnTo>
                    <a:pt x="27" y="12"/>
                  </a:lnTo>
                  <a:lnTo>
                    <a:pt x="39" y="0"/>
                  </a:lnTo>
                  <a:close/>
                </a:path>
              </a:pathLst>
            </a:custGeom>
            <a:solidFill>
              <a:srgbClr val="000000"/>
            </a:solidFill>
            <a:ln w="9525">
              <a:noFill/>
              <a:round/>
              <a:headEnd/>
              <a:tailEnd/>
            </a:ln>
          </p:spPr>
          <p:txBody>
            <a:bodyPr/>
            <a:lstStyle/>
            <a:p>
              <a:endParaRPr lang="en-US"/>
            </a:p>
          </p:txBody>
        </p:sp>
        <p:sp>
          <p:nvSpPr>
            <p:cNvPr id="13405" name="Freeform 113"/>
            <p:cNvSpPr>
              <a:spLocks/>
            </p:cNvSpPr>
            <p:nvPr/>
          </p:nvSpPr>
          <p:spPr bwMode="auto">
            <a:xfrm>
              <a:off x="2208" y="1849"/>
              <a:ext cx="60" cy="24"/>
            </a:xfrm>
            <a:custGeom>
              <a:avLst/>
              <a:gdLst>
                <a:gd name="T0" fmla="*/ 105 w 239"/>
                <a:gd name="T1" fmla="*/ 0 h 96"/>
                <a:gd name="T2" fmla="*/ 178 w 239"/>
                <a:gd name="T3" fmla="*/ 4 h 96"/>
                <a:gd name="T4" fmla="*/ 239 w 239"/>
                <a:gd name="T5" fmla="*/ 41 h 96"/>
                <a:gd name="T6" fmla="*/ 237 w 239"/>
                <a:gd name="T7" fmla="*/ 73 h 96"/>
                <a:gd name="T8" fmla="*/ 216 w 239"/>
                <a:gd name="T9" fmla="*/ 96 h 96"/>
                <a:gd name="T10" fmla="*/ 157 w 239"/>
                <a:gd name="T11" fmla="*/ 89 h 96"/>
                <a:gd name="T12" fmla="*/ 127 w 239"/>
                <a:gd name="T13" fmla="*/ 65 h 96"/>
                <a:gd name="T14" fmla="*/ 94 w 239"/>
                <a:gd name="T15" fmla="*/ 48 h 96"/>
                <a:gd name="T16" fmla="*/ 179 w 239"/>
                <a:gd name="T17" fmla="*/ 65 h 96"/>
                <a:gd name="T18" fmla="*/ 194 w 239"/>
                <a:gd name="T19" fmla="*/ 42 h 96"/>
                <a:gd name="T20" fmla="*/ 182 w 239"/>
                <a:gd name="T21" fmla="*/ 27 h 96"/>
                <a:gd name="T22" fmla="*/ 163 w 239"/>
                <a:gd name="T23" fmla="*/ 25 h 96"/>
                <a:gd name="T24" fmla="*/ 84 w 239"/>
                <a:gd name="T25" fmla="*/ 26 h 96"/>
                <a:gd name="T26" fmla="*/ 13 w 239"/>
                <a:gd name="T27" fmla="*/ 60 h 96"/>
                <a:gd name="T28" fmla="*/ 0 w 239"/>
                <a:gd name="T29" fmla="*/ 47 h 96"/>
                <a:gd name="T30" fmla="*/ 8 w 239"/>
                <a:gd name="T31" fmla="*/ 33 h 96"/>
                <a:gd name="T32" fmla="*/ 42 w 239"/>
                <a:gd name="T33" fmla="*/ 16 h 96"/>
                <a:gd name="T34" fmla="*/ 105 w 239"/>
                <a:gd name="T35" fmla="*/ 0 h 96"/>
                <a:gd name="T36" fmla="*/ 105 w 239"/>
                <a:gd name="T37" fmla="*/ 0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96"/>
                <a:gd name="T59" fmla="*/ 239 w 239"/>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96">
                  <a:moveTo>
                    <a:pt x="105" y="0"/>
                  </a:moveTo>
                  <a:lnTo>
                    <a:pt x="178" y="4"/>
                  </a:lnTo>
                  <a:lnTo>
                    <a:pt x="239" y="41"/>
                  </a:lnTo>
                  <a:lnTo>
                    <a:pt x="237" y="73"/>
                  </a:lnTo>
                  <a:lnTo>
                    <a:pt x="216" y="96"/>
                  </a:lnTo>
                  <a:lnTo>
                    <a:pt x="157" y="89"/>
                  </a:lnTo>
                  <a:lnTo>
                    <a:pt x="127" y="65"/>
                  </a:lnTo>
                  <a:lnTo>
                    <a:pt x="94" y="48"/>
                  </a:lnTo>
                  <a:lnTo>
                    <a:pt x="179" y="65"/>
                  </a:lnTo>
                  <a:lnTo>
                    <a:pt x="194" y="42"/>
                  </a:lnTo>
                  <a:lnTo>
                    <a:pt x="182" y="27"/>
                  </a:lnTo>
                  <a:lnTo>
                    <a:pt x="163" y="25"/>
                  </a:lnTo>
                  <a:lnTo>
                    <a:pt x="84" y="26"/>
                  </a:lnTo>
                  <a:lnTo>
                    <a:pt x="13" y="60"/>
                  </a:lnTo>
                  <a:lnTo>
                    <a:pt x="0" y="47"/>
                  </a:lnTo>
                  <a:lnTo>
                    <a:pt x="8" y="33"/>
                  </a:lnTo>
                  <a:lnTo>
                    <a:pt x="42" y="16"/>
                  </a:lnTo>
                  <a:lnTo>
                    <a:pt x="105" y="0"/>
                  </a:lnTo>
                  <a:close/>
                </a:path>
              </a:pathLst>
            </a:custGeom>
            <a:solidFill>
              <a:srgbClr val="000000"/>
            </a:solidFill>
            <a:ln w="9525">
              <a:noFill/>
              <a:round/>
              <a:headEnd/>
              <a:tailEnd/>
            </a:ln>
          </p:spPr>
          <p:txBody>
            <a:bodyPr/>
            <a:lstStyle/>
            <a:p>
              <a:endParaRPr lang="en-US"/>
            </a:p>
          </p:txBody>
        </p:sp>
        <p:sp>
          <p:nvSpPr>
            <p:cNvPr id="13406" name="Freeform 114"/>
            <p:cNvSpPr>
              <a:spLocks/>
            </p:cNvSpPr>
            <p:nvPr/>
          </p:nvSpPr>
          <p:spPr bwMode="auto">
            <a:xfrm>
              <a:off x="2113" y="1853"/>
              <a:ext cx="15" cy="25"/>
            </a:xfrm>
            <a:custGeom>
              <a:avLst/>
              <a:gdLst>
                <a:gd name="T0" fmla="*/ 37 w 62"/>
                <a:gd name="T1" fmla="*/ 0 h 99"/>
                <a:gd name="T2" fmla="*/ 62 w 62"/>
                <a:gd name="T3" fmla="*/ 13 h 99"/>
                <a:gd name="T4" fmla="*/ 48 w 62"/>
                <a:gd name="T5" fmla="*/ 39 h 99"/>
                <a:gd name="T6" fmla="*/ 33 w 62"/>
                <a:gd name="T7" fmla="*/ 89 h 99"/>
                <a:gd name="T8" fmla="*/ 15 w 62"/>
                <a:gd name="T9" fmla="*/ 99 h 99"/>
                <a:gd name="T10" fmla="*/ 0 w 62"/>
                <a:gd name="T11" fmla="*/ 85 h 99"/>
                <a:gd name="T12" fmla="*/ 3 w 62"/>
                <a:gd name="T13" fmla="*/ 41 h 99"/>
                <a:gd name="T14" fmla="*/ 30 w 62"/>
                <a:gd name="T15" fmla="*/ 25 h 99"/>
                <a:gd name="T16" fmla="*/ 37 w 62"/>
                <a:gd name="T17" fmla="*/ 0 h 99"/>
                <a:gd name="T18" fmla="*/ 37 w 62"/>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99"/>
                <a:gd name="T32" fmla="*/ 62 w 62"/>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99">
                  <a:moveTo>
                    <a:pt x="37" y="0"/>
                  </a:moveTo>
                  <a:lnTo>
                    <a:pt x="62" y="13"/>
                  </a:lnTo>
                  <a:lnTo>
                    <a:pt x="48" y="39"/>
                  </a:lnTo>
                  <a:lnTo>
                    <a:pt x="33" y="89"/>
                  </a:lnTo>
                  <a:lnTo>
                    <a:pt x="15" y="99"/>
                  </a:lnTo>
                  <a:lnTo>
                    <a:pt x="0" y="85"/>
                  </a:lnTo>
                  <a:lnTo>
                    <a:pt x="3" y="41"/>
                  </a:lnTo>
                  <a:lnTo>
                    <a:pt x="30" y="25"/>
                  </a:lnTo>
                  <a:lnTo>
                    <a:pt x="37" y="0"/>
                  </a:lnTo>
                  <a:close/>
                </a:path>
              </a:pathLst>
            </a:custGeom>
            <a:solidFill>
              <a:srgbClr val="000000"/>
            </a:solidFill>
            <a:ln w="9525">
              <a:noFill/>
              <a:round/>
              <a:headEnd/>
              <a:tailEnd/>
            </a:ln>
          </p:spPr>
          <p:txBody>
            <a:bodyPr/>
            <a:lstStyle/>
            <a:p>
              <a:endParaRPr lang="en-US"/>
            </a:p>
          </p:txBody>
        </p:sp>
        <p:sp>
          <p:nvSpPr>
            <p:cNvPr id="13407" name="Freeform 115"/>
            <p:cNvSpPr>
              <a:spLocks/>
            </p:cNvSpPr>
            <p:nvPr/>
          </p:nvSpPr>
          <p:spPr bwMode="auto">
            <a:xfrm>
              <a:off x="2065" y="1883"/>
              <a:ext cx="44" cy="32"/>
            </a:xfrm>
            <a:custGeom>
              <a:avLst/>
              <a:gdLst>
                <a:gd name="T0" fmla="*/ 0 w 177"/>
                <a:gd name="T1" fmla="*/ 0 h 126"/>
                <a:gd name="T2" fmla="*/ 19 w 177"/>
                <a:gd name="T3" fmla="*/ 16 h 126"/>
                <a:gd name="T4" fmla="*/ 36 w 177"/>
                <a:gd name="T5" fmla="*/ 43 h 126"/>
                <a:gd name="T6" fmla="*/ 96 w 177"/>
                <a:gd name="T7" fmla="*/ 62 h 126"/>
                <a:gd name="T8" fmla="*/ 161 w 177"/>
                <a:gd name="T9" fmla="*/ 66 h 126"/>
                <a:gd name="T10" fmla="*/ 177 w 177"/>
                <a:gd name="T11" fmla="*/ 90 h 126"/>
                <a:gd name="T12" fmla="*/ 160 w 177"/>
                <a:gd name="T13" fmla="*/ 108 h 126"/>
                <a:gd name="T14" fmla="*/ 89 w 177"/>
                <a:gd name="T15" fmla="*/ 126 h 126"/>
                <a:gd name="T16" fmla="*/ 30 w 177"/>
                <a:gd name="T17" fmla="*/ 95 h 126"/>
                <a:gd name="T18" fmla="*/ 10 w 177"/>
                <a:gd name="T19" fmla="*/ 46 h 126"/>
                <a:gd name="T20" fmla="*/ 0 w 177"/>
                <a:gd name="T21" fmla="*/ 0 h 126"/>
                <a:gd name="T22" fmla="*/ 0 w 177"/>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
                <a:gd name="T37" fmla="*/ 0 h 126"/>
                <a:gd name="T38" fmla="*/ 177 w 177"/>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 h="126">
                  <a:moveTo>
                    <a:pt x="0" y="0"/>
                  </a:moveTo>
                  <a:lnTo>
                    <a:pt x="19" y="16"/>
                  </a:lnTo>
                  <a:lnTo>
                    <a:pt x="36" y="43"/>
                  </a:lnTo>
                  <a:lnTo>
                    <a:pt x="96" y="62"/>
                  </a:lnTo>
                  <a:lnTo>
                    <a:pt x="161" y="66"/>
                  </a:lnTo>
                  <a:lnTo>
                    <a:pt x="177" y="90"/>
                  </a:lnTo>
                  <a:lnTo>
                    <a:pt x="160" y="108"/>
                  </a:lnTo>
                  <a:lnTo>
                    <a:pt x="89" y="126"/>
                  </a:lnTo>
                  <a:lnTo>
                    <a:pt x="30" y="95"/>
                  </a:lnTo>
                  <a:lnTo>
                    <a:pt x="10" y="46"/>
                  </a:lnTo>
                  <a:lnTo>
                    <a:pt x="0" y="0"/>
                  </a:lnTo>
                  <a:close/>
                </a:path>
              </a:pathLst>
            </a:custGeom>
            <a:solidFill>
              <a:srgbClr val="000000"/>
            </a:solidFill>
            <a:ln w="9525">
              <a:noFill/>
              <a:round/>
              <a:headEnd/>
              <a:tailEnd/>
            </a:ln>
          </p:spPr>
          <p:txBody>
            <a:bodyPr/>
            <a:lstStyle/>
            <a:p>
              <a:endParaRPr lang="en-US"/>
            </a:p>
          </p:txBody>
        </p:sp>
        <p:sp>
          <p:nvSpPr>
            <p:cNvPr id="13408" name="Freeform 116"/>
            <p:cNvSpPr>
              <a:spLocks/>
            </p:cNvSpPr>
            <p:nvPr/>
          </p:nvSpPr>
          <p:spPr bwMode="auto">
            <a:xfrm>
              <a:off x="2166" y="1905"/>
              <a:ext cx="23" cy="22"/>
            </a:xfrm>
            <a:custGeom>
              <a:avLst/>
              <a:gdLst>
                <a:gd name="T0" fmla="*/ 52 w 90"/>
                <a:gd name="T1" fmla="*/ 0 h 88"/>
                <a:gd name="T2" fmla="*/ 90 w 90"/>
                <a:gd name="T3" fmla="*/ 8 h 88"/>
                <a:gd name="T4" fmla="*/ 84 w 90"/>
                <a:gd name="T5" fmla="*/ 43 h 88"/>
                <a:gd name="T6" fmla="*/ 54 w 90"/>
                <a:gd name="T7" fmla="*/ 70 h 88"/>
                <a:gd name="T8" fmla="*/ 19 w 90"/>
                <a:gd name="T9" fmla="*/ 88 h 88"/>
                <a:gd name="T10" fmla="*/ 0 w 90"/>
                <a:gd name="T11" fmla="*/ 54 h 88"/>
                <a:gd name="T12" fmla="*/ 7 w 90"/>
                <a:gd name="T13" fmla="*/ 11 h 88"/>
                <a:gd name="T14" fmla="*/ 23 w 90"/>
                <a:gd name="T15" fmla="*/ 6 h 88"/>
                <a:gd name="T16" fmla="*/ 43 w 90"/>
                <a:gd name="T17" fmla="*/ 6 h 88"/>
                <a:gd name="T18" fmla="*/ 52 w 90"/>
                <a:gd name="T19" fmla="*/ 0 h 88"/>
                <a:gd name="T20" fmla="*/ 52 w 90"/>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8"/>
                <a:gd name="T35" fmla="*/ 90 w 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8">
                  <a:moveTo>
                    <a:pt x="52" y="0"/>
                  </a:moveTo>
                  <a:lnTo>
                    <a:pt x="90" y="8"/>
                  </a:lnTo>
                  <a:lnTo>
                    <a:pt x="84" y="43"/>
                  </a:lnTo>
                  <a:lnTo>
                    <a:pt x="54" y="70"/>
                  </a:lnTo>
                  <a:lnTo>
                    <a:pt x="19" y="88"/>
                  </a:lnTo>
                  <a:lnTo>
                    <a:pt x="0" y="54"/>
                  </a:lnTo>
                  <a:lnTo>
                    <a:pt x="7" y="11"/>
                  </a:lnTo>
                  <a:lnTo>
                    <a:pt x="23" y="6"/>
                  </a:lnTo>
                  <a:lnTo>
                    <a:pt x="43" y="6"/>
                  </a:lnTo>
                  <a:lnTo>
                    <a:pt x="52" y="0"/>
                  </a:lnTo>
                  <a:close/>
                </a:path>
              </a:pathLst>
            </a:custGeom>
            <a:solidFill>
              <a:srgbClr val="000000"/>
            </a:solidFill>
            <a:ln w="9525">
              <a:noFill/>
              <a:round/>
              <a:headEnd/>
              <a:tailEnd/>
            </a:ln>
          </p:spPr>
          <p:txBody>
            <a:bodyPr/>
            <a:lstStyle/>
            <a:p>
              <a:endParaRPr lang="en-US"/>
            </a:p>
          </p:txBody>
        </p:sp>
        <p:sp>
          <p:nvSpPr>
            <p:cNvPr id="13409" name="Freeform 117"/>
            <p:cNvSpPr>
              <a:spLocks/>
            </p:cNvSpPr>
            <p:nvPr/>
          </p:nvSpPr>
          <p:spPr bwMode="auto">
            <a:xfrm>
              <a:off x="1746" y="1934"/>
              <a:ext cx="13" cy="26"/>
            </a:xfrm>
            <a:custGeom>
              <a:avLst/>
              <a:gdLst>
                <a:gd name="T0" fmla="*/ 39 w 53"/>
                <a:gd name="T1" fmla="*/ 0 h 102"/>
                <a:gd name="T2" fmla="*/ 53 w 53"/>
                <a:gd name="T3" fmla="*/ 13 h 102"/>
                <a:gd name="T4" fmla="*/ 41 w 53"/>
                <a:gd name="T5" fmla="*/ 31 h 102"/>
                <a:gd name="T6" fmla="*/ 4 w 53"/>
                <a:gd name="T7" fmla="*/ 102 h 102"/>
                <a:gd name="T8" fmla="*/ 0 w 53"/>
                <a:gd name="T9" fmla="*/ 59 h 102"/>
                <a:gd name="T10" fmla="*/ 15 w 53"/>
                <a:gd name="T11" fmla="*/ 20 h 102"/>
                <a:gd name="T12" fmla="*/ 39 w 53"/>
                <a:gd name="T13" fmla="*/ 0 h 102"/>
                <a:gd name="T14" fmla="*/ 39 w 53"/>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02"/>
                <a:gd name="T26" fmla="*/ 53 w 5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02">
                  <a:moveTo>
                    <a:pt x="39" y="0"/>
                  </a:moveTo>
                  <a:lnTo>
                    <a:pt x="53" y="13"/>
                  </a:lnTo>
                  <a:lnTo>
                    <a:pt x="41" y="31"/>
                  </a:lnTo>
                  <a:lnTo>
                    <a:pt x="4" y="102"/>
                  </a:lnTo>
                  <a:lnTo>
                    <a:pt x="0" y="59"/>
                  </a:lnTo>
                  <a:lnTo>
                    <a:pt x="15" y="20"/>
                  </a:lnTo>
                  <a:lnTo>
                    <a:pt x="39" y="0"/>
                  </a:lnTo>
                  <a:close/>
                </a:path>
              </a:pathLst>
            </a:custGeom>
            <a:solidFill>
              <a:srgbClr val="000000"/>
            </a:solidFill>
            <a:ln w="9525">
              <a:noFill/>
              <a:round/>
              <a:headEnd/>
              <a:tailEnd/>
            </a:ln>
          </p:spPr>
          <p:txBody>
            <a:bodyPr/>
            <a:lstStyle/>
            <a:p>
              <a:endParaRPr lang="en-US"/>
            </a:p>
          </p:txBody>
        </p:sp>
        <p:sp>
          <p:nvSpPr>
            <p:cNvPr id="13410" name="Freeform 118"/>
            <p:cNvSpPr>
              <a:spLocks/>
            </p:cNvSpPr>
            <p:nvPr/>
          </p:nvSpPr>
          <p:spPr bwMode="auto">
            <a:xfrm>
              <a:off x="2055" y="1946"/>
              <a:ext cx="26" cy="15"/>
            </a:xfrm>
            <a:custGeom>
              <a:avLst/>
              <a:gdLst>
                <a:gd name="T0" fmla="*/ 0 w 105"/>
                <a:gd name="T1" fmla="*/ 0 h 60"/>
                <a:gd name="T2" fmla="*/ 105 w 105"/>
                <a:gd name="T3" fmla="*/ 50 h 60"/>
                <a:gd name="T4" fmla="*/ 68 w 105"/>
                <a:gd name="T5" fmla="*/ 60 h 60"/>
                <a:gd name="T6" fmla="*/ 27 w 105"/>
                <a:gd name="T7" fmla="*/ 41 h 60"/>
                <a:gd name="T8" fmla="*/ 0 w 105"/>
                <a:gd name="T9" fmla="*/ 0 h 60"/>
                <a:gd name="T10" fmla="*/ 0 w 105"/>
                <a:gd name="T11" fmla="*/ 0 h 60"/>
                <a:gd name="T12" fmla="*/ 0 60000 65536"/>
                <a:gd name="T13" fmla="*/ 0 60000 65536"/>
                <a:gd name="T14" fmla="*/ 0 60000 65536"/>
                <a:gd name="T15" fmla="*/ 0 60000 65536"/>
                <a:gd name="T16" fmla="*/ 0 60000 65536"/>
                <a:gd name="T17" fmla="*/ 0 60000 65536"/>
                <a:gd name="T18" fmla="*/ 0 w 105"/>
                <a:gd name="T19" fmla="*/ 0 h 60"/>
                <a:gd name="T20" fmla="*/ 105 w 10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05" h="60">
                  <a:moveTo>
                    <a:pt x="0" y="0"/>
                  </a:moveTo>
                  <a:lnTo>
                    <a:pt x="105" y="50"/>
                  </a:lnTo>
                  <a:lnTo>
                    <a:pt x="68" y="60"/>
                  </a:lnTo>
                  <a:lnTo>
                    <a:pt x="27" y="41"/>
                  </a:lnTo>
                  <a:lnTo>
                    <a:pt x="0" y="0"/>
                  </a:lnTo>
                  <a:close/>
                </a:path>
              </a:pathLst>
            </a:custGeom>
            <a:solidFill>
              <a:srgbClr val="000000"/>
            </a:solidFill>
            <a:ln w="9525">
              <a:noFill/>
              <a:round/>
              <a:headEnd/>
              <a:tailEnd/>
            </a:ln>
          </p:spPr>
          <p:txBody>
            <a:bodyPr/>
            <a:lstStyle/>
            <a:p>
              <a:endParaRPr lang="en-US"/>
            </a:p>
          </p:txBody>
        </p:sp>
        <p:sp>
          <p:nvSpPr>
            <p:cNvPr id="13411" name="Freeform 119"/>
            <p:cNvSpPr>
              <a:spLocks/>
            </p:cNvSpPr>
            <p:nvPr/>
          </p:nvSpPr>
          <p:spPr bwMode="auto">
            <a:xfrm>
              <a:off x="2180" y="1976"/>
              <a:ext cx="29" cy="67"/>
            </a:xfrm>
            <a:custGeom>
              <a:avLst/>
              <a:gdLst>
                <a:gd name="T0" fmla="*/ 3 w 114"/>
                <a:gd name="T1" fmla="*/ 0 h 266"/>
                <a:gd name="T2" fmla="*/ 74 w 114"/>
                <a:gd name="T3" fmla="*/ 51 h 266"/>
                <a:gd name="T4" fmla="*/ 109 w 114"/>
                <a:gd name="T5" fmla="*/ 132 h 266"/>
                <a:gd name="T6" fmla="*/ 114 w 114"/>
                <a:gd name="T7" fmla="*/ 206 h 266"/>
                <a:gd name="T8" fmla="*/ 104 w 114"/>
                <a:gd name="T9" fmla="*/ 240 h 266"/>
                <a:gd name="T10" fmla="*/ 77 w 114"/>
                <a:gd name="T11" fmla="*/ 266 h 266"/>
                <a:gd name="T12" fmla="*/ 28 w 114"/>
                <a:gd name="T13" fmla="*/ 243 h 266"/>
                <a:gd name="T14" fmla="*/ 27 w 114"/>
                <a:gd name="T15" fmla="*/ 188 h 266"/>
                <a:gd name="T16" fmla="*/ 22 w 114"/>
                <a:gd name="T17" fmla="*/ 104 h 266"/>
                <a:gd name="T18" fmla="*/ 30 w 114"/>
                <a:gd name="T19" fmla="*/ 99 h 266"/>
                <a:gd name="T20" fmla="*/ 45 w 114"/>
                <a:gd name="T21" fmla="*/ 206 h 266"/>
                <a:gd name="T22" fmla="*/ 56 w 114"/>
                <a:gd name="T23" fmla="*/ 232 h 266"/>
                <a:gd name="T24" fmla="*/ 82 w 114"/>
                <a:gd name="T25" fmla="*/ 220 h 266"/>
                <a:gd name="T26" fmla="*/ 74 w 114"/>
                <a:gd name="T27" fmla="*/ 107 h 266"/>
                <a:gd name="T28" fmla="*/ 50 w 114"/>
                <a:gd name="T29" fmla="*/ 55 h 266"/>
                <a:gd name="T30" fmla="*/ 11 w 114"/>
                <a:gd name="T31" fmla="*/ 13 h 266"/>
                <a:gd name="T32" fmla="*/ 0 w 114"/>
                <a:gd name="T33" fmla="*/ 16 h 266"/>
                <a:gd name="T34" fmla="*/ 3 w 114"/>
                <a:gd name="T35" fmla="*/ 0 h 266"/>
                <a:gd name="T36" fmla="*/ 3 w 114"/>
                <a:gd name="T37" fmla="*/ 0 h 2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266"/>
                <a:gd name="T59" fmla="*/ 114 w 114"/>
                <a:gd name="T60" fmla="*/ 266 h 2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266">
                  <a:moveTo>
                    <a:pt x="3" y="0"/>
                  </a:moveTo>
                  <a:lnTo>
                    <a:pt x="74" y="51"/>
                  </a:lnTo>
                  <a:lnTo>
                    <a:pt x="109" y="132"/>
                  </a:lnTo>
                  <a:lnTo>
                    <a:pt x="114" y="206"/>
                  </a:lnTo>
                  <a:lnTo>
                    <a:pt x="104" y="240"/>
                  </a:lnTo>
                  <a:lnTo>
                    <a:pt x="77" y="266"/>
                  </a:lnTo>
                  <a:lnTo>
                    <a:pt x="28" y="243"/>
                  </a:lnTo>
                  <a:lnTo>
                    <a:pt x="27" y="188"/>
                  </a:lnTo>
                  <a:lnTo>
                    <a:pt x="22" y="104"/>
                  </a:lnTo>
                  <a:lnTo>
                    <a:pt x="30" y="99"/>
                  </a:lnTo>
                  <a:lnTo>
                    <a:pt x="45" y="206"/>
                  </a:lnTo>
                  <a:lnTo>
                    <a:pt x="56" y="232"/>
                  </a:lnTo>
                  <a:lnTo>
                    <a:pt x="82" y="220"/>
                  </a:lnTo>
                  <a:lnTo>
                    <a:pt x="74" y="107"/>
                  </a:lnTo>
                  <a:lnTo>
                    <a:pt x="50" y="55"/>
                  </a:lnTo>
                  <a:lnTo>
                    <a:pt x="11" y="13"/>
                  </a:lnTo>
                  <a:lnTo>
                    <a:pt x="0" y="16"/>
                  </a:lnTo>
                  <a:lnTo>
                    <a:pt x="3" y="0"/>
                  </a:lnTo>
                  <a:close/>
                </a:path>
              </a:pathLst>
            </a:custGeom>
            <a:solidFill>
              <a:srgbClr val="000000"/>
            </a:solidFill>
            <a:ln w="9525">
              <a:noFill/>
              <a:round/>
              <a:headEnd/>
              <a:tailEnd/>
            </a:ln>
          </p:spPr>
          <p:txBody>
            <a:bodyPr/>
            <a:lstStyle/>
            <a:p>
              <a:endParaRPr lang="en-US"/>
            </a:p>
          </p:txBody>
        </p:sp>
        <p:sp>
          <p:nvSpPr>
            <p:cNvPr id="13412" name="Freeform 120"/>
            <p:cNvSpPr>
              <a:spLocks/>
            </p:cNvSpPr>
            <p:nvPr/>
          </p:nvSpPr>
          <p:spPr bwMode="auto">
            <a:xfrm>
              <a:off x="2065" y="1988"/>
              <a:ext cx="66" cy="30"/>
            </a:xfrm>
            <a:custGeom>
              <a:avLst/>
              <a:gdLst>
                <a:gd name="T0" fmla="*/ 123 w 264"/>
                <a:gd name="T1" fmla="*/ 0 h 121"/>
                <a:gd name="T2" fmla="*/ 210 w 264"/>
                <a:gd name="T3" fmla="*/ 16 h 121"/>
                <a:gd name="T4" fmla="*/ 259 w 264"/>
                <a:gd name="T5" fmla="*/ 85 h 121"/>
                <a:gd name="T6" fmla="*/ 264 w 264"/>
                <a:gd name="T7" fmla="*/ 113 h 121"/>
                <a:gd name="T8" fmla="*/ 243 w 264"/>
                <a:gd name="T9" fmla="*/ 121 h 121"/>
                <a:gd name="T10" fmla="*/ 214 w 264"/>
                <a:gd name="T11" fmla="*/ 73 h 121"/>
                <a:gd name="T12" fmla="*/ 197 w 264"/>
                <a:gd name="T13" fmla="*/ 52 h 121"/>
                <a:gd name="T14" fmla="*/ 170 w 264"/>
                <a:gd name="T15" fmla="*/ 41 h 121"/>
                <a:gd name="T16" fmla="*/ 107 w 264"/>
                <a:gd name="T17" fmla="*/ 43 h 121"/>
                <a:gd name="T18" fmla="*/ 50 w 264"/>
                <a:gd name="T19" fmla="*/ 72 h 121"/>
                <a:gd name="T20" fmla="*/ 18 w 264"/>
                <a:gd name="T21" fmla="*/ 91 h 121"/>
                <a:gd name="T22" fmla="*/ 0 w 264"/>
                <a:gd name="T23" fmla="*/ 77 h 121"/>
                <a:gd name="T24" fmla="*/ 15 w 264"/>
                <a:gd name="T25" fmla="*/ 52 h 121"/>
                <a:gd name="T26" fmla="*/ 44 w 264"/>
                <a:gd name="T27" fmla="*/ 32 h 121"/>
                <a:gd name="T28" fmla="*/ 123 w 264"/>
                <a:gd name="T29" fmla="*/ 0 h 121"/>
                <a:gd name="T30" fmla="*/ 123 w 26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121"/>
                <a:gd name="T50" fmla="*/ 264 w 264"/>
                <a:gd name="T51" fmla="*/ 121 h 1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121">
                  <a:moveTo>
                    <a:pt x="123" y="0"/>
                  </a:moveTo>
                  <a:lnTo>
                    <a:pt x="210" y="16"/>
                  </a:lnTo>
                  <a:lnTo>
                    <a:pt x="259" y="85"/>
                  </a:lnTo>
                  <a:lnTo>
                    <a:pt x="264" y="113"/>
                  </a:lnTo>
                  <a:lnTo>
                    <a:pt x="243" y="121"/>
                  </a:lnTo>
                  <a:lnTo>
                    <a:pt x="214" y="73"/>
                  </a:lnTo>
                  <a:lnTo>
                    <a:pt x="197" y="52"/>
                  </a:lnTo>
                  <a:lnTo>
                    <a:pt x="170" y="41"/>
                  </a:lnTo>
                  <a:lnTo>
                    <a:pt x="107" y="43"/>
                  </a:lnTo>
                  <a:lnTo>
                    <a:pt x="50" y="72"/>
                  </a:lnTo>
                  <a:lnTo>
                    <a:pt x="18" y="91"/>
                  </a:lnTo>
                  <a:lnTo>
                    <a:pt x="0" y="77"/>
                  </a:lnTo>
                  <a:lnTo>
                    <a:pt x="15" y="52"/>
                  </a:lnTo>
                  <a:lnTo>
                    <a:pt x="44" y="32"/>
                  </a:lnTo>
                  <a:lnTo>
                    <a:pt x="123" y="0"/>
                  </a:lnTo>
                  <a:close/>
                </a:path>
              </a:pathLst>
            </a:custGeom>
            <a:solidFill>
              <a:srgbClr val="000000"/>
            </a:solidFill>
            <a:ln w="9525">
              <a:noFill/>
              <a:round/>
              <a:headEnd/>
              <a:tailEnd/>
            </a:ln>
          </p:spPr>
          <p:txBody>
            <a:bodyPr/>
            <a:lstStyle/>
            <a:p>
              <a:endParaRPr lang="en-US"/>
            </a:p>
          </p:txBody>
        </p:sp>
        <p:sp>
          <p:nvSpPr>
            <p:cNvPr id="13413" name="Freeform 121"/>
            <p:cNvSpPr>
              <a:spLocks/>
            </p:cNvSpPr>
            <p:nvPr/>
          </p:nvSpPr>
          <p:spPr bwMode="auto">
            <a:xfrm>
              <a:off x="2067" y="2009"/>
              <a:ext cx="22" cy="17"/>
            </a:xfrm>
            <a:custGeom>
              <a:avLst/>
              <a:gdLst>
                <a:gd name="T0" fmla="*/ 87 w 87"/>
                <a:gd name="T1" fmla="*/ 0 h 67"/>
                <a:gd name="T2" fmla="*/ 83 w 87"/>
                <a:gd name="T3" fmla="*/ 13 h 67"/>
                <a:gd name="T4" fmla="*/ 58 w 87"/>
                <a:gd name="T5" fmla="*/ 27 h 67"/>
                <a:gd name="T6" fmla="*/ 30 w 87"/>
                <a:gd name="T7" fmla="*/ 50 h 67"/>
                <a:gd name="T8" fmla="*/ 1 w 87"/>
                <a:gd name="T9" fmla="*/ 67 h 67"/>
                <a:gd name="T10" fmla="*/ 0 w 87"/>
                <a:gd name="T11" fmla="*/ 54 h 67"/>
                <a:gd name="T12" fmla="*/ 1 w 87"/>
                <a:gd name="T13" fmla="*/ 42 h 67"/>
                <a:gd name="T14" fmla="*/ 17 w 87"/>
                <a:gd name="T15" fmla="*/ 26 h 67"/>
                <a:gd name="T16" fmla="*/ 87 w 87"/>
                <a:gd name="T17" fmla="*/ 0 h 67"/>
                <a:gd name="T18" fmla="*/ 87 w 87"/>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67"/>
                <a:gd name="T32" fmla="*/ 87 w 87"/>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67">
                  <a:moveTo>
                    <a:pt x="87" y="0"/>
                  </a:moveTo>
                  <a:lnTo>
                    <a:pt x="83" y="13"/>
                  </a:lnTo>
                  <a:lnTo>
                    <a:pt x="58" y="27"/>
                  </a:lnTo>
                  <a:lnTo>
                    <a:pt x="30" y="50"/>
                  </a:lnTo>
                  <a:lnTo>
                    <a:pt x="1" y="67"/>
                  </a:lnTo>
                  <a:lnTo>
                    <a:pt x="0" y="54"/>
                  </a:lnTo>
                  <a:lnTo>
                    <a:pt x="1" y="42"/>
                  </a:lnTo>
                  <a:lnTo>
                    <a:pt x="17" y="26"/>
                  </a:lnTo>
                  <a:lnTo>
                    <a:pt x="87" y="0"/>
                  </a:lnTo>
                  <a:close/>
                </a:path>
              </a:pathLst>
            </a:custGeom>
            <a:solidFill>
              <a:srgbClr val="000000"/>
            </a:solidFill>
            <a:ln w="9525">
              <a:noFill/>
              <a:round/>
              <a:headEnd/>
              <a:tailEnd/>
            </a:ln>
          </p:spPr>
          <p:txBody>
            <a:bodyPr/>
            <a:lstStyle/>
            <a:p>
              <a:endParaRPr lang="en-US"/>
            </a:p>
          </p:txBody>
        </p:sp>
        <p:sp>
          <p:nvSpPr>
            <p:cNvPr id="13414" name="Freeform 122"/>
            <p:cNvSpPr>
              <a:spLocks/>
            </p:cNvSpPr>
            <p:nvPr/>
          </p:nvSpPr>
          <p:spPr bwMode="auto">
            <a:xfrm>
              <a:off x="1989" y="2017"/>
              <a:ext cx="28" cy="32"/>
            </a:xfrm>
            <a:custGeom>
              <a:avLst/>
              <a:gdLst>
                <a:gd name="T0" fmla="*/ 95 w 112"/>
                <a:gd name="T1" fmla="*/ 0 h 128"/>
                <a:gd name="T2" fmla="*/ 106 w 112"/>
                <a:gd name="T3" fmla="*/ 21 h 128"/>
                <a:gd name="T4" fmla="*/ 112 w 112"/>
                <a:gd name="T5" fmla="*/ 49 h 128"/>
                <a:gd name="T6" fmla="*/ 102 w 112"/>
                <a:gd name="T7" fmla="*/ 104 h 128"/>
                <a:gd name="T8" fmla="*/ 51 w 112"/>
                <a:gd name="T9" fmla="*/ 128 h 128"/>
                <a:gd name="T10" fmla="*/ 0 w 112"/>
                <a:gd name="T11" fmla="*/ 125 h 128"/>
                <a:gd name="T12" fmla="*/ 11 w 112"/>
                <a:gd name="T13" fmla="*/ 26 h 128"/>
                <a:gd name="T14" fmla="*/ 95 w 112"/>
                <a:gd name="T15" fmla="*/ 0 h 128"/>
                <a:gd name="T16" fmla="*/ 95 w 112"/>
                <a:gd name="T17" fmla="*/ 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128"/>
                <a:gd name="T29" fmla="*/ 112 w 112"/>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128">
                  <a:moveTo>
                    <a:pt x="95" y="0"/>
                  </a:moveTo>
                  <a:lnTo>
                    <a:pt x="106" y="21"/>
                  </a:lnTo>
                  <a:lnTo>
                    <a:pt x="112" y="49"/>
                  </a:lnTo>
                  <a:lnTo>
                    <a:pt x="102" y="104"/>
                  </a:lnTo>
                  <a:lnTo>
                    <a:pt x="51" y="128"/>
                  </a:lnTo>
                  <a:lnTo>
                    <a:pt x="0" y="125"/>
                  </a:lnTo>
                  <a:lnTo>
                    <a:pt x="11" y="26"/>
                  </a:lnTo>
                  <a:lnTo>
                    <a:pt x="95" y="0"/>
                  </a:lnTo>
                  <a:close/>
                </a:path>
              </a:pathLst>
            </a:custGeom>
            <a:solidFill>
              <a:srgbClr val="000000"/>
            </a:solidFill>
            <a:ln w="9525">
              <a:noFill/>
              <a:round/>
              <a:headEnd/>
              <a:tailEnd/>
            </a:ln>
          </p:spPr>
          <p:txBody>
            <a:bodyPr/>
            <a:lstStyle/>
            <a:p>
              <a:endParaRPr lang="en-US"/>
            </a:p>
          </p:txBody>
        </p:sp>
        <p:sp>
          <p:nvSpPr>
            <p:cNvPr id="13415" name="Freeform 123"/>
            <p:cNvSpPr>
              <a:spLocks/>
            </p:cNvSpPr>
            <p:nvPr/>
          </p:nvSpPr>
          <p:spPr bwMode="auto">
            <a:xfrm>
              <a:off x="1865" y="2094"/>
              <a:ext cx="67" cy="29"/>
            </a:xfrm>
            <a:custGeom>
              <a:avLst/>
              <a:gdLst>
                <a:gd name="T0" fmla="*/ 258 w 268"/>
                <a:gd name="T1" fmla="*/ 0 h 118"/>
                <a:gd name="T2" fmla="*/ 268 w 268"/>
                <a:gd name="T3" fmla="*/ 0 h 118"/>
                <a:gd name="T4" fmla="*/ 231 w 268"/>
                <a:gd name="T5" fmla="*/ 29 h 118"/>
                <a:gd name="T6" fmla="*/ 186 w 268"/>
                <a:gd name="T7" fmla="*/ 46 h 118"/>
                <a:gd name="T8" fmla="*/ 100 w 268"/>
                <a:gd name="T9" fmla="*/ 81 h 118"/>
                <a:gd name="T10" fmla="*/ 16 w 268"/>
                <a:gd name="T11" fmla="*/ 118 h 118"/>
                <a:gd name="T12" fmla="*/ 0 w 268"/>
                <a:gd name="T13" fmla="*/ 104 h 118"/>
                <a:gd name="T14" fmla="*/ 20 w 268"/>
                <a:gd name="T15" fmla="*/ 89 h 118"/>
                <a:gd name="T16" fmla="*/ 138 w 268"/>
                <a:gd name="T17" fmla="*/ 43 h 118"/>
                <a:gd name="T18" fmla="*/ 258 w 268"/>
                <a:gd name="T19" fmla="*/ 0 h 118"/>
                <a:gd name="T20" fmla="*/ 258 w 268"/>
                <a:gd name="T21" fmla="*/ 0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8"/>
                <a:gd name="T34" fmla="*/ 0 h 118"/>
                <a:gd name="T35" fmla="*/ 268 w 268"/>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8" h="118">
                  <a:moveTo>
                    <a:pt x="258" y="0"/>
                  </a:moveTo>
                  <a:lnTo>
                    <a:pt x="268" y="0"/>
                  </a:lnTo>
                  <a:lnTo>
                    <a:pt x="231" y="29"/>
                  </a:lnTo>
                  <a:lnTo>
                    <a:pt x="186" y="46"/>
                  </a:lnTo>
                  <a:lnTo>
                    <a:pt x="100" y="81"/>
                  </a:lnTo>
                  <a:lnTo>
                    <a:pt x="16" y="118"/>
                  </a:lnTo>
                  <a:lnTo>
                    <a:pt x="0" y="104"/>
                  </a:lnTo>
                  <a:lnTo>
                    <a:pt x="20" y="89"/>
                  </a:lnTo>
                  <a:lnTo>
                    <a:pt x="138" y="43"/>
                  </a:lnTo>
                  <a:lnTo>
                    <a:pt x="258" y="0"/>
                  </a:lnTo>
                  <a:close/>
                </a:path>
              </a:pathLst>
            </a:custGeom>
            <a:solidFill>
              <a:srgbClr val="000000"/>
            </a:solidFill>
            <a:ln w="9525">
              <a:noFill/>
              <a:round/>
              <a:headEnd/>
              <a:tailEnd/>
            </a:ln>
          </p:spPr>
          <p:txBody>
            <a:bodyPr/>
            <a:lstStyle/>
            <a:p>
              <a:endParaRPr lang="en-US"/>
            </a:p>
          </p:txBody>
        </p:sp>
        <p:sp>
          <p:nvSpPr>
            <p:cNvPr id="13416" name="Freeform 124"/>
            <p:cNvSpPr>
              <a:spLocks/>
            </p:cNvSpPr>
            <p:nvPr/>
          </p:nvSpPr>
          <p:spPr bwMode="auto">
            <a:xfrm>
              <a:off x="1719" y="2104"/>
              <a:ext cx="41" cy="39"/>
            </a:xfrm>
            <a:custGeom>
              <a:avLst/>
              <a:gdLst>
                <a:gd name="T0" fmla="*/ 133 w 166"/>
                <a:gd name="T1" fmla="*/ 0 h 156"/>
                <a:gd name="T2" fmla="*/ 145 w 166"/>
                <a:gd name="T3" fmla="*/ 20 h 156"/>
                <a:gd name="T4" fmla="*/ 150 w 166"/>
                <a:gd name="T5" fmla="*/ 50 h 156"/>
                <a:gd name="T6" fmla="*/ 166 w 166"/>
                <a:gd name="T7" fmla="*/ 115 h 156"/>
                <a:gd name="T8" fmla="*/ 143 w 166"/>
                <a:gd name="T9" fmla="*/ 122 h 156"/>
                <a:gd name="T10" fmla="*/ 127 w 166"/>
                <a:gd name="T11" fmla="*/ 107 h 156"/>
                <a:gd name="T12" fmla="*/ 117 w 166"/>
                <a:gd name="T13" fmla="*/ 63 h 156"/>
                <a:gd name="T14" fmla="*/ 103 w 166"/>
                <a:gd name="T15" fmla="*/ 105 h 156"/>
                <a:gd name="T16" fmla="*/ 75 w 166"/>
                <a:gd name="T17" fmla="*/ 140 h 156"/>
                <a:gd name="T18" fmla="*/ 48 w 166"/>
                <a:gd name="T19" fmla="*/ 156 h 156"/>
                <a:gd name="T20" fmla="*/ 23 w 166"/>
                <a:gd name="T21" fmla="*/ 143 h 156"/>
                <a:gd name="T22" fmla="*/ 0 w 166"/>
                <a:gd name="T23" fmla="*/ 86 h 156"/>
                <a:gd name="T24" fmla="*/ 5 w 166"/>
                <a:gd name="T25" fmla="*/ 57 h 156"/>
                <a:gd name="T26" fmla="*/ 28 w 166"/>
                <a:gd name="T27" fmla="*/ 45 h 156"/>
                <a:gd name="T28" fmla="*/ 133 w 166"/>
                <a:gd name="T29" fmla="*/ 0 h 156"/>
                <a:gd name="T30" fmla="*/ 133 w 166"/>
                <a:gd name="T31" fmla="*/ 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156"/>
                <a:gd name="T50" fmla="*/ 166 w 166"/>
                <a:gd name="T51" fmla="*/ 156 h 1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156">
                  <a:moveTo>
                    <a:pt x="133" y="0"/>
                  </a:moveTo>
                  <a:lnTo>
                    <a:pt x="145" y="20"/>
                  </a:lnTo>
                  <a:lnTo>
                    <a:pt x="150" y="50"/>
                  </a:lnTo>
                  <a:lnTo>
                    <a:pt x="166" y="115"/>
                  </a:lnTo>
                  <a:lnTo>
                    <a:pt x="143" y="122"/>
                  </a:lnTo>
                  <a:lnTo>
                    <a:pt x="127" y="107"/>
                  </a:lnTo>
                  <a:lnTo>
                    <a:pt x="117" y="63"/>
                  </a:lnTo>
                  <a:lnTo>
                    <a:pt x="103" y="105"/>
                  </a:lnTo>
                  <a:lnTo>
                    <a:pt x="75" y="140"/>
                  </a:lnTo>
                  <a:lnTo>
                    <a:pt x="48" y="156"/>
                  </a:lnTo>
                  <a:lnTo>
                    <a:pt x="23" y="143"/>
                  </a:lnTo>
                  <a:lnTo>
                    <a:pt x="0" y="86"/>
                  </a:lnTo>
                  <a:lnTo>
                    <a:pt x="5" y="57"/>
                  </a:lnTo>
                  <a:lnTo>
                    <a:pt x="28" y="45"/>
                  </a:lnTo>
                  <a:lnTo>
                    <a:pt x="133" y="0"/>
                  </a:lnTo>
                  <a:close/>
                </a:path>
              </a:pathLst>
            </a:custGeom>
            <a:solidFill>
              <a:srgbClr val="000000"/>
            </a:solidFill>
            <a:ln w="9525">
              <a:noFill/>
              <a:round/>
              <a:headEnd/>
              <a:tailEnd/>
            </a:ln>
          </p:spPr>
          <p:txBody>
            <a:bodyPr/>
            <a:lstStyle/>
            <a:p>
              <a:endParaRPr lang="en-US"/>
            </a:p>
          </p:txBody>
        </p:sp>
        <p:sp>
          <p:nvSpPr>
            <p:cNvPr id="13417" name="Freeform 125"/>
            <p:cNvSpPr>
              <a:spLocks/>
            </p:cNvSpPr>
            <p:nvPr/>
          </p:nvSpPr>
          <p:spPr bwMode="auto">
            <a:xfrm>
              <a:off x="1832" y="2233"/>
              <a:ext cx="18" cy="11"/>
            </a:xfrm>
            <a:custGeom>
              <a:avLst/>
              <a:gdLst>
                <a:gd name="T0" fmla="*/ 50 w 71"/>
                <a:gd name="T1" fmla="*/ 0 h 43"/>
                <a:gd name="T2" fmla="*/ 71 w 71"/>
                <a:gd name="T3" fmla="*/ 15 h 43"/>
                <a:gd name="T4" fmla="*/ 59 w 71"/>
                <a:gd name="T5" fmla="*/ 33 h 43"/>
                <a:gd name="T6" fmla="*/ 27 w 71"/>
                <a:gd name="T7" fmla="*/ 43 h 43"/>
                <a:gd name="T8" fmla="*/ 0 w 71"/>
                <a:gd name="T9" fmla="*/ 26 h 43"/>
                <a:gd name="T10" fmla="*/ 50 w 71"/>
                <a:gd name="T11" fmla="*/ 0 h 43"/>
                <a:gd name="T12" fmla="*/ 50 w 71"/>
                <a:gd name="T13" fmla="*/ 0 h 43"/>
                <a:gd name="T14" fmla="*/ 0 60000 65536"/>
                <a:gd name="T15" fmla="*/ 0 60000 65536"/>
                <a:gd name="T16" fmla="*/ 0 60000 65536"/>
                <a:gd name="T17" fmla="*/ 0 60000 65536"/>
                <a:gd name="T18" fmla="*/ 0 60000 65536"/>
                <a:gd name="T19" fmla="*/ 0 60000 65536"/>
                <a:gd name="T20" fmla="*/ 0 60000 65536"/>
                <a:gd name="T21" fmla="*/ 0 w 71"/>
                <a:gd name="T22" fmla="*/ 0 h 43"/>
                <a:gd name="T23" fmla="*/ 71 w 7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43">
                  <a:moveTo>
                    <a:pt x="50" y="0"/>
                  </a:moveTo>
                  <a:lnTo>
                    <a:pt x="71" y="15"/>
                  </a:lnTo>
                  <a:lnTo>
                    <a:pt x="59" y="33"/>
                  </a:lnTo>
                  <a:lnTo>
                    <a:pt x="27" y="43"/>
                  </a:lnTo>
                  <a:lnTo>
                    <a:pt x="0" y="26"/>
                  </a:lnTo>
                  <a:lnTo>
                    <a:pt x="50" y="0"/>
                  </a:lnTo>
                  <a:close/>
                </a:path>
              </a:pathLst>
            </a:custGeom>
            <a:solidFill>
              <a:srgbClr val="000000"/>
            </a:solidFill>
            <a:ln w="9525">
              <a:noFill/>
              <a:round/>
              <a:headEnd/>
              <a:tailEnd/>
            </a:ln>
          </p:spPr>
          <p:txBody>
            <a:bodyPr/>
            <a:lstStyle/>
            <a:p>
              <a:endParaRPr lang="en-US"/>
            </a:p>
          </p:txBody>
        </p:sp>
        <p:sp>
          <p:nvSpPr>
            <p:cNvPr id="13418" name="Freeform 126"/>
            <p:cNvSpPr>
              <a:spLocks/>
            </p:cNvSpPr>
            <p:nvPr/>
          </p:nvSpPr>
          <p:spPr bwMode="auto">
            <a:xfrm>
              <a:off x="1843" y="2242"/>
              <a:ext cx="17" cy="13"/>
            </a:xfrm>
            <a:custGeom>
              <a:avLst/>
              <a:gdLst>
                <a:gd name="T0" fmla="*/ 66 w 69"/>
                <a:gd name="T1" fmla="*/ 0 h 53"/>
                <a:gd name="T2" fmla="*/ 69 w 69"/>
                <a:gd name="T3" fmla="*/ 19 h 53"/>
                <a:gd name="T4" fmla="*/ 56 w 69"/>
                <a:gd name="T5" fmla="*/ 34 h 53"/>
                <a:gd name="T6" fmla="*/ 21 w 69"/>
                <a:gd name="T7" fmla="*/ 53 h 53"/>
                <a:gd name="T8" fmla="*/ 0 w 69"/>
                <a:gd name="T9" fmla="*/ 34 h 53"/>
                <a:gd name="T10" fmla="*/ 66 w 69"/>
                <a:gd name="T11" fmla="*/ 0 h 53"/>
                <a:gd name="T12" fmla="*/ 66 w 69"/>
                <a:gd name="T13" fmla="*/ 0 h 53"/>
                <a:gd name="T14" fmla="*/ 0 60000 65536"/>
                <a:gd name="T15" fmla="*/ 0 60000 65536"/>
                <a:gd name="T16" fmla="*/ 0 60000 65536"/>
                <a:gd name="T17" fmla="*/ 0 60000 65536"/>
                <a:gd name="T18" fmla="*/ 0 60000 65536"/>
                <a:gd name="T19" fmla="*/ 0 60000 65536"/>
                <a:gd name="T20" fmla="*/ 0 60000 65536"/>
                <a:gd name="T21" fmla="*/ 0 w 69"/>
                <a:gd name="T22" fmla="*/ 0 h 53"/>
                <a:gd name="T23" fmla="*/ 69 w 69"/>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53">
                  <a:moveTo>
                    <a:pt x="66" y="0"/>
                  </a:moveTo>
                  <a:lnTo>
                    <a:pt x="69" y="19"/>
                  </a:lnTo>
                  <a:lnTo>
                    <a:pt x="56" y="34"/>
                  </a:lnTo>
                  <a:lnTo>
                    <a:pt x="21" y="53"/>
                  </a:lnTo>
                  <a:lnTo>
                    <a:pt x="0" y="34"/>
                  </a:lnTo>
                  <a:lnTo>
                    <a:pt x="66" y="0"/>
                  </a:lnTo>
                  <a:close/>
                </a:path>
              </a:pathLst>
            </a:custGeom>
            <a:solidFill>
              <a:srgbClr val="000000"/>
            </a:solidFill>
            <a:ln w="9525">
              <a:noFill/>
              <a:round/>
              <a:headEnd/>
              <a:tailEnd/>
            </a:ln>
          </p:spPr>
          <p:txBody>
            <a:bodyPr/>
            <a:lstStyle/>
            <a:p>
              <a:endParaRPr lang="en-US"/>
            </a:p>
          </p:txBody>
        </p:sp>
      </p:grpSp>
      <p:grpSp>
        <p:nvGrpSpPr>
          <p:cNvPr id="13336" name="Group 127"/>
          <p:cNvGrpSpPr>
            <a:grpSpLocks/>
          </p:cNvGrpSpPr>
          <p:nvPr/>
        </p:nvGrpSpPr>
        <p:grpSpPr bwMode="auto">
          <a:xfrm flipH="1">
            <a:off x="7154863" y="1223963"/>
            <a:ext cx="922337" cy="1098550"/>
            <a:chOff x="1687" y="1630"/>
            <a:chExt cx="581" cy="692"/>
          </a:xfrm>
        </p:grpSpPr>
        <p:sp>
          <p:nvSpPr>
            <p:cNvPr id="13343" name="Freeform 128"/>
            <p:cNvSpPr>
              <a:spLocks/>
            </p:cNvSpPr>
            <p:nvPr/>
          </p:nvSpPr>
          <p:spPr bwMode="auto">
            <a:xfrm>
              <a:off x="1787" y="2132"/>
              <a:ext cx="237" cy="185"/>
            </a:xfrm>
            <a:custGeom>
              <a:avLst/>
              <a:gdLst>
                <a:gd name="T0" fmla="*/ 128 w 947"/>
                <a:gd name="T1" fmla="*/ 189 h 741"/>
                <a:gd name="T2" fmla="*/ 27 w 947"/>
                <a:gd name="T3" fmla="*/ 377 h 741"/>
                <a:gd name="T4" fmla="*/ 55 w 947"/>
                <a:gd name="T5" fmla="*/ 581 h 741"/>
                <a:gd name="T6" fmla="*/ 0 w 947"/>
                <a:gd name="T7" fmla="*/ 659 h 741"/>
                <a:gd name="T8" fmla="*/ 13 w 947"/>
                <a:gd name="T9" fmla="*/ 705 h 741"/>
                <a:gd name="T10" fmla="*/ 86 w 947"/>
                <a:gd name="T11" fmla="*/ 718 h 741"/>
                <a:gd name="T12" fmla="*/ 343 w 947"/>
                <a:gd name="T13" fmla="*/ 617 h 741"/>
                <a:gd name="T14" fmla="*/ 366 w 947"/>
                <a:gd name="T15" fmla="*/ 547 h 741"/>
                <a:gd name="T16" fmla="*/ 356 w 947"/>
                <a:gd name="T17" fmla="*/ 405 h 741"/>
                <a:gd name="T18" fmla="*/ 476 w 947"/>
                <a:gd name="T19" fmla="*/ 331 h 741"/>
                <a:gd name="T20" fmla="*/ 539 w 947"/>
                <a:gd name="T21" fmla="*/ 512 h 741"/>
                <a:gd name="T22" fmla="*/ 599 w 947"/>
                <a:gd name="T23" fmla="*/ 599 h 741"/>
                <a:gd name="T24" fmla="*/ 531 w 947"/>
                <a:gd name="T25" fmla="*/ 700 h 741"/>
                <a:gd name="T26" fmla="*/ 581 w 947"/>
                <a:gd name="T27" fmla="*/ 741 h 741"/>
                <a:gd name="T28" fmla="*/ 705 w 947"/>
                <a:gd name="T29" fmla="*/ 733 h 741"/>
                <a:gd name="T30" fmla="*/ 915 w 947"/>
                <a:gd name="T31" fmla="*/ 617 h 741"/>
                <a:gd name="T32" fmla="*/ 897 w 947"/>
                <a:gd name="T33" fmla="*/ 520 h 741"/>
                <a:gd name="T34" fmla="*/ 829 w 947"/>
                <a:gd name="T35" fmla="*/ 363 h 741"/>
                <a:gd name="T36" fmla="*/ 842 w 947"/>
                <a:gd name="T37" fmla="*/ 331 h 741"/>
                <a:gd name="T38" fmla="*/ 829 w 947"/>
                <a:gd name="T39" fmla="*/ 285 h 741"/>
                <a:gd name="T40" fmla="*/ 947 w 947"/>
                <a:gd name="T41" fmla="*/ 137 h 741"/>
                <a:gd name="T42" fmla="*/ 902 w 947"/>
                <a:gd name="T43" fmla="*/ 64 h 741"/>
                <a:gd name="T44" fmla="*/ 617 w 947"/>
                <a:gd name="T45" fmla="*/ 0 h 741"/>
                <a:gd name="T46" fmla="*/ 128 w 947"/>
                <a:gd name="T47" fmla="*/ 189 h 741"/>
                <a:gd name="T48" fmla="*/ 128 w 947"/>
                <a:gd name="T49" fmla="*/ 189 h 7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7"/>
                <a:gd name="T76" fmla="*/ 0 h 741"/>
                <a:gd name="T77" fmla="*/ 947 w 947"/>
                <a:gd name="T78" fmla="*/ 741 h 7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7" h="741">
                  <a:moveTo>
                    <a:pt x="128" y="189"/>
                  </a:moveTo>
                  <a:lnTo>
                    <a:pt x="27" y="377"/>
                  </a:lnTo>
                  <a:lnTo>
                    <a:pt x="55" y="581"/>
                  </a:lnTo>
                  <a:lnTo>
                    <a:pt x="0" y="659"/>
                  </a:lnTo>
                  <a:lnTo>
                    <a:pt x="13" y="705"/>
                  </a:lnTo>
                  <a:lnTo>
                    <a:pt x="86" y="718"/>
                  </a:lnTo>
                  <a:lnTo>
                    <a:pt x="343" y="617"/>
                  </a:lnTo>
                  <a:lnTo>
                    <a:pt x="366" y="547"/>
                  </a:lnTo>
                  <a:lnTo>
                    <a:pt x="356" y="405"/>
                  </a:lnTo>
                  <a:lnTo>
                    <a:pt x="476" y="331"/>
                  </a:lnTo>
                  <a:lnTo>
                    <a:pt x="539" y="512"/>
                  </a:lnTo>
                  <a:lnTo>
                    <a:pt x="599" y="599"/>
                  </a:lnTo>
                  <a:lnTo>
                    <a:pt x="531" y="700"/>
                  </a:lnTo>
                  <a:lnTo>
                    <a:pt x="581" y="741"/>
                  </a:lnTo>
                  <a:lnTo>
                    <a:pt x="705" y="733"/>
                  </a:lnTo>
                  <a:lnTo>
                    <a:pt x="915" y="617"/>
                  </a:lnTo>
                  <a:lnTo>
                    <a:pt x="897" y="520"/>
                  </a:lnTo>
                  <a:lnTo>
                    <a:pt x="829" y="363"/>
                  </a:lnTo>
                  <a:lnTo>
                    <a:pt x="842" y="331"/>
                  </a:lnTo>
                  <a:lnTo>
                    <a:pt x="829" y="285"/>
                  </a:lnTo>
                  <a:lnTo>
                    <a:pt x="947" y="137"/>
                  </a:lnTo>
                  <a:lnTo>
                    <a:pt x="902" y="64"/>
                  </a:lnTo>
                  <a:lnTo>
                    <a:pt x="617" y="0"/>
                  </a:lnTo>
                  <a:lnTo>
                    <a:pt x="128" y="189"/>
                  </a:lnTo>
                  <a:close/>
                </a:path>
              </a:pathLst>
            </a:custGeom>
            <a:solidFill>
              <a:srgbClr val="8CBF8C"/>
            </a:solidFill>
            <a:ln w="9525">
              <a:noFill/>
              <a:round/>
              <a:headEnd/>
              <a:tailEnd/>
            </a:ln>
          </p:spPr>
          <p:txBody>
            <a:bodyPr/>
            <a:lstStyle/>
            <a:p>
              <a:endParaRPr lang="en-US"/>
            </a:p>
          </p:txBody>
        </p:sp>
        <p:sp>
          <p:nvSpPr>
            <p:cNvPr id="13344" name="Freeform 129"/>
            <p:cNvSpPr>
              <a:spLocks/>
            </p:cNvSpPr>
            <p:nvPr/>
          </p:nvSpPr>
          <p:spPr bwMode="auto">
            <a:xfrm>
              <a:off x="1964" y="1988"/>
              <a:ext cx="163" cy="214"/>
            </a:xfrm>
            <a:custGeom>
              <a:avLst/>
              <a:gdLst>
                <a:gd name="T0" fmla="*/ 339 w 655"/>
                <a:gd name="T1" fmla="*/ 79 h 858"/>
                <a:gd name="T2" fmla="*/ 554 w 655"/>
                <a:gd name="T3" fmla="*/ 0 h 858"/>
                <a:gd name="T4" fmla="*/ 645 w 655"/>
                <a:gd name="T5" fmla="*/ 74 h 858"/>
                <a:gd name="T6" fmla="*/ 655 w 655"/>
                <a:gd name="T7" fmla="*/ 184 h 858"/>
                <a:gd name="T8" fmla="*/ 472 w 655"/>
                <a:gd name="T9" fmla="*/ 651 h 858"/>
                <a:gd name="T10" fmla="*/ 425 w 655"/>
                <a:gd name="T11" fmla="*/ 803 h 858"/>
                <a:gd name="T12" fmla="*/ 407 w 655"/>
                <a:gd name="T13" fmla="*/ 848 h 858"/>
                <a:gd name="T14" fmla="*/ 284 w 655"/>
                <a:gd name="T15" fmla="*/ 858 h 858"/>
                <a:gd name="T16" fmla="*/ 132 w 655"/>
                <a:gd name="T17" fmla="*/ 825 h 858"/>
                <a:gd name="T18" fmla="*/ 252 w 655"/>
                <a:gd name="T19" fmla="*/ 687 h 858"/>
                <a:gd name="T20" fmla="*/ 0 w 655"/>
                <a:gd name="T21" fmla="*/ 581 h 858"/>
                <a:gd name="T22" fmla="*/ 339 w 655"/>
                <a:gd name="T23" fmla="*/ 79 h 858"/>
                <a:gd name="T24" fmla="*/ 339 w 655"/>
                <a:gd name="T25" fmla="*/ 79 h 8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5"/>
                <a:gd name="T40" fmla="*/ 0 h 858"/>
                <a:gd name="T41" fmla="*/ 655 w 655"/>
                <a:gd name="T42" fmla="*/ 858 h 8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5" h="858">
                  <a:moveTo>
                    <a:pt x="339" y="79"/>
                  </a:moveTo>
                  <a:lnTo>
                    <a:pt x="554" y="0"/>
                  </a:lnTo>
                  <a:lnTo>
                    <a:pt x="645" y="74"/>
                  </a:lnTo>
                  <a:lnTo>
                    <a:pt x="655" y="184"/>
                  </a:lnTo>
                  <a:lnTo>
                    <a:pt x="472" y="651"/>
                  </a:lnTo>
                  <a:lnTo>
                    <a:pt x="425" y="803"/>
                  </a:lnTo>
                  <a:lnTo>
                    <a:pt x="407" y="848"/>
                  </a:lnTo>
                  <a:lnTo>
                    <a:pt x="284" y="858"/>
                  </a:lnTo>
                  <a:lnTo>
                    <a:pt x="132" y="825"/>
                  </a:lnTo>
                  <a:lnTo>
                    <a:pt x="252" y="687"/>
                  </a:lnTo>
                  <a:lnTo>
                    <a:pt x="0" y="581"/>
                  </a:lnTo>
                  <a:lnTo>
                    <a:pt x="339" y="79"/>
                  </a:lnTo>
                  <a:close/>
                </a:path>
              </a:pathLst>
            </a:custGeom>
            <a:solidFill>
              <a:srgbClr val="B3D999"/>
            </a:solidFill>
            <a:ln w="9525">
              <a:noFill/>
              <a:round/>
              <a:headEnd/>
              <a:tailEnd/>
            </a:ln>
          </p:spPr>
          <p:txBody>
            <a:bodyPr/>
            <a:lstStyle/>
            <a:p>
              <a:endParaRPr lang="en-US"/>
            </a:p>
          </p:txBody>
        </p:sp>
        <p:sp>
          <p:nvSpPr>
            <p:cNvPr id="13345" name="Freeform 130"/>
            <p:cNvSpPr>
              <a:spLocks/>
            </p:cNvSpPr>
            <p:nvPr/>
          </p:nvSpPr>
          <p:spPr bwMode="auto">
            <a:xfrm>
              <a:off x="1974" y="2091"/>
              <a:ext cx="49" cy="49"/>
            </a:xfrm>
            <a:custGeom>
              <a:avLst/>
              <a:gdLst>
                <a:gd name="T0" fmla="*/ 96 w 197"/>
                <a:gd name="T1" fmla="*/ 13 h 194"/>
                <a:gd name="T2" fmla="*/ 197 w 197"/>
                <a:gd name="T3" fmla="*/ 0 h 194"/>
                <a:gd name="T4" fmla="*/ 193 w 197"/>
                <a:gd name="T5" fmla="*/ 147 h 194"/>
                <a:gd name="T6" fmla="*/ 138 w 197"/>
                <a:gd name="T7" fmla="*/ 194 h 194"/>
                <a:gd name="T8" fmla="*/ 28 w 197"/>
                <a:gd name="T9" fmla="*/ 171 h 194"/>
                <a:gd name="T10" fmla="*/ 0 w 197"/>
                <a:gd name="T11" fmla="*/ 97 h 194"/>
                <a:gd name="T12" fmla="*/ 96 w 197"/>
                <a:gd name="T13" fmla="*/ 13 h 194"/>
                <a:gd name="T14" fmla="*/ 96 w 197"/>
                <a:gd name="T15" fmla="*/ 13 h 194"/>
                <a:gd name="T16" fmla="*/ 0 60000 65536"/>
                <a:gd name="T17" fmla="*/ 0 60000 65536"/>
                <a:gd name="T18" fmla="*/ 0 60000 65536"/>
                <a:gd name="T19" fmla="*/ 0 60000 65536"/>
                <a:gd name="T20" fmla="*/ 0 60000 65536"/>
                <a:gd name="T21" fmla="*/ 0 60000 65536"/>
                <a:gd name="T22" fmla="*/ 0 60000 65536"/>
                <a:gd name="T23" fmla="*/ 0 60000 65536"/>
                <a:gd name="T24" fmla="*/ 0 w 197"/>
                <a:gd name="T25" fmla="*/ 0 h 194"/>
                <a:gd name="T26" fmla="*/ 197 w 197"/>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 h="194">
                  <a:moveTo>
                    <a:pt x="96" y="13"/>
                  </a:moveTo>
                  <a:lnTo>
                    <a:pt x="197" y="0"/>
                  </a:lnTo>
                  <a:lnTo>
                    <a:pt x="193" y="147"/>
                  </a:lnTo>
                  <a:lnTo>
                    <a:pt x="138" y="194"/>
                  </a:lnTo>
                  <a:lnTo>
                    <a:pt x="28" y="171"/>
                  </a:lnTo>
                  <a:lnTo>
                    <a:pt x="0" y="97"/>
                  </a:lnTo>
                  <a:lnTo>
                    <a:pt x="96" y="13"/>
                  </a:lnTo>
                  <a:close/>
                </a:path>
              </a:pathLst>
            </a:custGeom>
            <a:solidFill>
              <a:srgbClr val="FFFFFF"/>
            </a:solidFill>
            <a:ln w="9525">
              <a:noFill/>
              <a:round/>
              <a:headEnd/>
              <a:tailEnd/>
            </a:ln>
          </p:spPr>
          <p:txBody>
            <a:bodyPr/>
            <a:lstStyle/>
            <a:p>
              <a:endParaRPr lang="en-US"/>
            </a:p>
          </p:txBody>
        </p:sp>
        <p:sp>
          <p:nvSpPr>
            <p:cNvPr id="13346" name="Freeform 131"/>
            <p:cNvSpPr>
              <a:spLocks/>
            </p:cNvSpPr>
            <p:nvPr/>
          </p:nvSpPr>
          <p:spPr bwMode="auto">
            <a:xfrm>
              <a:off x="1786" y="2110"/>
              <a:ext cx="92" cy="75"/>
            </a:xfrm>
            <a:custGeom>
              <a:avLst/>
              <a:gdLst>
                <a:gd name="T0" fmla="*/ 115 w 366"/>
                <a:gd name="T1" fmla="*/ 31 h 299"/>
                <a:gd name="T2" fmla="*/ 0 w 366"/>
                <a:gd name="T3" fmla="*/ 277 h 299"/>
                <a:gd name="T4" fmla="*/ 138 w 366"/>
                <a:gd name="T5" fmla="*/ 299 h 299"/>
                <a:gd name="T6" fmla="*/ 311 w 366"/>
                <a:gd name="T7" fmla="*/ 225 h 299"/>
                <a:gd name="T8" fmla="*/ 366 w 366"/>
                <a:gd name="T9" fmla="*/ 78 h 299"/>
                <a:gd name="T10" fmla="*/ 293 w 366"/>
                <a:gd name="T11" fmla="*/ 0 h 299"/>
                <a:gd name="T12" fmla="*/ 115 w 366"/>
                <a:gd name="T13" fmla="*/ 31 h 299"/>
                <a:gd name="T14" fmla="*/ 115 w 366"/>
                <a:gd name="T15" fmla="*/ 31 h 299"/>
                <a:gd name="T16" fmla="*/ 0 60000 65536"/>
                <a:gd name="T17" fmla="*/ 0 60000 65536"/>
                <a:gd name="T18" fmla="*/ 0 60000 65536"/>
                <a:gd name="T19" fmla="*/ 0 60000 65536"/>
                <a:gd name="T20" fmla="*/ 0 60000 65536"/>
                <a:gd name="T21" fmla="*/ 0 60000 65536"/>
                <a:gd name="T22" fmla="*/ 0 60000 65536"/>
                <a:gd name="T23" fmla="*/ 0 60000 65536"/>
                <a:gd name="T24" fmla="*/ 0 w 366"/>
                <a:gd name="T25" fmla="*/ 0 h 299"/>
                <a:gd name="T26" fmla="*/ 366 w 366"/>
                <a:gd name="T27" fmla="*/ 299 h 2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6" h="299">
                  <a:moveTo>
                    <a:pt x="115" y="31"/>
                  </a:moveTo>
                  <a:lnTo>
                    <a:pt x="0" y="277"/>
                  </a:lnTo>
                  <a:lnTo>
                    <a:pt x="138" y="299"/>
                  </a:lnTo>
                  <a:lnTo>
                    <a:pt x="311" y="225"/>
                  </a:lnTo>
                  <a:lnTo>
                    <a:pt x="366" y="78"/>
                  </a:lnTo>
                  <a:lnTo>
                    <a:pt x="293" y="0"/>
                  </a:lnTo>
                  <a:lnTo>
                    <a:pt x="115" y="31"/>
                  </a:lnTo>
                  <a:close/>
                </a:path>
              </a:pathLst>
            </a:custGeom>
            <a:solidFill>
              <a:srgbClr val="F2D8CC"/>
            </a:solidFill>
            <a:ln w="9525">
              <a:noFill/>
              <a:round/>
              <a:headEnd/>
              <a:tailEnd/>
            </a:ln>
          </p:spPr>
          <p:txBody>
            <a:bodyPr/>
            <a:lstStyle/>
            <a:p>
              <a:endParaRPr lang="en-US"/>
            </a:p>
          </p:txBody>
        </p:sp>
        <p:sp>
          <p:nvSpPr>
            <p:cNvPr id="13347" name="Freeform 132"/>
            <p:cNvSpPr>
              <a:spLocks/>
            </p:cNvSpPr>
            <p:nvPr/>
          </p:nvSpPr>
          <p:spPr bwMode="auto">
            <a:xfrm>
              <a:off x="1934" y="2062"/>
              <a:ext cx="72" cy="65"/>
            </a:xfrm>
            <a:custGeom>
              <a:avLst/>
              <a:gdLst>
                <a:gd name="T0" fmla="*/ 188 w 288"/>
                <a:gd name="T1" fmla="*/ 0 h 259"/>
                <a:gd name="T2" fmla="*/ 0 w 288"/>
                <a:gd name="T3" fmla="*/ 65 h 259"/>
                <a:gd name="T4" fmla="*/ 55 w 288"/>
                <a:gd name="T5" fmla="*/ 259 h 259"/>
                <a:gd name="T6" fmla="*/ 174 w 288"/>
                <a:gd name="T7" fmla="*/ 254 h 259"/>
                <a:gd name="T8" fmla="*/ 274 w 288"/>
                <a:gd name="T9" fmla="*/ 189 h 259"/>
                <a:gd name="T10" fmla="*/ 288 w 288"/>
                <a:gd name="T11" fmla="*/ 83 h 259"/>
                <a:gd name="T12" fmla="*/ 188 w 288"/>
                <a:gd name="T13" fmla="*/ 0 h 259"/>
                <a:gd name="T14" fmla="*/ 188 w 288"/>
                <a:gd name="T15" fmla="*/ 0 h 259"/>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259"/>
                <a:gd name="T26" fmla="*/ 288 w 288"/>
                <a:gd name="T27" fmla="*/ 259 h 2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259">
                  <a:moveTo>
                    <a:pt x="188" y="0"/>
                  </a:moveTo>
                  <a:lnTo>
                    <a:pt x="0" y="65"/>
                  </a:lnTo>
                  <a:lnTo>
                    <a:pt x="55" y="259"/>
                  </a:lnTo>
                  <a:lnTo>
                    <a:pt x="174" y="254"/>
                  </a:lnTo>
                  <a:lnTo>
                    <a:pt x="274" y="189"/>
                  </a:lnTo>
                  <a:lnTo>
                    <a:pt x="288" y="83"/>
                  </a:lnTo>
                  <a:lnTo>
                    <a:pt x="188" y="0"/>
                  </a:lnTo>
                  <a:close/>
                </a:path>
              </a:pathLst>
            </a:custGeom>
            <a:solidFill>
              <a:srgbClr val="F2D8CC"/>
            </a:solidFill>
            <a:ln w="9525">
              <a:noFill/>
              <a:round/>
              <a:headEnd/>
              <a:tailEnd/>
            </a:ln>
          </p:spPr>
          <p:txBody>
            <a:bodyPr/>
            <a:lstStyle/>
            <a:p>
              <a:endParaRPr lang="en-US"/>
            </a:p>
          </p:txBody>
        </p:sp>
        <p:sp>
          <p:nvSpPr>
            <p:cNvPr id="13348" name="Freeform 133"/>
            <p:cNvSpPr>
              <a:spLocks/>
            </p:cNvSpPr>
            <p:nvPr/>
          </p:nvSpPr>
          <p:spPr bwMode="auto">
            <a:xfrm>
              <a:off x="2036" y="1793"/>
              <a:ext cx="164" cy="225"/>
            </a:xfrm>
            <a:custGeom>
              <a:avLst/>
              <a:gdLst>
                <a:gd name="T0" fmla="*/ 338 w 659"/>
                <a:gd name="T1" fmla="*/ 28 h 903"/>
                <a:gd name="T2" fmla="*/ 109 w 659"/>
                <a:gd name="T3" fmla="*/ 198 h 903"/>
                <a:gd name="T4" fmla="*/ 0 w 659"/>
                <a:gd name="T5" fmla="*/ 222 h 903"/>
                <a:gd name="T6" fmla="*/ 68 w 659"/>
                <a:gd name="T7" fmla="*/ 903 h 903"/>
                <a:gd name="T8" fmla="*/ 246 w 659"/>
                <a:gd name="T9" fmla="*/ 802 h 903"/>
                <a:gd name="T10" fmla="*/ 343 w 659"/>
                <a:gd name="T11" fmla="*/ 844 h 903"/>
                <a:gd name="T12" fmla="*/ 466 w 659"/>
                <a:gd name="T13" fmla="*/ 756 h 903"/>
                <a:gd name="T14" fmla="*/ 540 w 659"/>
                <a:gd name="T15" fmla="*/ 635 h 903"/>
                <a:gd name="T16" fmla="*/ 622 w 659"/>
                <a:gd name="T17" fmla="*/ 600 h 903"/>
                <a:gd name="T18" fmla="*/ 659 w 659"/>
                <a:gd name="T19" fmla="*/ 475 h 903"/>
                <a:gd name="T20" fmla="*/ 627 w 659"/>
                <a:gd name="T21" fmla="*/ 396 h 903"/>
                <a:gd name="T22" fmla="*/ 544 w 659"/>
                <a:gd name="T23" fmla="*/ 396 h 903"/>
                <a:gd name="T24" fmla="*/ 594 w 659"/>
                <a:gd name="T25" fmla="*/ 110 h 903"/>
                <a:gd name="T26" fmla="*/ 457 w 659"/>
                <a:gd name="T27" fmla="*/ 0 h 903"/>
                <a:gd name="T28" fmla="*/ 338 w 659"/>
                <a:gd name="T29" fmla="*/ 28 h 903"/>
                <a:gd name="T30" fmla="*/ 338 w 659"/>
                <a:gd name="T31" fmla="*/ 28 h 9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9"/>
                <a:gd name="T49" fmla="*/ 0 h 903"/>
                <a:gd name="T50" fmla="*/ 659 w 659"/>
                <a:gd name="T51" fmla="*/ 903 h 9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9" h="903">
                  <a:moveTo>
                    <a:pt x="338" y="28"/>
                  </a:moveTo>
                  <a:lnTo>
                    <a:pt x="109" y="198"/>
                  </a:lnTo>
                  <a:lnTo>
                    <a:pt x="0" y="222"/>
                  </a:lnTo>
                  <a:lnTo>
                    <a:pt x="68" y="903"/>
                  </a:lnTo>
                  <a:lnTo>
                    <a:pt x="246" y="802"/>
                  </a:lnTo>
                  <a:lnTo>
                    <a:pt x="343" y="844"/>
                  </a:lnTo>
                  <a:lnTo>
                    <a:pt x="466" y="756"/>
                  </a:lnTo>
                  <a:lnTo>
                    <a:pt x="540" y="635"/>
                  </a:lnTo>
                  <a:lnTo>
                    <a:pt x="622" y="600"/>
                  </a:lnTo>
                  <a:lnTo>
                    <a:pt x="659" y="475"/>
                  </a:lnTo>
                  <a:lnTo>
                    <a:pt x="627" y="396"/>
                  </a:lnTo>
                  <a:lnTo>
                    <a:pt x="544" y="396"/>
                  </a:lnTo>
                  <a:lnTo>
                    <a:pt x="594" y="110"/>
                  </a:lnTo>
                  <a:lnTo>
                    <a:pt x="457" y="0"/>
                  </a:lnTo>
                  <a:lnTo>
                    <a:pt x="338" y="28"/>
                  </a:lnTo>
                  <a:close/>
                </a:path>
              </a:pathLst>
            </a:custGeom>
            <a:solidFill>
              <a:srgbClr val="F2D8CC"/>
            </a:solidFill>
            <a:ln w="9525">
              <a:noFill/>
              <a:round/>
              <a:headEnd/>
              <a:tailEnd/>
            </a:ln>
          </p:spPr>
          <p:txBody>
            <a:bodyPr/>
            <a:lstStyle/>
            <a:p>
              <a:endParaRPr lang="en-US"/>
            </a:p>
          </p:txBody>
        </p:sp>
        <p:sp>
          <p:nvSpPr>
            <p:cNvPr id="13349" name="Freeform 134"/>
            <p:cNvSpPr>
              <a:spLocks/>
            </p:cNvSpPr>
            <p:nvPr/>
          </p:nvSpPr>
          <p:spPr bwMode="auto">
            <a:xfrm>
              <a:off x="1719" y="1649"/>
              <a:ext cx="347" cy="540"/>
            </a:xfrm>
            <a:custGeom>
              <a:avLst/>
              <a:gdLst>
                <a:gd name="T0" fmla="*/ 1177 w 1388"/>
                <a:gd name="T1" fmla="*/ 0 h 2162"/>
                <a:gd name="T2" fmla="*/ 1278 w 1388"/>
                <a:gd name="T3" fmla="*/ 78 h 2162"/>
                <a:gd name="T4" fmla="*/ 1241 w 1388"/>
                <a:gd name="T5" fmla="*/ 383 h 2162"/>
                <a:gd name="T6" fmla="*/ 1283 w 1388"/>
                <a:gd name="T7" fmla="*/ 1069 h 2162"/>
                <a:gd name="T8" fmla="*/ 1388 w 1388"/>
                <a:gd name="T9" fmla="*/ 1705 h 2162"/>
                <a:gd name="T10" fmla="*/ 1077 w 1388"/>
                <a:gd name="T11" fmla="*/ 1802 h 2162"/>
                <a:gd name="T12" fmla="*/ 1058 w 1388"/>
                <a:gd name="T13" fmla="*/ 1691 h 2162"/>
                <a:gd name="T14" fmla="*/ 912 w 1388"/>
                <a:gd name="T15" fmla="*/ 1733 h 2162"/>
                <a:gd name="T16" fmla="*/ 898 w 1388"/>
                <a:gd name="T17" fmla="*/ 1875 h 2162"/>
                <a:gd name="T18" fmla="*/ 559 w 1388"/>
                <a:gd name="T19" fmla="*/ 1982 h 2162"/>
                <a:gd name="T20" fmla="*/ 545 w 1388"/>
                <a:gd name="T21" fmla="*/ 1875 h 2162"/>
                <a:gd name="T22" fmla="*/ 376 w 1388"/>
                <a:gd name="T23" fmla="*/ 1862 h 2162"/>
                <a:gd name="T24" fmla="*/ 349 w 1388"/>
                <a:gd name="T25" fmla="*/ 2069 h 2162"/>
                <a:gd name="T26" fmla="*/ 147 w 1388"/>
                <a:gd name="T27" fmla="*/ 2162 h 2162"/>
                <a:gd name="T28" fmla="*/ 0 w 1388"/>
                <a:gd name="T29" fmla="*/ 2093 h 2162"/>
                <a:gd name="T30" fmla="*/ 1177 w 1388"/>
                <a:gd name="T31" fmla="*/ 0 h 2162"/>
                <a:gd name="T32" fmla="*/ 1177 w 1388"/>
                <a:gd name="T33" fmla="*/ 0 h 2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8"/>
                <a:gd name="T52" fmla="*/ 0 h 2162"/>
                <a:gd name="T53" fmla="*/ 1388 w 1388"/>
                <a:gd name="T54" fmla="*/ 2162 h 21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8" h="2162">
                  <a:moveTo>
                    <a:pt x="1177" y="0"/>
                  </a:moveTo>
                  <a:lnTo>
                    <a:pt x="1278" y="78"/>
                  </a:lnTo>
                  <a:lnTo>
                    <a:pt x="1241" y="383"/>
                  </a:lnTo>
                  <a:lnTo>
                    <a:pt x="1283" y="1069"/>
                  </a:lnTo>
                  <a:lnTo>
                    <a:pt x="1388" y="1705"/>
                  </a:lnTo>
                  <a:lnTo>
                    <a:pt x="1077" y="1802"/>
                  </a:lnTo>
                  <a:lnTo>
                    <a:pt x="1058" y="1691"/>
                  </a:lnTo>
                  <a:lnTo>
                    <a:pt x="912" y="1733"/>
                  </a:lnTo>
                  <a:lnTo>
                    <a:pt x="898" y="1875"/>
                  </a:lnTo>
                  <a:lnTo>
                    <a:pt x="559" y="1982"/>
                  </a:lnTo>
                  <a:lnTo>
                    <a:pt x="545" y="1875"/>
                  </a:lnTo>
                  <a:lnTo>
                    <a:pt x="376" y="1862"/>
                  </a:lnTo>
                  <a:lnTo>
                    <a:pt x="349" y="2069"/>
                  </a:lnTo>
                  <a:lnTo>
                    <a:pt x="147" y="2162"/>
                  </a:lnTo>
                  <a:lnTo>
                    <a:pt x="0" y="2093"/>
                  </a:lnTo>
                  <a:lnTo>
                    <a:pt x="1177" y="0"/>
                  </a:lnTo>
                  <a:close/>
                </a:path>
              </a:pathLst>
            </a:custGeom>
            <a:solidFill>
              <a:srgbClr val="B2B2B2"/>
            </a:solidFill>
            <a:ln w="9525">
              <a:noFill/>
              <a:round/>
              <a:headEnd/>
              <a:tailEnd/>
            </a:ln>
          </p:spPr>
          <p:txBody>
            <a:bodyPr/>
            <a:lstStyle/>
            <a:p>
              <a:endParaRPr lang="en-US"/>
            </a:p>
          </p:txBody>
        </p:sp>
        <p:sp>
          <p:nvSpPr>
            <p:cNvPr id="13350" name="Freeform 135"/>
            <p:cNvSpPr>
              <a:spLocks/>
            </p:cNvSpPr>
            <p:nvPr/>
          </p:nvSpPr>
          <p:spPr bwMode="auto">
            <a:xfrm>
              <a:off x="1691" y="1635"/>
              <a:ext cx="347" cy="543"/>
            </a:xfrm>
            <a:custGeom>
              <a:avLst/>
              <a:gdLst>
                <a:gd name="T0" fmla="*/ 298 w 1387"/>
                <a:gd name="T1" fmla="*/ 511 h 2171"/>
                <a:gd name="T2" fmla="*/ 192 w 1387"/>
                <a:gd name="T3" fmla="*/ 575 h 2171"/>
                <a:gd name="T4" fmla="*/ 155 w 1387"/>
                <a:gd name="T5" fmla="*/ 562 h 2171"/>
                <a:gd name="T6" fmla="*/ 27 w 1387"/>
                <a:gd name="T7" fmla="*/ 640 h 2171"/>
                <a:gd name="T8" fmla="*/ 0 w 1387"/>
                <a:gd name="T9" fmla="*/ 1576 h 2171"/>
                <a:gd name="T10" fmla="*/ 64 w 1387"/>
                <a:gd name="T11" fmla="*/ 2042 h 2171"/>
                <a:gd name="T12" fmla="*/ 114 w 1387"/>
                <a:gd name="T13" fmla="*/ 2171 h 2171"/>
                <a:gd name="T14" fmla="*/ 463 w 1387"/>
                <a:gd name="T15" fmla="*/ 2056 h 2171"/>
                <a:gd name="T16" fmla="*/ 503 w 1387"/>
                <a:gd name="T17" fmla="*/ 1945 h 2171"/>
                <a:gd name="T18" fmla="*/ 549 w 1387"/>
                <a:gd name="T19" fmla="*/ 1954 h 2171"/>
                <a:gd name="T20" fmla="*/ 586 w 1387"/>
                <a:gd name="T21" fmla="*/ 1935 h 2171"/>
                <a:gd name="T22" fmla="*/ 641 w 1387"/>
                <a:gd name="T23" fmla="*/ 1940 h 2171"/>
                <a:gd name="T24" fmla="*/ 683 w 1387"/>
                <a:gd name="T25" fmla="*/ 1954 h 2171"/>
                <a:gd name="T26" fmla="*/ 1017 w 1387"/>
                <a:gd name="T27" fmla="*/ 1820 h 2171"/>
                <a:gd name="T28" fmla="*/ 1053 w 1387"/>
                <a:gd name="T29" fmla="*/ 1770 h 2171"/>
                <a:gd name="T30" fmla="*/ 1167 w 1387"/>
                <a:gd name="T31" fmla="*/ 1751 h 2171"/>
                <a:gd name="T32" fmla="*/ 1232 w 1387"/>
                <a:gd name="T33" fmla="*/ 1756 h 2171"/>
                <a:gd name="T34" fmla="*/ 1387 w 1387"/>
                <a:gd name="T35" fmla="*/ 1701 h 2171"/>
                <a:gd name="T36" fmla="*/ 1305 w 1387"/>
                <a:gd name="T37" fmla="*/ 1027 h 2171"/>
                <a:gd name="T38" fmla="*/ 1269 w 1387"/>
                <a:gd name="T39" fmla="*/ 460 h 2171"/>
                <a:gd name="T40" fmla="*/ 1291 w 1387"/>
                <a:gd name="T41" fmla="*/ 211 h 2171"/>
                <a:gd name="T42" fmla="*/ 1324 w 1387"/>
                <a:gd name="T43" fmla="*/ 63 h 2171"/>
                <a:gd name="T44" fmla="*/ 1186 w 1387"/>
                <a:gd name="T45" fmla="*/ 0 h 2171"/>
                <a:gd name="T46" fmla="*/ 939 w 1387"/>
                <a:gd name="T47" fmla="*/ 124 h 2171"/>
                <a:gd name="T48" fmla="*/ 298 w 1387"/>
                <a:gd name="T49" fmla="*/ 511 h 2171"/>
                <a:gd name="T50" fmla="*/ 298 w 1387"/>
                <a:gd name="T51" fmla="*/ 511 h 21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7"/>
                <a:gd name="T79" fmla="*/ 0 h 2171"/>
                <a:gd name="T80" fmla="*/ 1387 w 1387"/>
                <a:gd name="T81" fmla="*/ 2171 h 21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7" h="2171">
                  <a:moveTo>
                    <a:pt x="298" y="511"/>
                  </a:moveTo>
                  <a:lnTo>
                    <a:pt x="192" y="575"/>
                  </a:lnTo>
                  <a:lnTo>
                    <a:pt x="155" y="562"/>
                  </a:lnTo>
                  <a:lnTo>
                    <a:pt x="27" y="640"/>
                  </a:lnTo>
                  <a:lnTo>
                    <a:pt x="0" y="1576"/>
                  </a:lnTo>
                  <a:lnTo>
                    <a:pt x="64" y="2042"/>
                  </a:lnTo>
                  <a:lnTo>
                    <a:pt x="114" y="2171"/>
                  </a:lnTo>
                  <a:lnTo>
                    <a:pt x="463" y="2056"/>
                  </a:lnTo>
                  <a:lnTo>
                    <a:pt x="503" y="1945"/>
                  </a:lnTo>
                  <a:lnTo>
                    <a:pt x="549" y="1954"/>
                  </a:lnTo>
                  <a:lnTo>
                    <a:pt x="586" y="1935"/>
                  </a:lnTo>
                  <a:lnTo>
                    <a:pt x="641" y="1940"/>
                  </a:lnTo>
                  <a:lnTo>
                    <a:pt x="683" y="1954"/>
                  </a:lnTo>
                  <a:lnTo>
                    <a:pt x="1017" y="1820"/>
                  </a:lnTo>
                  <a:lnTo>
                    <a:pt x="1053" y="1770"/>
                  </a:lnTo>
                  <a:lnTo>
                    <a:pt x="1167" y="1751"/>
                  </a:lnTo>
                  <a:lnTo>
                    <a:pt x="1232" y="1756"/>
                  </a:lnTo>
                  <a:lnTo>
                    <a:pt x="1387" y="1701"/>
                  </a:lnTo>
                  <a:lnTo>
                    <a:pt x="1305" y="1027"/>
                  </a:lnTo>
                  <a:lnTo>
                    <a:pt x="1269" y="460"/>
                  </a:lnTo>
                  <a:lnTo>
                    <a:pt x="1291" y="211"/>
                  </a:lnTo>
                  <a:lnTo>
                    <a:pt x="1324" y="63"/>
                  </a:lnTo>
                  <a:lnTo>
                    <a:pt x="1186" y="0"/>
                  </a:lnTo>
                  <a:lnTo>
                    <a:pt x="939" y="124"/>
                  </a:lnTo>
                  <a:lnTo>
                    <a:pt x="298" y="511"/>
                  </a:lnTo>
                  <a:close/>
                </a:path>
              </a:pathLst>
            </a:custGeom>
            <a:solidFill>
              <a:srgbClr val="E5E5E5"/>
            </a:solidFill>
            <a:ln w="9525">
              <a:noFill/>
              <a:round/>
              <a:headEnd/>
              <a:tailEnd/>
            </a:ln>
          </p:spPr>
          <p:txBody>
            <a:bodyPr/>
            <a:lstStyle/>
            <a:p>
              <a:endParaRPr lang="en-US"/>
            </a:p>
          </p:txBody>
        </p:sp>
        <p:sp>
          <p:nvSpPr>
            <p:cNvPr id="13351" name="Freeform 136"/>
            <p:cNvSpPr>
              <a:spLocks/>
            </p:cNvSpPr>
            <p:nvPr/>
          </p:nvSpPr>
          <p:spPr bwMode="auto">
            <a:xfrm>
              <a:off x="1768" y="1658"/>
              <a:ext cx="166" cy="225"/>
            </a:xfrm>
            <a:custGeom>
              <a:avLst/>
              <a:gdLst>
                <a:gd name="T0" fmla="*/ 632 w 664"/>
                <a:gd name="T1" fmla="*/ 0 h 898"/>
                <a:gd name="T2" fmla="*/ 137 w 664"/>
                <a:gd name="T3" fmla="*/ 267 h 898"/>
                <a:gd name="T4" fmla="*/ 13 w 664"/>
                <a:gd name="T5" fmla="*/ 331 h 898"/>
                <a:gd name="T6" fmla="*/ 0 w 664"/>
                <a:gd name="T7" fmla="*/ 686 h 898"/>
                <a:gd name="T8" fmla="*/ 28 w 664"/>
                <a:gd name="T9" fmla="*/ 853 h 898"/>
                <a:gd name="T10" fmla="*/ 78 w 664"/>
                <a:gd name="T11" fmla="*/ 898 h 898"/>
                <a:gd name="T12" fmla="*/ 627 w 664"/>
                <a:gd name="T13" fmla="*/ 612 h 898"/>
                <a:gd name="T14" fmla="*/ 609 w 664"/>
                <a:gd name="T15" fmla="*/ 349 h 898"/>
                <a:gd name="T16" fmla="*/ 614 w 664"/>
                <a:gd name="T17" fmla="*/ 82 h 898"/>
                <a:gd name="T18" fmla="*/ 664 w 664"/>
                <a:gd name="T19" fmla="*/ 32 h 898"/>
                <a:gd name="T20" fmla="*/ 632 w 664"/>
                <a:gd name="T21" fmla="*/ 0 h 898"/>
                <a:gd name="T22" fmla="*/ 632 w 664"/>
                <a:gd name="T23" fmla="*/ 0 h 8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4"/>
                <a:gd name="T37" fmla="*/ 0 h 898"/>
                <a:gd name="T38" fmla="*/ 664 w 664"/>
                <a:gd name="T39" fmla="*/ 898 h 8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4" h="898">
                  <a:moveTo>
                    <a:pt x="632" y="0"/>
                  </a:moveTo>
                  <a:lnTo>
                    <a:pt x="137" y="267"/>
                  </a:lnTo>
                  <a:lnTo>
                    <a:pt x="13" y="331"/>
                  </a:lnTo>
                  <a:lnTo>
                    <a:pt x="0" y="686"/>
                  </a:lnTo>
                  <a:lnTo>
                    <a:pt x="28" y="853"/>
                  </a:lnTo>
                  <a:lnTo>
                    <a:pt x="78" y="898"/>
                  </a:lnTo>
                  <a:lnTo>
                    <a:pt x="627" y="612"/>
                  </a:lnTo>
                  <a:lnTo>
                    <a:pt x="609" y="349"/>
                  </a:lnTo>
                  <a:lnTo>
                    <a:pt x="614" y="82"/>
                  </a:lnTo>
                  <a:lnTo>
                    <a:pt x="664" y="32"/>
                  </a:lnTo>
                  <a:lnTo>
                    <a:pt x="632" y="0"/>
                  </a:lnTo>
                  <a:close/>
                </a:path>
              </a:pathLst>
            </a:custGeom>
            <a:solidFill>
              <a:srgbClr val="BAEDED"/>
            </a:solidFill>
            <a:ln w="9525">
              <a:noFill/>
              <a:round/>
              <a:headEnd/>
              <a:tailEnd/>
            </a:ln>
          </p:spPr>
          <p:txBody>
            <a:bodyPr/>
            <a:lstStyle/>
            <a:p>
              <a:endParaRPr lang="en-US"/>
            </a:p>
          </p:txBody>
        </p:sp>
        <p:sp>
          <p:nvSpPr>
            <p:cNvPr id="13352" name="Freeform 137"/>
            <p:cNvSpPr>
              <a:spLocks/>
            </p:cNvSpPr>
            <p:nvPr/>
          </p:nvSpPr>
          <p:spPr bwMode="auto">
            <a:xfrm>
              <a:off x="1743" y="1630"/>
              <a:ext cx="388" cy="692"/>
            </a:xfrm>
            <a:custGeom>
              <a:avLst/>
              <a:gdLst>
                <a:gd name="T0" fmla="*/ 1201 w 1552"/>
                <a:gd name="T1" fmla="*/ 169 h 2767"/>
                <a:gd name="T2" fmla="*/ 1262 w 1552"/>
                <a:gd name="T3" fmla="*/ 1499 h 2767"/>
                <a:gd name="T4" fmla="*/ 1273 w 1552"/>
                <a:gd name="T5" fmla="*/ 1819 h 2767"/>
                <a:gd name="T6" fmla="*/ 1035 w 1552"/>
                <a:gd name="T7" fmla="*/ 1846 h 2767"/>
                <a:gd name="T8" fmla="*/ 1155 w 1552"/>
                <a:gd name="T9" fmla="*/ 1748 h 2767"/>
                <a:gd name="T10" fmla="*/ 946 w 1552"/>
                <a:gd name="T11" fmla="*/ 1790 h 2767"/>
                <a:gd name="T12" fmla="*/ 901 w 1552"/>
                <a:gd name="T13" fmla="*/ 1803 h 2767"/>
                <a:gd name="T14" fmla="*/ 814 w 1552"/>
                <a:gd name="T15" fmla="*/ 1887 h 2767"/>
                <a:gd name="T16" fmla="*/ 1039 w 1552"/>
                <a:gd name="T17" fmla="*/ 1927 h 2767"/>
                <a:gd name="T18" fmla="*/ 1052 w 1552"/>
                <a:gd name="T19" fmla="*/ 1998 h 2767"/>
                <a:gd name="T20" fmla="*/ 1137 w 1552"/>
                <a:gd name="T21" fmla="*/ 1996 h 2767"/>
                <a:gd name="T22" fmla="*/ 1488 w 1552"/>
                <a:gd name="T23" fmla="*/ 1701 h 2767"/>
                <a:gd name="T24" fmla="*/ 1532 w 1552"/>
                <a:gd name="T25" fmla="*/ 1705 h 2767"/>
                <a:gd name="T26" fmla="*/ 1394 w 1552"/>
                <a:gd name="T27" fmla="*/ 2019 h 2767"/>
                <a:gd name="T28" fmla="*/ 1306 w 1552"/>
                <a:gd name="T29" fmla="*/ 2272 h 2767"/>
                <a:gd name="T30" fmla="*/ 1065 w 1552"/>
                <a:gd name="T31" fmla="*/ 2277 h 2767"/>
                <a:gd name="T32" fmla="*/ 1308 w 1552"/>
                <a:gd name="T33" fmla="*/ 2115 h 2767"/>
                <a:gd name="T34" fmla="*/ 1201 w 1552"/>
                <a:gd name="T35" fmla="*/ 2022 h 2767"/>
                <a:gd name="T36" fmla="*/ 1205 w 1552"/>
                <a:gd name="T37" fmla="*/ 2232 h 2767"/>
                <a:gd name="T38" fmla="*/ 1023 w 1552"/>
                <a:gd name="T39" fmla="*/ 2360 h 2767"/>
                <a:gd name="T40" fmla="*/ 1090 w 1552"/>
                <a:gd name="T41" fmla="*/ 2664 h 2767"/>
                <a:gd name="T42" fmla="*/ 745 w 1552"/>
                <a:gd name="T43" fmla="*/ 2766 h 2767"/>
                <a:gd name="T44" fmla="*/ 717 w 1552"/>
                <a:gd name="T45" fmla="*/ 2647 h 2767"/>
                <a:gd name="T46" fmla="*/ 869 w 1552"/>
                <a:gd name="T47" fmla="*/ 2709 h 2767"/>
                <a:gd name="T48" fmla="*/ 829 w 1552"/>
                <a:gd name="T49" fmla="*/ 2612 h 2767"/>
                <a:gd name="T50" fmla="*/ 990 w 1552"/>
                <a:gd name="T51" fmla="*/ 2389 h 2767"/>
                <a:gd name="T52" fmla="*/ 972 w 1552"/>
                <a:gd name="T53" fmla="*/ 2360 h 2767"/>
                <a:gd name="T54" fmla="*/ 885 w 1552"/>
                <a:gd name="T55" fmla="*/ 2341 h 2767"/>
                <a:gd name="T56" fmla="*/ 1045 w 1552"/>
                <a:gd name="T57" fmla="*/ 2124 h 2767"/>
                <a:gd name="T58" fmla="*/ 706 w 1552"/>
                <a:gd name="T59" fmla="*/ 2178 h 2767"/>
                <a:gd name="T60" fmla="*/ 737 w 1552"/>
                <a:gd name="T61" fmla="*/ 2502 h 2767"/>
                <a:gd name="T62" fmla="*/ 658 w 1552"/>
                <a:gd name="T63" fmla="*/ 2428 h 2767"/>
                <a:gd name="T64" fmla="*/ 561 w 1552"/>
                <a:gd name="T65" fmla="*/ 2489 h 2767"/>
                <a:gd name="T66" fmla="*/ 458 w 1552"/>
                <a:gd name="T67" fmla="*/ 2689 h 2767"/>
                <a:gd name="T68" fmla="*/ 151 w 1552"/>
                <a:gd name="T69" fmla="*/ 2688 h 2767"/>
                <a:gd name="T70" fmla="*/ 239 w 1552"/>
                <a:gd name="T71" fmla="*/ 2617 h 2767"/>
                <a:gd name="T72" fmla="*/ 284 w 1552"/>
                <a:gd name="T73" fmla="*/ 2607 h 2767"/>
                <a:gd name="T74" fmla="*/ 510 w 1552"/>
                <a:gd name="T75" fmla="*/ 2455 h 2767"/>
                <a:gd name="T76" fmla="*/ 671 w 1552"/>
                <a:gd name="T77" fmla="*/ 2214 h 2767"/>
                <a:gd name="T78" fmla="*/ 448 w 1552"/>
                <a:gd name="T79" fmla="*/ 2241 h 2767"/>
                <a:gd name="T80" fmla="*/ 249 w 1552"/>
                <a:gd name="T81" fmla="*/ 2497 h 2767"/>
                <a:gd name="T82" fmla="*/ 201 w 1552"/>
                <a:gd name="T83" fmla="*/ 2472 h 2767"/>
                <a:gd name="T84" fmla="*/ 268 w 1552"/>
                <a:gd name="T85" fmla="*/ 2225 h 2767"/>
                <a:gd name="T86" fmla="*/ 292 w 1552"/>
                <a:gd name="T87" fmla="*/ 2149 h 2767"/>
                <a:gd name="T88" fmla="*/ 441 w 1552"/>
                <a:gd name="T89" fmla="*/ 2036 h 2767"/>
                <a:gd name="T90" fmla="*/ 380 w 1552"/>
                <a:gd name="T91" fmla="*/ 2034 h 2767"/>
                <a:gd name="T92" fmla="*/ 333 w 1552"/>
                <a:gd name="T93" fmla="*/ 2014 h 2767"/>
                <a:gd name="T94" fmla="*/ 267 w 1552"/>
                <a:gd name="T95" fmla="*/ 2072 h 2767"/>
                <a:gd name="T96" fmla="*/ 68 w 1552"/>
                <a:gd name="T97" fmla="*/ 2148 h 2767"/>
                <a:gd name="T98" fmla="*/ 11 w 1552"/>
                <a:gd name="T99" fmla="*/ 1602 h 2767"/>
                <a:gd name="T100" fmla="*/ 27 w 1552"/>
                <a:gd name="T101" fmla="*/ 1529 h 2767"/>
                <a:gd name="T102" fmla="*/ 127 w 1552"/>
                <a:gd name="T103" fmla="*/ 2025 h 2767"/>
                <a:gd name="T104" fmla="*/ 250 w 1552"/>
                <a:gd name="T105" fmla="*/ 2030 h 2767"/>
                <a:gd name="T106" fmla="*/ 393 w 1552"/>
                <a:gd name="T107" fmla="*/ 1938 h 2767"/>
                <a:gd name="T108" fmla="*/ 588 w 1552"/>
                <a:gd name="T109" fmla="*/ 1993 h 2767"/>
                <a:gd name="T110" fmla="*/ 808 w 1552"/>
                <a:gd name="T111" fmla="*/ 1811 h 2767"/>
                <a:gd name="T112" fmla="*/ 929 w 1552"/>
                <a:gd name="T113" fmla="*/ 1761 h 2767"/>
                <a:gd name="T114" fmla="*/ 1182 w 1552"/>
                <a:gd name="T115" fmla="*/ 1715 h 2767"/>
                <a:gd name="T116" fmla="*/ 1190 w 1552"/>
                <a:gd name="T117" fmla="*/ 1359 h 2767"/>
                <a:gd name="T118" fmla="*/ 1118 w 1552"/>
                <a:gd name="T119" fmla="*/ 114 h 27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52"/>
                <a:gd name="T181" fmla="*/ 0 h 2767"/>
                <a:gd name="T182" fmla="*/ 1552 w 1552"/>
                <a:gd name="T183" fmla="*/ 2767 h 27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52" h="2767">
                  <a:moveTo>
                    <a:pt x="975" y="0"/>
                  </a:moveTo>
                  <a:lnTo>
                    <a:pt x="1090" y="50"/>
                  </a:lnTo>
                  <a:lnTo>
                    <a:pt x="1143" y="86"/>
                  </a:lnTo>
                  <a:lnTo>
                    <a:pt x="1192" y="130"/>
                  </a:lnTo>
                  <a:lnTo>
                    <a:pt x="1201" y="169"/>
                  </a:lnTo>
                  <a:lnTo>
                    <a:pt x="1192" y="214"/>
                  </a:lnTo>
                  <a:lnTo>
                    <a:pt x="1174" y="540"/>
                  </a:lnTo>
                  <a:lnTo>
                    <a:pt x="1189" y="880"/>
                  </a:lnTo>
                  <a:lnTo>
                    <a:pt x="1228" y="1281"/>
                  </a:lnTo>
                  <a:lnTo>
                    <a:pt x="1262" y="1499"/>
                  </a:lnTo>
                  <a:lnTo>
                    <a:pt x="1283" y="1624"/>
                  </a:lnTo>
                  <a:lnTo>
                    <a:pt x="1310" y="1747"/>
                  </a:lnTo>
                  <a:lnTo>
                    <a:pt x="1312" y="1776"/>
                  </a:lnTo>
                  <a:lnTo>
                    <a:pt x="1299" y="1802"/>
                  </a:lnTo>
                  <a:lnTo>
                    <a:pt x="1273" y="1819"/>
                  </a:lnTo>
                  <a:lnTo>
                    <a:pt x="1245" y="1828"/>
                  </a:lnTo>
                  <a:lnTo>
                    <a:pt x="1074" y="1877"/>
                  </a:lnTo>
                  <a:lnTo>
                    <a:pt x="1040" y="1882"/>
                  </a:lnTo>
                  <a:lnTo>
                    <a:pt x="1012" y="1871"/>
                  </a:lnTo>
                  <a:lnTo>
                    <a:pt x="1035" y="1846"/>
                  </a:lnTo>
                  <a:lnTo>
                    <a:pt x="1069" y="1831"/>
                  </a:lnTo>
                  <a:lnTo>
                    <a:pt x="1238" y="1784"/>
                  </a:lnTo>
                  <a:lnTo>
                    <a:pt x="1226" y="1758"/>
                  </a:lnTo>
                  <a:lnTo>
                    <a:pt x="1203" y="1736"/>
                  </a:lnTo>
                  <a:lnTo>
                    <a:pt x="1155" y="1748"/>
                  </a:lnTo>
                  <a:lnTo>
                    <a:pt x="1007" y="1795"/>
                  </a:lnTo>
                  <a:lnTo>
                    <a:pt x="984" y="1787"/>
                  </a:lnTo>
                  <a:lnTo>
                    <a:pt x="986" y="1874"/>
                  </a:lnTo>
                  <a:lnTo>
                    <a:pt x="969" y="1887"/>
                  </a:lnTo>
                  <a:lnTo>
                    <a:pt x="946" y="1790"/>
                  </a:lnTo>
                  <a:lnTo>
                    <a:pt x="924" y="1788"/>
                  </a:lnTo>
                  <a:lnTo>
                    <a:pt x="912" y="1808"/>
                  </a:lnTo>
                  <a:lnTo>
                    <a:pt x="906" y="1860"/>
                  </a:lnTo>
                  <a:lnTo>
                    <a:pt x="903" y="1882"/>
                  </a:lnTo>
                  <a:lnTo>
                    <a:pt x="901" y="1803"/>
                  </a:lnTo>
                  <a:lnTo>
                    <a:pt x="873" y="1809"/>
                  </a:lnTo>
                  <a:lnTo>
                    <a:pt x="857" y="1842"/>
                  </a:lnTo>
                  <a:lnTo>
                    <a:pt x="852" y="1873"/>
                  </a:lnTo>
                  <a:lnTo>
                    <a:pt x="829" y="1814"/>
                  </a:lnTo>
                  <a:lnTo>
                    <a:pt x="814" y="1887"/>
                  </a:lnTo>
                  <a:lnTo>
                    <a:pt x="831" y="1921"/>
                  </a:lnTo>
                  <a:lnTo>
                    <a:pt x="862" y="1946"/>
                  </a:lnTo>
                  <a:lnTo>
                    <a:pt x="945" y="1943"/>
                  </a:lnTo>
                  <a:lnTo>
                    <a:pt x="1014" y="1904"/>
                  </a:lnTo>
                  <a:lnTo>
                    <a:pt x="1039" y="1927"/>
                  </a:lnTo>
                  <a:lnTo>
                    <a:pt x="1018" y="1964"/>
                  </a:lnTo>
                  <a:lnTo>
                    <a:pt x="979" y="1982"/>
                  </a:lnTo>
                  <a:lnTo>
                    <a:pt x="990" y="1997"/>
                  </a:lnTo>
                  <a:lnTo>
                    <a:pt x="1010" y="2001"/>
                  </a:lnTo>
                  <a:lnTo>
                    <a:pt x="1052" y="1998"/>
                  </a:lnTo>
                  <a:lnTo>
                    <a:pt x="1098" y="1964"/>
                  </a:lnTo>
                  <a:lnTo>
                    <a:pt x="1101" y="1893"/>
                  </a:lnTo>
                  <a:lnTo>
                    <a:pt x="1128" y="1885"/>
                  </a:lnTo>
                  <a:lnTo>
                    <a:pt x="1140" y="1901"/>
                  </a:lnTo>
                  <a:lnTo>
                    <a:pt x="1137" y="1996"/>
                  </a:lnTo>
                  <a:lnTo>
                    <a:pt x="1218" y="1964"/>
                  </a:lnTo>
                  <a:lnTo>
                    <a:pt x="1256" y="1941"/>
                  </a:lnTo>
                  <a:lnTo>
                    <a:pt x="1295" y="1917"/>
                  </a:lnTo>
                  <a:lnTo>
                    <a:pt x="1405" y="1809"/>
                  </a:lnTo>
                  <a:lnTo>
                    <a:pt x="1488" y="1701"/>
                  </a:lnTo>
                  <a:lnTo>
                    <a:pt x="1519" y="1574"/>
                  </a:lnTo>
                  <a:lnTo>
                    <a:pt x="1525" y="1571"/>
                  </a:lnTo>
                  <a:lnTo>
                    <a:pt x="1549" y="1597"/>
                  </a:lnTo>
                  <a:lnTo>
                    <a:pt x="1552" y="1633"/>
                  </a:lnTo>
                  <a:lnTo>
                    <a:pt x="1532" y="1705"/>
                  </a:lnTo>
                  <a:lnTo>
                    <a:pt x="1499" y="1779"/>
                  </a:lnTo>
                  <a:lnTo>
                    <a:pt x="1476" y="1813"/>
                  </a:lnTo>
                  <a:lnTo>
                    <a:pt x="1450" y="1846"/>
                  </a:lnTo>
                  <a:lnTo>
                    <a:pt x="1416" y="1955"/>
                  </a:lnTo>
                  <a:lnTo>
                    <a:pt x="1394" y="2019"/>
                  </a:lnTo>
                  <a:lnTo>
                    <a:pt x="1366" y="2082"/>
                  </a:lnTo>
                  <a:lnTo>
                    <a:pt x="1325" y="2212"/>
                  </a:lnTo>
                  <a:lnTo>
                    <a:pt x="1328" y="2229"/>
                  </a:lnTo>
                  <a:lnTo>
                    <a:pt x="1325" y="2245"/>
                  </a:lnTo>
                  <a:lnTo>
                    <a:pt x="1306" y="2272"/>
                  </a:lnTo>
                  <a:lnTo>
                    <a:pt x="1294" y="2291"/>
                  </a:lnTo>
                  <a:lnTo>
                    <a:pt x="1273" y="2300"/>
                  </a:lnTo>
                  <a:lnTo>
                    <a:pt x="1228" y="2309"/>
                  </a:lnTo>
                  <a:lnTo>
                    <a:pt x="1144" y="2303"/>
                  </a:lnTo>
                  <a:lnTo>
                    <a:pt x="1065" y="2277"/>
                  </a:lnTo>
                  <a:lnTo>
                    <a:pt x="1101" y="2261"/>
                  </a:lnTo>
                  <a:lnTo>
                    <a:pt x="1150" y="2267"/>
                  </a:lnTo>
                  <a:lnTo>
                    <a:pt x="1286" y="2256"/>
                  </a:lnTo>
                  <a:lnTo>
                    <a:pt x="1290" y="2160"/>
                  </a:lnTo>
                  <a:lnTo>
                    <a:pt x="1308" y="2115"/>
                  </a:lnTo>
                  <a:lnTo>
                    <a:pt x="1328" y="2070"/>
                  </a:lnTo>
                  <a:lnTo>
                    <a:pt x="1369" y="1979"/>
                  </a:lnTo>
                  <a:lnTo>
                    <a:pt x="1364" y="1973"/>
                  </a:lnTo>
                  <a:lnTo>
                    <a:pt x="1284" y="2008"/>
                  </a:lnTo>
                  <a:lnTo>
                    <a:pt x="1201" y="2022"/>
                  </a:lnTo>
                  <a:lnTo>
                    <a:pt x="1187" y="2036"/>
                  </a:lnTo>
                  <a:lnTo>
                    <a:pt x="1205" y="2065"/>
                  </a:lnTo>
                  <a:lnTo>
                    <a:pt x="1246" y="2180"/>
                  </a:lnTo>
                  <a:lnTo>
                    <a:pt x="1235" y="2213"/>
                  </a:lnTo>
                  <a:lnTo>
                    <a:pt x="1205" y="2232"/>
                  </a:lnTo>
                  <a:lnTo>
                    <a:pt x="1130" y="2243"/>
                  </a:lnTo>
                  <a:lnTo>
                    <a:pt x="1072" y="2229"/>
                  </a:lnTo>
                  <a:lnTo>
                    <a:pt x="1017" y="2311"/>
                  </a:lnTo>
                  <a:lnTo>
                    <a:pt x="1039" y="2331"/>
                  </a:lnTo>
                  <a:lnTo>
                    <a:pt x="1023" y="2360"/>
                  </a:lnTo>
                  <a:lnTo>
                    <a:pt x="1051" y="2397"/>
                  </a:lnTo>
                  <a:lnTo>
                    <a:pt x="1063" y="2457"/>
                  </a:lnTo>
                  <a:lnTo>
                    <a:pt x="1089" y="2514"/>
                  </a:lnTo>
                  <a:lnTo>
                    <a:pt x="1104" y="2632"/>
                  </a:lnTo>
                  <a:lnTo>
                    <a:pt x="1090" y="2664"/>
                  </a:lnTo>
                  <a:lnTo>
                    <a:pt x="1062" y="2678"/>
                  </a:lnTo>
                  <a:lnTo>
                    <a:pt x="997" y="2719"/>
                  </a:lnTo>
                  <a:lnTo>
                    <a:pt x="930" y="2750"/>
                  </a:lnTo>
                  <a:lnTo>
                    <a:pt x="839" y="2767"/>
                  </a:lnTo>
                  <a:lnTo>
                    <a:pt x="745" y="2766"/>
                  </a:lnTo>
                  <a:lnTo>
                    <a:pt x="728" y="2758"/>
                  </a:lnTo>
                  <a:lnTo>
                    <a:pt x="702" y="2736"/>
                  </a:lnTo>
                  <a:lnTo>
                    <a:pt x="692" y="2707"/>
                  </a:lnTo>
                  <a:lnTo>
                    <a:pt x="698" y="2675"/>
                  </a:lnTo>
                  <a:lnTo>
                    <a:pt x="717" y="2647"/>
                  </a:lnTo>
                  <a:lnTo>
                    <a:pt x="736" y="2622"/>
                  </a:lnTo>
                  <a:lnTo>
                    <a:pt x="757" y="2626"/>
                  </a:lnTo>
                  <a:lnTo>
                    <a:pt x="761" y="2650"/>
                  </a:lnTo>
                  <a:lnTo>
                    <a:pt x="756" y="2723"/>
                  </a:lnTo>
                  <a:lnTo>
                    <a:pt x="869" y="2709"/>
                  </a:lnTo>
                  <a:lnTo>
                    <a:pt x="979" y="2678"/>
                  </a:lnTo>
                  <a:lnTo>
                    <a:pt x="986" y="2669"/>
                  </a:lnTo>
                  <a:lnTo>
                    <a:pt x="811" y="2644"/>
                  </a:lnTo>
                  <a:lnTo>
                    <a:pt x="798" y="2618"/>
                  </a:lnTo>
                  <a:lnTo>
                    <a:pt x="829" y="2612"/>
                  </a:lnTo>
                  <a:lnTo>
                    <a:pt x="946" y="2627"/>
                  </a:lnTo>
                  <a:lnTo>
                    <a:pt x="1054" y="2595"/>
                  </a:lnTo>
                  <a:lnTo>
                    <a:pt x="1046" y="2547"/>
                  </a:lnTo>
                  <a:lnTo>
                    <a:pt x="1027" y="2500"/>
                  </a:lnTo>
                  <a:lnTo>
                    <a:pt x="990" y="2389"/>
                  </a:lnTo>
                  <a:lnTo>
                    <a:pt x="947" y="2412"/>
                  </a:lnTo>
                  <a:lnTo>
                    <a:pt x="903" y="2434"/>
                  </a:lnTo>
                  <a:lnTo>
                    <a:pt x="892" y="2422"/>
                  </a:lnTo>
                  <a:lnTo>
                    <a:pt x="931" y="2392"/>
                  </a:lnTo>
                  <a:lnTo>
                    <a:pt x="972" y="2360"/>
                  </a:lnTo>
                  <a:lnTo>
                    <a:pt x="994" y="2319"/>
                  </a:lnTo>
                  <a:lnTo>
                    <a:pt x="961" y="2337"/>
                  </a:lnTo>
                  <a:lnTo>
                    <a:pt x="927" y="2354"/>
                  </a:lnTo>
                  <a:lnTo>
                    <a:pt x="892" y="2360"/>
                  </a:lnTo>
                  <a:lnTo>
                    <a:pt x="885" y="2341"/>
                  </a:lnTo>
                  <a:lnTo>
                    <a:pt x="933" y="2306"/>
                  </a:lnTo>
                  <a:lnTo>
                    <a:pt x="979" y="2271"/>
                  </a:lnTo>
                  <a:lnTo>
                    <a:pt x="1034" y="2211"/>
                  </a:lnTo>
                  <a:lnTo>
                    <a:pt x="1072" y="2152"/>
                  </a:lnTo>
                  <a:lnTo>
                    <a:pt x="1045" y="2124"/>
                  </a:lnTo>
                  <a:lnTo>
                    <a:pt x="1013" y="2103"/>
                  </a:lnTo>
                  <a:lnTo>
                    <a:pt x="945" y="2071"/>
                  </a:lnTo>
                  <a:lnTo>
                    <a:pt x="853" y="2057"/>
                  </a:lnTo>
                  <a:lnTo>
                    <a:pt x="765" y="2081"/>
                  </a:lnTo>
                  <a:lnTo>
                    <a:pt x="706" y="2178"/>
                  </a:lnTo>
                  <a:lnTo>
                    <a:pt x="680" y="2384"/>
                  </a:lnTo>
                  <a:lnTo>
                    <a:pt x="704" y="2428"/>
                  </a:lnTo>
                  <a:lnTo>
                    <a:pt x="732" y="2470"/>
                  </a:lnTo>
                  <a:lnTo>
                    <a:pt x="725" y="2486"/>
                  </a:lnTo>
                  <a:lnTo>
                    <a:pt x="737" y="2502"/>
                  </a:lnTo>
                  <a:lnTo>
                    <a:pt x="776" y="2594"/>
                  </a:lnTo>
                  <a:lnTo>
                    <a:pt x="748" y="2580"/>
                  </a:lnTo>
                  <a:lnTo>
                    <a:pt x="728" y="2550"/>
                  </a:lnTo>
                  <a:lnTo>
                    <a:pt x="693" y="2472"/>
                  </a:lnTo>
                  <a:lnTo>
                    <a:pt x="658" y="2428"/>
                  </a:lnTo>
                  <a:lnTo>
                    <a:pt x="636" y="2376"/>
                  </a:lnTo>
                  <a:lnTo>
                    <a:pt x="564" y="2407"/>
                  </a:lnTo>
                  <a:lnTo>
                    <a:pt x="549" y="2443"/>
                  </a:lnTo>
                  <a:lnTo>
                    <a:pt x="560" y="2486"/>
                  </a:lnTo>
                  <a:lnTo>
                    <a:pt x="561" y="2489"/>
                  </a:lnTo>
                  <a:lnTo>
                    <a:pt x="568" y="2569"/>
                  </a:lnTo>
                  <a:lnTo>
                    <a:pt x="560" y="2607"/>
                  </a:lnTo>
                  <a:lnTo>
                    <a:pt x="537" y="2639"/>
                  </a:lnTo>
                  <a:lnTo>
                    <a:pt x="499" y="2669"/>
                  </a:lnTo>
                  <a:lnTo>
                    <a:pt x="458" y="2689"/>
                  </a:lnTo>
                  <a:lnTo>
                    <a:pt x="370" y="2723"/>
                  </a:lnTo>
                  <a:lnTo>
                    <a:pt x="312" y="2740"/>
                  </a:lnTo>
                  <a:lnTo>
                    <a:pt x="250" y="2747"/>
                  </a:lnTo>
                  <a:lnTo>
                    <a:pt x="193" y="2734"/>
                  </a:lnTo>
                  <a:lnTo>
                    <a:pt x="151" y="2688"/>
                  </a:lnTo>
                  <a:lnTo>
                    <a:pt x="151" y="2660"/>
                  </a:lnTo>
                  <a:lnTo>
                    <a:pt x="165" y="2633"/>
                  </a:lnTo>
                  <a:lnTo>
                    <a:pt x="185" y="2610"/>
                  </a:lnTo>
                  <a:lnTo>
                    <a:pt x="209" y="2592"/>
                  </a:lnTo>
                  <a:lnTo>
                    <a:pt x="239" y="2617"/>
                  </a:lnTo>
                  <a:lnTo>
                    <a:pt x="226" y="2699"/>
                  </a:lnTo>
                  <a:lnTo>
                    <a:pt x="387" y="2658"/>
                  </a:lnTo>
                  <a:lnTo>
                    <a:pt x="322" y="2639"/>
                  </a:lnTo>
                  <a:lnTo>
                    <a:pt x="289" y="2622"/>
                  </a:lnTo>
                  <a:lnTo>
                    <a:pt x="284" y="2607"/>
                  </a:lnTo>
                  <a:lnTo>
                    <a:pt x="299" y="2600"/>
                  </a:lnTo>
                  <a:lnTo>
                    <a:pt x="409" y="2617"/>
                  </a:lnTo>
                  <a:lnTo>
                    <a:pt x="508" y="2583"/>
                  </a:lnTo>
                  <a:lnTo>
                    <a:pt x="520" y="2498"/>
                  </a:lnTo>
                  <a:lnTo>
                    <a:pt x="510" y="2455"/>
                  </a:lnTo>
                  <a:lnTo>
                    <a:pt x="489" y="2419"/>
                  </a:lnTo>
                  <a:lnTo>
                    <a:pt x="447" y="2407"/>
                  </a:lnTo>
                  <a:lnTo>
                    <a:pt x="500" y="2373"/>
                  </a:lnTo>
                  <a:lnTo>
                    <a:pt x="557" y="2341"/>
                  </a:lnTo>
                  <a:lnTo>
                    <a:pt x="671" y="2214"/>
                  </a:lnTo>
                  <a:lnTo>
                    <a:pt x="676" y="2160"/>
                  </a:lnTo>
                  <a:lnTo>
                    <a:pt x="599" y="2144"/>
                  </a:lnTo>
                  <a:lnTo>
                    <a:pt x="524" y="2157"/>
                  </a:lnTo>
                  <a:lnTo>
                    <a:pt x="488" y="2211"/>
                  </a:lnTo>
                  <a:lnTo>
                    <a:pt x="448" y="2241"/>
                  </a:lnTo>
                  <a:lnTo>
                    <a:pt x="403" y="2261"/>
                  </a:lnTo>
                  <a:lnTo>
                    <a:pt x="306" y="2264"/>
                  </a:lnTo>
                  <a:lnTo>
                    <a:pt x="255" y="2335"/>
                  </a:lnTo>
                  <a:lnTo>
                    <a:pt x="229" y="2418"/>
                  </a:lnTo>
                  <a:lnTo>
                    <a:pt x="249" y="2497"/>
                  </a:lnTo>
                  <a:lnTo>
                    <a:pt x="264" y="2547"/>
                  </a:lnTo>
                  <a:lnTo>
                    <a:pt x="262" y="2595"/>
                  </a:lnTo>
                  <a:lnTo>
                    <a:pt x="227" y="2564"/>
                  </a:lnTo>
                  <a:lnTo>
                    <a:pt x="210" y="2519"/>
                  </a:lnTo>
                  <a:lnTo>
                    <a:pt x="201" y="2472"/>
                  </a:lnTo>
                  <a:lnTo>
                    <a:pt x="184" y="2428"/>
                  </a:lnTo>
                  <a:lnTo>
                    <a:pt x="187" y="2372"/>
                  </a:lnTo>
                  <a:lnTo>
                    <a:pt x="206" y="2321"/>
                  </a:lnTo>
                  <a:lnTo>
                    <a:pt x="237" y="2273"/>
                  </a:lnTo>
                  <a:lnTo>
                    <a:pt x="268" y="2225"/>
                  </a:lnTo>
                  <a:lnTo>
                    <a:pt x="237" y="2189"/>
                  </a:lnTo>
                  <a:lnTo>
                    <a:pt x="242" y="2173"/>
                  </a:lnTo>
                  <a:lnTo>
                    <a:pt x="268" y="2184"/>
                  </a:lnTo>
                  <a:lnTo>
                    <a:pt x="276" y="2165"/>
                  </a:lnTo>
                  <a:lnTo>
                    <a:pt x="292" y="2149"/>
                  </a:lnTo>
                  <a:lnTo>
                    <a:pt x="314" y="2153"/>
                  </a:lnTo>
                  <a:lnTo>
                    <a:pt x="364" y="2160"/>
                  </a:lnTo>
                  <a:lnTo>
                    <a:pt x="421" y="2138"/>
                  </a:lnTo>
                  <a:lnTo>
                    <a:pt x="463" y="2089"/>
                  </a:lnTo>
                  <a:lnTo>
                    <a:pt x="441" y="2036"/>
                  </a:lnTo>
                  <a:lnTo>
                    <a:pt x="439" y="1977"/>
                  </a:lnTo>
                  <a:lnTo>
                    <a:pt x="436" y="1975"/>
                  </a:lnTo>
                  <a:lnTo>
                    <a:pt x="404" y="2025"/>
                  </a:lnTo>
                  <a:lnTo>
                    <a:pt x="391" y="2084"/>
                  </a:lnTo>
                  <a:lnTo>
                    <a:pt x="380" y="2034"/>
                  </a:lnTo>
                  <a:lnTo>
                    <a:pt x="397" y="1982"/>
                  </a:lnTo>
                  <a:lnTo>
                    <a:pt x="391" y="1968"/>
                  </a:lnTo>
                  <a:lnTo>
                    <a:pt x="375" y="1965"/>
                  </a:lnTo>
                  <a:lnTo>
                    <a:pt x="345" y="1987"/>
                  </a:lnTo>
                  <a:lnTo>
                    <a:pt x="333" y="2014"/>
                  </a:lnTo>
                  <a:lnTo>
                    <a:pt x="329" y="2014"/>
                  </a:lnTo>
                  <a:lnTo>
                    <a:pt x="329" y="1996"/>
                  </a:lnTo>
                  <a:lnTo>
                    <a:pt x="317" y="1985"/>
                  </a:lnTo>
                  <a:lnTo>
                    <a:pt x="290" y="2001"/>
                  </a:lnTo>
                  <a:lnTo>
                    <a:pt x="267" y="2072"/>
                  </a:lnTo>
                  <a:lnTo>
                    <a:pt x="283" y="2142"/>
                  </a:lnTo>
                  <a:lnTo>
                    <a:pt x="213" y="2126"/>
                  </a:lnTo>
                  <a:lnTo>
                    <a:pt x="181" y="2114"/>
                  </a:lnTo>
                  <a:lnTo>
                    <a:pt x="146" y="2124"/>
                  </a:lnTo>
                  <a:lnTo>
                    <a:pt x="68" y="2148"/>
                  </a:lnTo>
                  <a:lnTo>
                    <a:pt x="60" y="2137"/>
                  </a:lnTo>
                  <a:lnTo>
                    <a:pt x="121" y="2099"/>
                  </a:lnTo>
                  <a:lnTo>
                    <a:pt x="89" y="1977"/>
                  </a:lnTo>
                  <a:lnTo>
                    <a:pt x="34" y="1755"/>
                  </a:lnTo>
                  <a:lnTo>
                    <a:pt x="11" y="1602"/>
                  </a:lnTo>
                  <a:lnTo>
                    <a:pt x="0" y="1428"/>
                  </a:lnTo>
                  <a:lnTo>
                    <a:pt x="8" y="1358"/>
                  </a:lnTo>
                  <a:lnTo>
                    <a:pt x="17" y="1371"/>
                  </a:lnTo>
                  <a:lnTo>
                    <a:pt x="18" y="1397"/>
                  </a:lnTo>
                  <a:lnTo>
                    <a:pt x="27" y="1529"/>
                  </a:lnTo>
                  <a:lnTo>
                    <a:pt x="45" y="1657"/>
                  </a:lnTo>
                  <a:lnTo>
                    <a:pt x="62" y="1757"/>
                  </a:lnTo>
                  <a:lnTo>
                    <a:pt x="94" y="1878"/>
                  </a:lnTo>
                  <a:lnTo>
                    <a:pt x="108" y="1953"/>
                  </a:lnTo>
                  <a:lnTo>
                    <a:pt x="127" y="2025"/>
                  </a:lnTo>
                  <a:lnTo>
                    <a:pt x="148" y="2084"/>
                  </a:lnTo>
                  <a:lnTo>
                    <a:pt x="179" y="2087"/>
                  </a:lnTo>
                  <a:lnTo>
                    <a:pt x="212" y="2076"/>
                  </a:lnTo>
                  <a:lnTo>
                    <a:pt x="242" y="2062"/>
                  </a:lnTo>
                  <a:lnTo>
                    <a:pt x="250" y="2030"/>
                  </a:lnTo>
                  <a:lnTo>
                    <a:pt x="277" y="1974"/>
                  </a:lnTo>
                  <a:lnTo>
                    <a:pt x="303" y="1957"/>
                  </a:lnTo>
                  <a:lnTo>
                    <a:pt x="333" y="1958"/>
                  </a:lnTo>
                  <a:lnTo>
                    <a:pt x="361" y="1944"/>
                  </a:lnTo>
                  <a:lnTo>
                    <a:pt x="393" y="1938"/>
                  </a:lnTo>
                  <a:lnTo>
                    <a:pt x="428" y="1942"/>
                  </a:lnTo>
                  <a:lnTo>
                    <a:pt x="461" y="1954"/>
                  </a:lnTo>
                  <a:lnTo>
                    <a:pt x="470" y="1996"/>
                  </a:lnTo>
                  <a:lnTo>
                    <a:pt x="472" y="2040"/>
                  </a:lnTo>
                  <a:lnTo>
                    <a:pt x="588" y="1993"/>
                  </a:lnTo>
                  <a:lnTo>
                    <a:pt x="646" y="1969"/>
                  </a:lnTo>
                  <a:lnTo>
                    <a:pt x="704" y="1949"/>
                  </a:lnTo>
                  <a:lnTo>
                    <a:pt x="793" y="1920"/>
                  </a:lnTo>
                  <a:lnTo>
                    <a:pt x="804" y="1852"/>
                  </a:lnTo>
                  <a:lnTo>
                    <a:pt x="808" y="1811"/>
                  </a:lnTo>
                  <a:lnTo>
                    <a:pt x="824" y="1797"/>
                  </a:lnTo>
                  <a:lnTo>
                    <a:pt x="846" y="1797"/>
                  </a:lnTo>
                  <a:lnTo>
                    <a:pt x="866" y="1780"/>
                  </a:lnTo>
                  <a:lnTo>
                    <a:pt x="890" y="1776"/>
                  </a:lnTo>
                  <a:lnTo>
                    <a:pt x="929" y="1761"/>
                  </a:lnTo>
                  <a:lnTo>
                    <a:pt x="967" y="1745"/>
                  </a:lnTo>
                  <a:lnTo>
                    <a:pt x="986" y="1760"/>
                  </a:lnTo>
                  <a:lnTo>
                    <a:pt x="1006" y="1766"/>
                  </a:lnTo>
                  <a:lnTo>
                    <a:pt x="1094" y="1738"/>
                  </a:lnTo>
                  <a:lnTo>
                    <a:pt x="1182" y="1715"/>
                  </a:lnTo>
                  <a:lnTo>
                    <a:pt x="1217" y="1722"/>
                  </a:lnTo>
                  <a:lnTo>
                    <a:pt x="1239" y="1726"/>
                  </a:lnTo>
                  <a:lnTo>
                    <a:pt x="1249" y="1716"/>
                  </a:lnTo>
                  <a:lnTo>
                    <a:pt x="1217" y="1538"/>
                  </a:lnTo>
                  <a:lnTo>
                    <a:pt x="1190" y="1359"/>
                  </a:lnTo>
                  <a:lnTo>
                    <a:pt x="1140" y="870"/>
                  </a:lnTo>
                  <a:lnTo>
                    <a:pt x="1127" y="585"/>
                  </a:lnTo>
                  <a:lnTo>
                    <a:pt x="1144" y="302"/>
                  </a:lnTo>
                  <a:lnTo>
                    <a:pt x="1150" y="142"/>
                  </a:lnTo>
                  <a:lnTo>
                    <a:pt x="1118" y="114"/>
                  </a:lnTo>
                  <a:lnTo>
                    <a:pt x="1084" y="91"/>
                  </a:lnTo>
                  <a:lnTo>
                    <a:pt x="969" y="15"/>
                  </a:lnTo>
                  <a:lnTo>
                    <a:pt x="975" y="0"/>
                  </a:lnTo>
                  <a:close/>
                </a:path>
              </a:pathLst>
            </a:custGeom>
            <a:solidFill>
              <a:srgbClr val="000000"/>
            </a:solidFill>
            <a:ln w="9525">
              <a:noFill/>
              <a:round/>
              <a:headEnd/>
              <a:tailEnd/>
            </a:ln>
          </p:spPr>
          <p:txBody>
            <a:bodyPr/>
            <a:lstStyle/>
            <a:p>
              <a:endParaRPr lang="en-US"/>
            </a:p>
          </p:txBody>
        </p:sp>
        <p:sp>
          <p:nvSpPr>
            <p:cNvPr id="13353" name="Freeform 138"/>
            <p:cNvSpPr>
              <a:spLocks/>
            </p:cNvSpPr>
            <p:nvPr/>
          </p:nvSpPr>
          <p:spPr bwMode="auto">
            <a:xfrm>
              <a:off x="1793" y="1635"/>
              <a:ext cx="190" cy="248"/>
            </a:xfrm>
            <a:custGeom>
              <a:avLst/>
              <a:gdLst>
                <a:gd name="T0" fmla="*/ 762 w 762"/>
                <a:gd name="T1" fmla="*/ 24 h 992"/>
                <a:gd name="T2" fmla="*/ 693 w 762"/>
                <a:gd name="T3" fmla="*/ 69 h 992"/>
                <a:gd name="T4" fmla="*/ 586 w 762"/>
                <a:gd name="T5" fmla="*/ 134 h 992"/>
                <a:gd name="T6" fmla="*/ 549 w 762"/>
                <a:gd name="T7" fmla="*/ 160 h 992"/>
                <a:gd name="T8" fmla="*/ 522 w 762"/>
                <a:gd name="T9" fmla="*/ 323 h 992"/>
                <a:gd name="T10" fmla="*/ 521 w 762"/>
                <a:gd name="T11" fmla="*/ 412 h 992"/>
                <a:gd name="T12" fmla="*/ 538 w 762"/>
                <a:gd name="T13" fmla="*/ 673 h 992"/>
                <a:gd name="T14" fmla="*/ 559 w 762"/>
                <a:gd name="T15" fmla="*/ 657 h 992"/>
                <a:gd name="T16" fmla="*/ 554 w 762"/>
                <a:gd name="T17" fmla="*/ 220 h 992"/>
                <a:gd name="T18" fmla="*/ 559 w 762"/>
                <a:gd name="T19" fmla="*/ 286 h 992"/>
                <a:gd name="T20" fmla="*/ 582 w 762"/>
                <a:gd name="T21" fmla="*/ 593 h 992"/>
                <a:gd name="T22" fmla="*/ 582 w 762"/>
                <a:gd name="T23" fmla="*/ 683 h 992"/>
                <a:gd name="T24" fmla="*/ 535 w 762"/>
                <a:gd name="T25" fmla="*/ 731 h 992"/>
                <a:gd name="T26" fmla="*/ 446 w 762"/>
                <a:gd name="T27" fmla="*/ 769 h 992"/>
                <a:gd name="T28" fmla="*/ 270 w 762"/>
                <a:gd name="T29" fmla="*/ 846 h 992"/>
                <a:gd name="T30" fmla="*/ 160 w 762"/>
                <a:gd name="T31" fmla="*/ 903 h 992"/>
                <a:gd name="T32" fmla="*/ 14 w 762"/>
                <a:gd name="T33" fmla="*/ 992 h 992"/>
                <a:gd name="T34" fmla="*/ 66 w 762"/>
                <a:gd name="T35" fmla="*/ 933 h 992"/>
                <a:gd name="T36" fmla="*/ 200 w 762"/>
                <a:gd name="T37" fmla="*/ 855 h 992"/>
                <a:gd name="T38" fmla="*/ 366 w 762"/>
                <a:gd name="T39" fmla="*/ 771 h 992"/>
                <a:gd name="T40" fmla="*/ 502 w 762"/>
                <a:gd name="T41" fmla="*/ 711 h 992"/>
                <a:gd name="T42" fmla="*/ 492 w 762"/>
                <a:gd name="T43" fmla="*/ 474 h 992"/>
                <a:gd name="T44" fmla="*/ 499 w 762"/>
                <a:gd name="T45" fmla="*/ 221 h 992"/>
                <a:gd name="T46" fmla="*/ 515 w 762"/>
                <a:gd name="T47" fmla="*/ 145 h 992"/>
                <a:gd name="T48" fmla="*/ 546 w 762"/>
                <a:gd name="T49" fmla="*/ 130 h 992"/>
                <a:gd name="T50" fmla="*/ 515 w 762"/>
                <a:gd name="T51" fmla="*/ 122 h 992"/>
                <a:gd name="T52" fmla="*/ 417 w 762"/>
                <a:gd name="T53" fmla="*/ 173 h 992"/>
                <a:gd name="T54" fmla="*/ 320 w 762"/>
                <a:gd name="T55" fmla="*/ 224 h 992"/>
                <a:gd name="T56" fmla="*/ 222 w 762"/>
                <a:gd name="T57" fmla="*/ 278 h 992"/>
                <a:gd name="T58" fmla="*/ 126 w 762"/>
                <a:gd name="T59" fmla="*/ 333 h 992"/>
                <a:gd name="T60" fmla="*/ 63 w 762"/>
                <a:gd name="T61" fmla="*/ 335 h 992"/>
                <a:gd name="T62" fmla="*/ 189 w 762"/>
                <a:gd name="T63" fmla="*/ 256 h 992"/>
                <a:gd name="T64" fmla="*/ 355 w 762"/>
                <a:gd name="T65" fmla="*/ 166 h 992"/>
                <a:gd name="T66" fmla="*/ 522 w 762"/>
                <a:gd name="T67" fmla="*/ 83 h 992"/>
                <a:gd name="T68" fmla="*/ 576 w 762"/>
                <a:gd name="T69" fmla="*/ 81 h 992"/>
                <a:gd name="T70" fmla="*/ 687 w 762"/>
                <a:gd name="T71" fmla="*/ 25 h 992"/>
                <a:gd name="T72" fmla="*/ 735 w 762"/>
                <a:gd name="T73" fmla="*/ 0 h 9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2"/>
                <a:gd name="T112" fmla="*/ 0 h 992"/>
                <a:gd name="T113" fmla="*/ 762 w 762"/>
                <a:gd name="T114" fmla="*/ 992 h 9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2" h="992">
                  <a:moveTo>
                    <a:pt x="735" y="0"/>
                  </a:moveTo>
                  <a:lnTo>
                    <a:pt x="762" y="24"/>
                  </a:lnTo>
                  <a:lnTo>
                    <a:pt x="729" y="49"/>
                  </a:lnTo>
                  <a:lnTo>
                    <a:pt x="693" y="69"/>
                  </a:lnTo>
                  <a:lnTo>
                    <a:pt x="621" y="103"/>
                  </a:lnTo>
                  <a:lnTo>
                    <a:pt x="586" y="134"/>
                  </a:lnTo>
                  <a:lnTo>
                    <a:pt x="571" y="154"/>
                  </a:lnTo>
                  <a:lnTo>
                    <a:pt x="549" y="160"/>
                  </a:lnTo>
                  <a:lnTo>
                    <a:pt x="529" y="238"/>
                  </a:lnTo>
                  <a:lnTo>
                    <a:pt x="522" y="323"/>
                  </a:lnTo>
                  <a:lnTo>
                    <a:pt x="524" y="369"/>
                  </a:lnTo>
                  <a:lnTo>
                    <a:pt x="521" y="412"/>
                  </a:lnTo>
                  <a:lnTo>
                    <a:pt x="536" y="657"/>
                  </a:lnTo>
                  <a:lnTo>
                    <a:pt x="538" y="673"/>
                  </a:lnTo>
                  <a:lnTo>
                    <a:pt x="551" y="678"/>
                  </a:lnTo>
                  <a:lnTo>
                    <a:pt x="559" y="657"/>
                  </a:lnTo>
                  <a:lnTo>
                    <a:pt x="549" y="440"/>
                  </a:lnTo>
                  <a:lnTo>
                    <a:pt x="554" y="220"/>
                  </a:lnTo>
                  <a:lnTo>
                    <a:pt x="557" y="220"/>
                  </a:lnTo>
                  <a:lnTo>
                    <a:pt x="559" y="286"/>
                  </a:lnTo>
                  <a:lnTo>
                    <a:pt x="575" y="446"/>
                  </a:lnTo>
                  <a:lnTo>
                    <a:pt x="582" y="593"/>
                  </a:lnTo>
                  <a:lnTo>
                    <a:pt x="586" y="648"/>
                  </a:lnTo>
                  <a:lnTo>
                    <a:pt x="582" y="683"/>
                  </a:lnTo>
                  <a:lnTo>
                    <a:pt x="564" y="711"/>
                  </a:lnTo>
                  <a:lnTo>
                    <a:pt x="535" y="731"/>
                  </a:lnTo>
                  <a:lnTo>
                    <a:pt x="504" y="741"/>
                  </a:lnTo>
                  <a:lnTo>
                    <a:pt x="446" y="769"/>
                  </a:lnTo>
                  <a:lnTo>
                    <a:pt x="387" y="795"/>
                  </a:lnTo>
                  <a:lnTo>
                    <a:pt x="270" y="846"/>
                  </a:lnTo>
                  <a:lnTo>
                    <a:pt x="215" y="874"/>
                  </a:lnTo>
                  <a:lnTo>
                    <a:pt x="160" y="903"/>
                  </a:lnTo>
                  <a:lnTo>
                    <a:pt x="87" y="946"/>
                  </a:lnTo>
                  <a:lnTo>
                    <a:pt x="14" y="992"/>
                  </a:lnTo>
                  <a:lnTo>
                    <a:pt x="0" y="976"/>
                  </a:lnTo>
                  <a:lnTo>
                    <a:pt x="66" y="933"/>
                  </a:lnTo>
                  <a:lnTo>
                    <a:pt x="133" y="893"/>
                  </a:lnTo>
                  <a:lnTo>
                    <a:pt x="200" y="855"/>
                  </a:lnTo>
                  <a:lnTo>
                    <a:pt x="270" y="820"/>
                  </a:lnTo>
                  <a:lnTo>
                    <a:pt x="366" y="771"/>
                  </a:lnTo>
                  <a:lnTo>
                    <a:pt x="436" y="743"/>
                  </a:lnTo>
                  <a:lnTo>
                    <a:pt x="502" y="711"/>
                  </a:lnTo>
                  <a:lnTo>
                    <a:pt x="505" y="655"/>
                  </a:lnTo>
                  <a:lnTo>
                    <a:pt x="492" y="474"/>
                  </a:lnTo>
                  <a:lnTo>
                    <a:pt x="492" y="344"/>
                  </a:lnTo>
                  <a:lnTo>
                    <a:pt x="499" y="221"/>
                  </a:lnTo>
                  <a:lnTo>
                    <a:pt x="508" y="168"/>
                  </a:lnTo>
                  <a:lnTo>
                    <a:pt x="515" y="145"/>
                  </a:lnTo>
                  <a:lnTo>
                    <a:pt x="536" y="134"/>
                  </a:lnTo>
                  <a:lnTo>
                    <a:pt x="546" y="130"/>
                  </a:lnTo>
                  <a:lnTo>
                    <a:pt x="541" y="122"/>
                  </a:lnTo>
                  <a:lnTo>
                    <a:pt x="515" y="122"/>
                  </a:lnTo>
                  <a:lnTo>
                    <a:pt x="466" y="148"/>
                  </a:lnTo>
                  <a:lnTo>
                    <a:pt x="417" y="173"/>
                  </a:lnTo>
                  <a:lnTo>
                    <a:pt x="369" y="198"/>
                  </a:lnTo>
                  <a:lnTo>
                    <a:pt x="320" y="224"/>
                  </a:lnTo>
                  <a:lnTo>
                    <a:pt x="271" y="251"/>
                  </a:lnTo>
                  <a:lnTo>
                    <a:pt x="222" y="278"/>
                  </a:lnTo>
                  <a:lnTo>
                    <a:pt x="174" y="305"/>
                  </a:lnTo>
                  <a:lnTo>
                    <a:pt x="126" y="333"/>
                  </a:lnTo>
                  <a:lnTo>
                    <a:pt x="89" y="355"/>
                  </a:lnTo>
                  <a:lnTo>
                    <a:pt x="63" y="335"/>
                  </a:lnTo>
                  <a:lnTo>
                    <a:pt x="126" y="295"/>
                  </a:lnTo>
                  <a:lnTo>
                    <a:pt x="189" y="256"/>
                  </a:lnTo>
                  <a:lnTo>
                    <a:pt x="272" y="213"/>
                  </a:lnTo>
                  <a:lnTo>
                    <a:pt x="355" y="166"/>
                  </a:lnTo>
                  <a:lnTo>
                    <a:pt x="437" y="122"/>
                  </a:lnTo>
                  <a:lnTo>
                    <a:pt x="522" y="83"/>
                  </a:lnTo>
                  <a:lnTo>
                    <a:pt x="553" y="87"/>
                  </a:lnTo>
                  <a:lnTo>
                    <a:pt x="576" y="81"/>
                  </a:lnTo>
                  <a:lnTo>
                    <a:pt x="640" y="52"/>
                  </a:lnTo>
                  <a:lnTo>
                    <a:pt x="687" y="25"/>
                  </a:lnTo>
                  <a:lnTo>
                    <a:pt x="735" y="0"/>
                  </a:lnTo>
                  <a:close/>
                </a:path>
              </a:pathLst>
            </a:custGeom>
            <a:solidFill>
              <a:srgbClr val="000000"/>
            </a:solidFill>
            <a:ln w="9525">
              <a:noFill/>
              <a:round/>
              <a:headEnd/>
              <a:tailEnd/>
            </a:ln>
          </p:spPr>
          <p:txBody>
            <a:bodyPr/>
            <a:lstStyle/>
            <a:p>
              <a:endParaRPr lang="en-US"/>
            </a:p>
          </p:txBody>
        </p:sp>
        <p:sp>
          <p:nvSpPr>
            <p:cNvPr id="13354" name="Freeform 139"/>
            <p:cNvSpPr>
              <a:spLocks/>
            </p:cNvSpPr>
            <p:nvPr/>
          </p:nvSpPr>
          <p:spPr bwMode="auto">
            <a:xfrm>
              <a:off x="2005" y="1659"/>
              <a:ext cx="33" cy="391"/>
            </a:xfrm>
            <a:custGeom>
              <a:avLst/>
              <a:gdLst>
                <a:gd name="T0" fmla="*/ 50 w 132"/>
                <a:gd name="T1" fmla="*/ 0 h 1566"/>
                <a:gd name="T2" fmla="*/ 61 w 132"/>
                <a:gd name="T3" fmla="*/ 39 h 1566"/>
                <a:gd name="T4" fmla="*/ 53 w 132"/>
                <a:gd name="T5" fmla="*/ 86 h 1566"/>
                <a:gd name="T6" fmla="*/ 34 w 132"/>
                <a:gd name="T7" fmla="*/ 397 h 1566"/>
                <a:gd name="T8" fmla="*/ 47 w 132"/>
                <a:gd name="T9" fmla="*/ 649 h 1566"/>
                <a:gd name="T10" fmla="*/ 55 w 132"/>
                <a:gd name="T11" fmla="*/ 766 h 1566"/>
                <a:gd name="T12" fmla="*/ 60 w 132"/>
                <a:gd name="T13" fmla="*/ 873 h 1566"/>
                <a:gd name="T14" fmla="*/ 76 w 132"/>
                <a:gd name="T15" fmla="*/ 1005 h 1566"/>
                <a:gd name="T16" fmla="*/ 100 w 132"/>
                <a:gd name="T17" fmla="*/ 1250 h 1566"/>
                <a:gd name="T18" fmla="*/ 132 w 132"/>
                <a:gd name="T19" fmla="*/ 1492 h 1566"/>
                <a:gd name="T20" fmla="*/ 122 w 132"/>
                <a:gd name="T21" fmla="*/ 1566 h 1566"/>
                <a:gd name="T22" fmla="*/ 104 w 132"/>
                <a:gd name="T23" fmla="*/ 1533 h 1566"/>
                <a:gd name="T24" fmla="*/ 99 w 132"/>
                <a:gd name="T25" fmla="*/ 1492 h 1566"/>
                <a:gd name="T26" fmla="*/ 70 w 132"/>
                <a:gd name="T27" fmla="*/ 1248 h 1566"/>
                <a:gd name="T28" fmla="*/ 42 w 132"/>
                <a:gd name="T29" fmla="*/ 975 h 1566"/>
                <a:gd name="T30" fmla="*/ 16 w 132"/>
                <a:gd name="T31" fmla="*/ 712 h 1566"/>
                <a:gd name="T32" fmla="*/ 0 w 132"/>
                <a:gd name="T33" fmla="*/ 335 h 1566"/>
                <a:gd name="T34" fmla="*/ 11 w 132"/>
                <a:gd name="T35" fmla="*/ 172 h 1566"/>
                <a:gd name="T36" fmla="*/ 41 w 132"/>
                <a:gd name="T37" fmla="*/ 12 h 1566"/>
                <a:gd name="T38" fmla="*/ 50 w 132"/>
                <a:gd name="T39" fmla="*/ 0 h 1566"/>
                <a:gd name="T40" fmla="*/ 50 w 132"/>
                <a:gd name="T41" fmla="*/ 0 h 15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2"/>
                <a:gd name="T64" fmla="*/ 0 h 1566"/>
                <a:gd name="T65" fmla="*/ 132 w 132"/>
                <a:gd name="T66" fmla="*/ 1566 h 15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2" h="1566">
                  <a:moveTo>
                    <a:pt x="50" y="0"/>
                  </a:moveTo>
                  <a:lnTo>
                    <a:pt x="61" y="39"/>
                  </a:lnTo>
                  <a:lnTo>
                    <a:pt x="53" y="86"/>
                  </a:lnTo>
                  <a:lnTo>
                    <a:pt x="34" y="397"/>
                  </a:lnTo>
                  <a:lnTo>
                    <a:pt x="47" y="649"/>
                  </a:lnTo>
                  <a:lnTo>
                    <a:pt x="55" y="766"/>
                  </a:lnTo>
                  <a:lnTo>
                    <a:pt x="60" y="873"/>
                  </a:lnTo>
                  <a:lnTo>
                    <a:pt x="76" y="1005"/>
                  </a:lnTo>
                  <a:lnTo>
                    <a:pt x="100" y="1250"/>
                  </a:lnTo>
                  <a:lnTo>
                    <a:pt x="132" y="1492"/>
                  </a:lnTo>
                  <a:lnTo>
                    <a:pt x="122" y="1566"/>
                  </a:lnTo>
                  <a:lnTo>
                    <a:pt x="104" y="1533"/>
                  </a:lnTo>
                  <a:lnTo>
                    <a:pt x="99" y="1492"/>
                  </a:lnTo>
                  <a:lnTo>
                    <a:pt x="70" y="1248"/>
                  </a:lnTo>
                  <a:lnTo>
                    <a:pt x="42" y="975"/>
                  </a:lnTo>
                  <a:lnTo>
                    <a:pt x="16" y="712"/>
                  </a:lnTo>
                  <a:lnTo>
                    <a:pt x="0" y="335"/>
                  </a:lnTo>
                  <a:lnTo>
                    <a:pt x="11" y="172"/>
                  </a:lnTo>
                  <a:lnTo>
                    <a:pt x="41" y="12"/>
                  </a:lnTo>
                  <a:lnTo>
                    <a:pt x="50" y="0"/>
                  </a:lnTo>
                  <a:close/>
                </a:path>
              </a:pathLst>
            </a:custGeom>
            <a:solidFill>
              <a:srgbClr val="000000"/>
            </a:solidFill>
            <a:ln w="9525">
              <a:noFill/>
              <a:round/>
              <a:headEnd/>
              <a:tailEnd/>
            </a:ln>
          </p:spPr>
          <p:txBody>
            <a:bodyPr/>
            <a:lstStyle/>
            <a:p>
              <a:endParaRPr lang="en-US"/>
            </a:p>
          </p:txBody>
        </p:sp>
        <p:sp>
          <p:nvSpPr>
            <p:cNvPr id="13355" name="Freeform 140"/>
            <p:cNvSpPr>
              <a:spLocks/>
            </p:cNvSpPr>
            <p:nvPr/>
          </p:nvSpPr>
          <p:spPr bwMode="auto">
            <a:xfrm>
              <a:off x="1851" y="1697"/>
              <a:ext cx="55" cy="133"/>
            </a:xfrm>
            <a:custGeom>
              <a:avLst/>
              <a:gdLst>
                <a:gd name="T0" fmla="*/ 172 w 219"/>
                <a:gd name="T1" fmla="*/ 0 h 529"/>
                <a:gd name="T2" fmla="*/ 201 w 219"/>
                <a:gd name="T3" fmla="*/ 15 h 529"/>
                <a:gd name="T4" fmla="*/ 208 w 219"/>
                <a:gd name="T5" fmla="*/ 45 h 529"/>
                <a:gd name="T6" fmla="*/ 199 w 219"/>
                <a:gd name="T7" fmla="*/ 113 h 529"/>
                <a:gd name="T8" fmla="*/ 172 w 219"/>
                <a:gd name="T9" fmla="*/ 120 h 529"/>
                <a:gd name="T10" fmla="*/ 171 w 219"/>
                <a:gd name="T11" fmla="*/ 63 h 529"/>
                <a:gd name="T12" fmla="*/ 61 w 219"/>
                <a:gd name="T13" fmla="*/ 133 h 529"/>
                <a:gd name="T14" fmla="*/ 52 w 219"/>
                <a:gd name="T15" fmla="*/ 387 h 529"/>
                <a:gd name="T16" fmla="*/ 81 w 219"/>
                <a:gd name="T17" fmla="*/ 482 h 529"/>
                <a:gd name="T18" fmla="*/ 85 w 219"/>
                <a:gd name="T19" fmla="*/ 480 h 529"/>
                <a:gd name="T20" fmla="*/ 179 w 219"/>
                <a:gd name="T21" fmla="*/ 433 h 529"/>
                <a:gd name="T22" fmla="*/ 188 w 219"/>
                <a:gd name="T23" fmla="*/ 410 h 529"/>
                <a:gd name="T24" fmla="*/ 183 w 219"/>
                <a:gd name="T25" fmla="*/ 382 h 529"/>
                <a:gd name="T26" fmla="*/ 171 w 219"/>
                <a:gd name="T27" fmla="*/ 152 h 529"/>
                <a:gd name="T28" fmla="*/ 199 w 219"/>
                <a:gd name="T29" fmla="*/ 139 h 529"/>
                <a:gd name="T30" fmla="*/ 202 w 219"/>
                <a:gd name="T31" fmla="*/ 276 h 529"/>
                <a:gd name="T32" fmla="*/ 219 w 219"/>
                <a:gd name="T33" fmla="*/ 408 h 529"/>
                <a:gd name="T34" fmla="*/ 212 w 219"/>
                <a:gd name="T35" fmla="*/ 447 h 529"/>
                <a:gd name="T36" fmla="*/ 131 w 219"/>
                <a:gd name="T37" fmla="*/ 489 h 529"/>
                <a:gd name="T38" fmla="*/ 48 w 219"/>
                <a:gd name="T39" fmla="*/ 529 h 529"/>
                <a:gd name="T40" fmla="*/ 14 w 219"/>
                <a:gd name="T41" fmla="*/ 471 h 529"/>
                <a:gd name="T42" fmla="*/ 5 w 219"/>
                <a:gd name="T43" fmla="*/ 401 h 529"/>
                <a:gd name="T44" fmla="*/ 0 w 219"/>
                <a:gd name="T45" fmla="*/ 299 h 529"/>
                <a:gd name="T46" fmla="*/ 3 w 219"/>
                <a:gd name="T47" fmla="*/ 199 h 529"/>
                <a:gd name="T48" fmla="*/ 5 w 219"/>
                <a:gd name="T49" fmla="*/ 108 h 529"/>
                <a:gd name="T50" fmla="*/ 34 w 219"/>
                <a:gd name="T51" fmla="*/ 77 h 529"/>
                <a:gd name="T52" fmla="*/ 75 w 219"/>
                <a:gd name="T53" fmla="*/ 53 h 529"/>
                <a:gd name="T54" fmla="*/ 123 w 219"/>
                <a:gd name="T55" fmla="*/ 23 h 529"/>
                <a:gd name="T56" fmla="*/ 172 w 219"/>
                <a:gd name="T57" fmla="*/ 0 h 529"/>
                <a:gd name="T58" fmla="*/ 172 w 219"/>
                <a:gd name="T59" fmla="*/ 0 h 5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9"/>
                <a:gd name="T91" fmla="*/ 0 h 529"/>
                <a:gd name="T92" fmla="*/ 219 w 219"/>
                <a:gd name="T93" fmla="*/ 529 h 5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9" h="529">
                  <a:moveTo>
                    <a:pt x="172" y="0"/>
                  </a:moveTo>
                  <a:lnTo>
                    <a:pt x="201" y="15"/>
                  </a:lnTo>
                  <a:lnTo>
                    <a:pt x="208" y="45"/>
                  </a:lnTo>
                  <a:lnTo>
                    <a:pt x="199" y="113"/>
                  </a:lnTo>
                  <a:lnTo>
                    <a:pt x="172" y="120"/>
                  </a:lnTo>
                  <a:lnTo>
                    <a:pt x="171" y="63"/>
                  </a:lnTo>
                  <a:lnTo>
                    <a:pt x="61" y="133"/>
                  </a:lnTo>
                  <a:lnTo>
                    <a:pt x="52" y="387"/>
                  </a:lnTo>
                  <a:lnTo>
                    <a:pt x="81" y="482"/>
                  </a:lnTo>
                  <a:lnTo>
                    <a:pt x="85" y="480"/>
                  </a:lnTo>
                  <a:lnTo>
                    <a:pt x="179" y="433"/>
                  </a:lnTo>
                  <a:lnTo>
                    <a:pt x="188" y="410"/>
                  </a:lnTo>
                  <a:lnTo>
                    <a:pt x="183" y="382"/>
                  </a:lnTo>
                  <a:lnTo>
                    <a:pt x="171" y="152"/>
                  </a:lnTo>
                  <a:lnTo>
                    <a:pt x="199" y="139"/>
                  </a:lnTo>
                  <a:lnTo>
                    <a:pt x="202" y="276"/>
                  </a:lnTo>
                  <a:lnTo>
                    <a:pt x="219" y="408"/>
                  </a:lnTo>
                  <a:lnTo>
                    <a:pt x="212" y="447"/>
                  </a:lnTo>
                  <a:lnTo>
                    <a:pt x="131" y="489"/>
                  </a:lnTo>
                  <a:lnTo>
                    <a:pt x="48" y="529"/>
                  </a:lnTo>
                  <a:lnTo>
                    <a:pt x="14" y="471"/>
                  </a:lnTo>
                  <a:lnTo>
                    <a:pt x="5" y="401"/>
                  </a:lnTo>
                  <a:lnTo>
                    <a:pt x="0" y="299"/>
                  </a:lnTo>
                  <a:lnTo>
                    <a:pt x="3" y="199"/>
                  </a:lnTo>
                  <a:lnTo>
                    <a:pt x="5" y="108"/>
                  </a:lnTo>
                  <a:lnTo>
                    <a:pt x="34" y="77"/>
                  </a:lnTo>
                  <a:lnTo>
                    <a:pt x="75" y="53"/>
                  </a:lnTo>
                  <a:lnTo>
                    <a:pt x="123" y="23"/>
                  </a:lnTo>
                  <a:lnTo>
                    <a:pt x="172" y="0"/>
                  </a:lnTo>
                  <a:close/>
                </a:path>
              </a:pathLst>
            </a:custGeom>
            <a:solidFill>
              <a:srgbClr val="000000"/>
            </a:solidFill>
            <a:ln w="9525">
              <a:noFill/>
              <a:round/>
              <a:headEnd/>
              <a:tailEnd/>
            </a:ln>
          </p:spPr>
          <p:txBody>
            <a:bodyPr/>
            <a:lstStyle/>
            <a:p>
              <a:endParaRPr lang="en-US"/>
            </a:p>
          </p:txBody>
        </p:sp>
        <p:sp>
          <p:nvSpPr>
            <p:cNvPr id="13356" name="Freeform 141"/>
            <p:cNvSpPr>
              <a:spLocks/>
            </p:cNvSpPr>
            <p:nvPr/>
          </p:nvSpPr>
          <p:spPr bwMode="auto">
            <a:xfrm>
              <a:off x="1709" y="1719"/>
              <a:ext cx="101" cy="183"/>
            </a:xfrm>
            <a:custGeom>
              <a:avLst/>
              <a:gdLst>
                <a:gd name="T0" fmla="*/ 363 w 403"/>
                <a:gd name="T1" fmla="*/ 0 h 732"/>
                <a:gd name="T2" fmla="*/ 400 w 403"/>
                <a:gd name="T3" fmla="*/ 21 h 732"/>
                <a:gd name="T4" fmla="*/ 403 w 403"/>
                <a:gd name="T5" fmla="*/ 39 h 732"/>
                <a:gd name="T6" fmla="*/ 386 w 403"/>
                <a:gd name="T7" fmla="*/ 52 h 732"/>
                <a:gd name="T8" fmla="*/ 360 w 403"/>
                <a:gd name="T9" fmla="*/ 43 h 732"/>
                <a:gd name="T10" fmla="*/ 335 w 403"/>
                <a:gd name="T11" fmla="*/ 50 h 732"/>
                <a:gd name="T12" fmla="*/ 266 w 403"/>
                <a:gd name="T13" fmla="*/ 133 h 732"/>
                <a:gd name="T14" fmla="*/ 253 w 403"/>
                <a:gd name="T15" fmla="*/ 341 h 732"/>
                <a:gd name="T16" fmla="*/ 277 w 403"/>
                <a:gd name="T17" fmla="*/ 609 h 732"/>
                <a:gd name="T18" fmla="*/ 307 w 403"/>
                <a:gd name="T19" fmla="*/ 627 h 732"/>
                <a:gd name="T20" fmla="*/ 303 w 403"/>
                <a:gd name="T21" fmla="*/ 657 h 732"/>
                <a:gd name="T22" fmla="*/ 265 w 403"/>
                <a:gd name="T23" fmla="*/ 691 h 732"/>
                <a:gd name="T24" fmla="*/ 220 w 403"/>
                <a:gd name="T25" fmla="*/ 722 h 732"/>
                <a:gd name="T26" fmla="*/ 193 w 403"/>
                <a:gd name="T27" fmla="*/ 732 h 732"/>
                <a:gd name="T28" fmla="*/ 186 w 403"/>
                <a:gd name="T29" fmla="*/ 711 h 732"/>
                <a:gd name="T30" fmla="*/ 238 w 403"/>
                <a:gd name="T31" fmla="*/ 678 h 732"/>
                <a:gd name="T32" fmla="*/ 295 w 403"/>
                <a:gd name="T33" fmla="*/ 657 h 732"/>
                <a:gd name="T34" fmla="*/ 295 w 403"/>
                <a:gd name="T35" fmla="*/ 651 h 732"/>
                <a:gd name="T36" fmla="*/ 262 w 403"/>
                <a:gd name="T37" fmla="*/ 641 h 732"/>
                <a:gd name="T38" fmla="*/ 243 w 403"/>
                <a:gd name="T39" fmla="*/ 616 h 732"/>
                <a:gd name="T40" fmla="*/ 232 w 403"/>
                <a:gd name="T41" fmla="*/ 549 h 732"/>
                <a:gd name="T42" fmla="*/ 221 w 403"/>
                <a:gd name="T43" fmla="*/ 373 h 732"/>
                <a:gd name="T44" fmla="*/ 224 w 403"/>
                <a:gd name="T45" fmla="*/ 195 h 732"/>
                <a:gd name="T46" fmla="*/ 166 w 403"/>
                <a:gd name="T47" fmla="*/ 232 h 732"/>
                <a:gd name="T48" fmla="*/ 137 w 403"/>
                <a:gd name="T49" fmla="*/ 247 h 732"/>
                <a:gd name="T50" fmla="*/ 105 w 403"/>
                <a:gd name="T51" fmla="*/ 239 h 732"/>
                <a:gd name="T52" fmla="*/ 9 w 403"/>
                <a:gd name="T53" fmla="*/ 286 h 732"/>
                <a:gd name="T54" fmla="*/ 2 w 403"/>
                <a:gd name="T55" fmla="*/ 292 h 732"/>
                <a:gd name="T56" fmla="*/ 0 w 403"/>
                <a:gd name="T57" fmla="*/ 265 h 732"/>
                <a:gd name="T58" fmla="*/ 19 w 403"/>
                <a:gd name="T59" fmla="*/ 247 h 732"/>
                <a:gd name="T60" fmla="*/ 71 w 403"/>
                <a:gd name="T61" fmla="*/ 217 h 732"/>
                <a:gd name="T62" fmla="*/ 128 w 403"/>
                <a:gd name="T63" fmla="*/ 210 h 732"/>
                <a:gd name="T64" fmla="*/ 181 w 403"/>
                <a:gd name="T65" fmla="*/ 176 h 732"/>
                <a:gd name="T66" fmla="*/ 232 w 403"/>
                <a:gd name="T67" fmla="*/ 145 h 732"/>
                <a:gd name="T68" fmla="*/ 241 w 403"/>
                <a:gd name="T69" fmla="*/ 92 h 732"/>
                <a:gd name="T70" fmla="*/ 253 w 403"/>
                <a:gd name="T71" fmla="*/ 70 h 732"/>
                <a:gd name="T72" fmla="*/ 274 w 403"/>
                <a:gd name="T73" fmla="*/ 52 h 732"/>
                <a:gd name="T74" fmla="*/ 318 w 403"/>
                <a:gd name="T75" fmla="*/ 25 h 732"/>
                <a:gd name="T76" fmla="*/ 363 w 403"/>
                <a:gd name="T77" fmla="*/ 0 h 732"/>
                <a:gd name="T78" fmla="*/ 363 w 403"/>
                <a:gd name="T79" fmla="*/ 0 h 7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3"/>
                <a:gd name="T121" fmla="*/ 0 h 732"/>
                <a:gd name="T122" fmla="*/ 403 w 403"/>
                <a:gd name="T123" fmla="*/ 732 h 7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3" h="732">
                  <a:moveTo>
                    <a:pt x="363" y="0"/>
                  </a:moveTo>
                  <a:lnTo>
                    <a:pt x="400" y="21"/>
                  </a:lnTo>
                  <a:lnTo>
                    <a:pt x="403" y="39"/>
                  </a:lnTo>
                  <a:lnTo>
                    <a:pt x="386" y="52"/>
                  </a:lnTo>
                  <a:lnTo>
                    <a:pt x="360" y="43"/>
                  </a:lnTo>
                  <a:lnTo>
                    <a:pt x="335" y="50"/>
                  </a:lnTo>
                  <a:lnTo>
                    <a:pt x="266" y="133"/>
                  </a:lnTo>
                  <a:lnTo>
                    <a:pt x="253" y="341"/>
                  </a:lnTo>
                  <a:lnTo>
                    <a:pt x="277" y="609"/>
                  </a:lnTo>
                  <a:lnTo>
                    <a:pt x="307" y="627"/>
                  </a:lnTo>
                  <a:lnTo>
                    <a:pt x="303" y="657"/>
                  </a:lnTo>
                  <a:lnTo>
                    <a:pt x="265" y="691"/>
                  </a:lnTo>
                  <a:lnTo>
                    <a:pt x="220" y="722"/>
                  </a:lnTo>
                  <a:lnTo>
                    <a:pt x="193" y="732"/>
                  </a:lnTo>
                  <a:lnTo>
                    <a:pt x="186" y="711"/>
                  </a:lnTo>
                  <a:lnTo>
                    <a:pt x="238" y="678"/>
                  </a:lnTo>
                  <a:lnTo>
                    <a:pt x="295" y="657"/>
                  </a:lnTo>
                  <a:lnTo>
                    <a:pt x="295" y="651"/>
                  </a:lnTo>
                  <a:lnTo>
                    <a:pt x="262" y="641"/>
                  </a:lnTo>
                  <a:lnTo>
                    <a:pt x="243" y="616"/>
                  </a:lnTo>
                  <a:lnTo>
                    <a:pt x="232" y="549"/>
                  </a:lnTo>
                  <a:lnTo>
                    <a:pt x="221" y="373"/>
                  </a:lnTo>
                  <a:lnTo>
                    <a:pt x="224" y="195"/>
                  </a:lnTo>
                  <a:lnTo>
                    <a:pt x="166" y="232"/>
                  </a:lnTo>
                  <a:lnTo>
                    <a:pt x="137" y="247"/>
                  </a:lnTo>
                  <a:lnTo>
                    <a:pt x="105" y="239"/>
                  </a:lnTo>
                  <a:lnTo>
                    <a:pt x="9" y="286"/>
                  </a:lnTo>
                  <a:lnTo>
                    <a:pt x="2" y="292"/>
                  </a:lnTo>
                  <a:lnTo>
                    <a:pt x="0" y="265"/>
                  </a:lnTo>
                  <a:lnTo>
                    <a:pt x="19" y="247"/>
                  </a:lnTo>
                  <a:lnTo>
                    <a:pt x="71" y="217"/>
                  </a:lnTo>
                  <a:lnTo>
                    <a:pt x="128" y="210"/>
                  </a:lnTo>
                  <a:lnTo>
                    <a:pt x="181" y="176"/>
                  </a:lnTo>
                  <a:lnTo>
                    <a:pt x="232" y="145"/>
                  </a:lnTo>
                  <a:lnTo>
                    <a:pt x="241" y="92"/>
                  </a:lnTo>
                  <a:lnTo>
                    <a:pt x="253" y="70"/>
                  </a:lnTo>
                  <a:lnTo>
                    <a:pt x="274" y="52"/>
                  </a:lnTo>
                  <a:lnTo>
                    <a:pt x="318" y="25"/>
                  </a:lnTo>
                  <a:lnTo>
                    <a:pt x="363" y="0"/>
                  </a:lnTo>
                  <a:close/>
                </a:path>
              </a:pathLst>
            </a:custGeom>
            <a:solidFill>
              <a:srgbClr val="000000"/>
            </a:solidFill>
            <a:ln w="9525">
              <a:noFill/>
              <a:round/>
              <a:headEnd/>
              <a:tailEnd/>
            </a:ln>
          </p:spPr>
          <p:txBody>
            <a:bodyPr/>
            <a:lstStyle/>
            <a:p>
              <a:endParaRPr lang="en-US"/>
            </a:p>
          </p:txBody>
        </p:sp>
        <p:sp>
          <p:nvSpPr>
            <p:cNvPr id="13357" name="Freeform 142"/>
            <p:cNvSpPr>
              <a:spLocks/>
            </p:cNvSpPr>
            <p:nvPr/>
          </p:nvSpPr>
          <p:spPr bwMode="auto">
            <a:xfrm>
              <a:off x="2049" y="1738"/>
              <a:ext cx="46" cy="36"/>
            </a:xfrm>
            <a:custGeom>
              <a:avLst/>
              <a:gdLst>
                <a:gd name="T0" fmla="*/ 35 w 186"/>
                <a:gd name="T1" fmla="*/ 0 h 144"/>
                <a:gd name="T2" fmla="*/ 89 w 186"/>
                <a:gd name="T3" fmla="*/ 6 h 144"/>
                <a:gd name="T4" fmla="*/ 131 w 186"/>
                <a:gd name="T5" fmla="*/ 39 h 144"/>
                <a:gd name="T6" fmla="*/ 186 w 186"/>
                <a:gd name="T7" fmla="*/ 135 h 144"/>
                <a:gd name="T8" fmla="*/ 184 w 186"/>
                <a:gd name="T9" fmla="*/ 144 h 144"/>
                <a:gd name="T10" fmla="*/ 145 w 186"/>
                <a:gd name="T11" fmla="*/ 120 h 144"/>
                <a:gd name="T12" fmla="*/ 122 w 186"/>
                <a:gd name="T13" fmla="*/ 74 h 144"/>
                <a:gd name="T14" fmla="*/ 92 w 186"/>
                <a:gd name="T15" fmla="*/ 41 h 144"/>
                <a:gd name="T16" fmla="*/ 49 w 186"/>
                <a:gd name="T17" fmla="*/ 28 h 144"/>
                <a:gd name="T18" fmla="*/ 44 w 186"/>
                <a:gd name="T19" fmla="*/ 44 h 144"/>
                <a:gd name="T20" fmla="*/ 57 w 186"/>
                <a:gd name="T21" fmla="*/ 54 h 144"/>
                <a:gd name="T22" fmla="*/ 92 w 186"/>
                <a:gd name="T23" fmla="*/ 71 h 144"/>
                <a:gd name="T24" fmla="*/ 100 w 186"/>
                <a:gd name="T25" fmla="*/ 87 h 144"/>
                <a:gd name="T26" fmla="*/ 35 w 186"/>
                <a:gd name="T27" fmla="*/ 82 h 144"/>
                <a:gd name="T28" fmla="*/ 0 w 186"/>
                <a:gd name="T29" fmla="*/ 34 h 144"/>
                <a:gd name="T30" fmla="*/ 11 w 186"/>
                <a:gd name="T31" fmla="*/ 11 h 144"/>
                <a:gd name="T32" fmla="*/ 35 w 186"/>
                <a:gd name="T33" fmla="*/ 0 h 144"/>
                <a:gd name="T34" fmla="*/ 35 w 186"/>
                <a:gd name="T35" fmla="*/ 0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6"/>
                <a:gd name="T55" fmla="*/ 0 h 144"/>
                <a:gd name="T56" fmla="*/ 186 w 186"/>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6" h="144">
                  <a:moveTo>
                    <a:pt x="35" y="0"/>
                  </a:moveTo>
                  <a:lnTo>
                    <a:pt x="89" y="6"/>
                  </a:lnTo>
                  <a:lnTo>
                    <a:pt x="131" y="39"/>
                  </a:lnTo>
                  <a:lnTo>
                    <a:pt x="186" y="135"/>
                  </a:lnTo>
                  <a:lnTo>
                    <a:pt x="184" y="144"/>
                  </a:lnTo>
                  <a:lnTo>
                    <a:pt x="145" y="120"/>
                  </a:lnTo>
                  <a:lnTo>
                    <a:pt x="122" y="74"/>
                  </a:lnTo>
                  <a:lnTo>
                    <a:pt x="92" y="41"/>
                  </a:lnTo>
                  <a:lnTo>
                    <a:pt x="49" y="28"/>
                  </a:lnTo>
                  <a:lnTo>
                    <a:pt x="44" y="44"/>
                  </a:lnTo>
                  <a:lnTo>
                    <a:pt x="57" y="54"/>
                  </a:lnTo>
                  <a:lnTo>
                    <a:pt x="92" y="71"/>
                  </a:lnTo>
                  <a:lnTo>
                    <a:pt x="100" y="87"/>
                  </a:lnTo>
                  <a:lnTo>
                    <a:pt x="35" y="82"/>
                  </a:lnTo>
                  <a:lnTo>
                    <a:pt x="0" y="34"/>
                  </a:lnTo>
                  <a:lnTo>
                    <a:pt x="11" y="11"/>
                  </a:lnTo>
                  <a:lnTo>
                    <a:pt x="35" y="0"/>
                  </a:lnTo>
                  <a:close/>
                </a:path>
              </a:pathLst>
            </a:custGeom>
            <a:solidFill>
              <a:srgbClr val="000000"/>
            </a:solidFill>
            <a:ln w="9525">
              <a:noFill/>
              <a:round/>
              <a:headEnd/>
              <a:tailEnd/>
            </a:ln>
          </p:spPr>
          <p:txBody>
            <a:bodyPr/>
            <a:lstStyle/>
            <a:p>
              <a:endParaRPr lang="en-US"/>
            </a:p>
          </p:txBody>
        </p:sp>
        <p:sp>
          <p:nvSpPr>
            <p:cNvPr id="13358" name="Freeform 143"/>
            <p:cNvSpPr>
              <a:spLocks/>
            </p:cNvSpPr>
            <p:nvPr/>
          </p:nvSpPr>
          <p:spPr bwMode="auto">
            <a:xfrm>
              <a:off x="2069" y="1754"/>
              <a:ext cx="136" cy="245"/>
            </a:xfrm>
            <a:custGeom>
              <a:avLst/>
              <a:gdLst>
                <a:gd name="T0" fmla="*/ 436 w 543"/>
                <a:gd name="T1" fmla="*/ 14 h 978"/>
                <a:gd name="T2" fmla="*/ 368 w 543"/>
                <a:gd name="T3" fmla="*/ 74 h 978"/>
                <a:gd name="T4" fmla="*/ 469 w 543"/>
                <a:gd name="T5" fmla="*/ 49 h 978"/>
                <a:gd name="T6" fmla="*/ 400 w 543"/>
                <a:gd name="T7" fmla="*/ 113 h 978"/>
                <a:gd name="T8" fmla="*/ 541 w 543"/>
                <a:gd name="T9" fmla="*/ 96 h 978"/>
                <a:gd name="T10" fmla="*/ 492 w 543"/>
                <a:gd name="T11" fmla="*/ 124 h 978"/>
                <a:gd name="T12" fmla="*/ 514 w 543"/>
                <a:gd name="T13" fmla="*/ 184 h 978"/>
                <a:gd name="T14" fmla="*/ 511 w 543"/>
                <a:gd name="T15" fmla="*/ 243 h 978"/>
                <a:gd name="T16" fmla="*/ 506 w 543"/>
                <a:gd name="T17" fmla="*/ 320 h 978"/>
                <a:gd name="T18" fmla="*/ 490 w 543"/>
                <a:gd name="T19" fmla="*/ 395 h 978"/>
                <a:gd name="T20" fmla="*/ 450 w 543"/>
                <a:gd name="T21" fmla="*/ 459 h 978"/>
                <a:gd name="T22" fmla="*/ 530 w 543"/>
                <a:gd name="T23" fmla="*/ 566 h 978"/>
                <a:gd name="T24" fmla="*/ 530 w 543"/>
                <a:gd name="T25" fmla="*/ 710 h 978"/>
                <a:gd name="T26" fmla="*/ 484 w 543"/>
                <a:gd name="T27" fmla="*/ 772 h 978"/>
                <a:gd name="T28" fmla="*/ 418 w 543"/>
                <a:gd name="T29" fmla="*/ 807 h 978"/>
                <a:gd name="T30" fmla="*/ 360 w 543"/>
                <a:gd name="T31" fmla="*/ 901 h 978"/>
                <a:gd name="T32" fmla="*/ 276 w 543"/>
                <a:gd name="T33" fmla="*/ 978 h 978"/>
                <a:gd name="T34" fmla="*/ 237 w 543"/>
                <a:gd name="T35" fmla="*/ 949 h 978"/>
                <a:gd name="T36" fmla="*/ 335 w 543"/>
                <a:gd name="T37" fmla="*/ 856 h 978"/>
                <a:gd name="T38" fmla="*/ 415 w 543"/>
                <a:gd name="T39" fmla="*/ 728 h 978"/>
                <a:gd name="T40" fmla="*/ 429 w 543"/>
                <a:gd name="T41" fmla="*/ 766 h 978"/>
                <a:gd name="T42" fmla="*/ 494 w 543"/>
                <a:gd name="T43" fmla="*/ 690 h 978"/>
                <a:gd name="T44" fmla="*/ 483 w 543"/>
                <a:gd name="T45" fmla="*/ 571 h 978"/>
                <a:gd name="T46" fmla="*/ 421 w 543"/>
                <a:gd name="T47" fmla="*/ 582 h 978"/>
                <a:gd name="T48" fmla="*/ 398 w 543"/>
                <a:gd name="T49" fmla="*/ 537 h 978"/>
                <a:gd name="T50" fmla="*/ 367 w 543"/>
                <a:gd name="T51" fmla="*/ 221 h 978"/>
                <a:gd name="T52" fmla="*/ 235 w 543"/>
                <a:gd name="T53" fmla="*/ 193 h 978"/>
                <a:gd name="T54" fmla="*/ 95 w 543"/>
                <a:gd name="T55" fmla="*/ 275 h 978"/>
                <a:gd name="T56" fmla="*/ 27 w 543"/>
                <a:gd name="T57" fmla="*/ 332 h 978"/>
                <a:gd name="T58" fmla="*/ 7 w 543"/>
                <a:gd name="T59" fmla="*/ 312 h 978"/>
                <a:gd name="T60" fmla="*/ 89 w 543"/>
                <a:gd name="T61" fmla="*/ 232 h 978"/>
                <a:gd name="T62" fmla="*/ 121 w 543"/>
                <a:gd name="T63" fmla="*/ 177 h 978"/>
                <a:gd name="T64" fmla="*/ 121 w 543"/>
                <a:gd name="T65" fmla="*/ 141 h 978"/>
                <a:gd name="T66" fmla="*/ 202 w 543"/>
                <a:gd name="T67" fmla="*/ 84 h 978"/>
                <a:gd name="T68" fmla="*/ 249 w 543"/>
                <a:gd name="T69" fmla="*/ 60 h 978"/>
                <a:gd name="T70" fmla="*/ 271 w 543"/>
                <a:gd name="T71" fmla="*/ 112 h 978"/>
                <a:gd name="T72" fmla="*/ 334 w 543"/>
                <a:gd name="T73" fmla="*/ 36 h 978"/>
                <a:gd name="T74" fmla="*/ 422 w 543"/>
                <a:gd name="T75" fmla="*/ 0 h 9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3"/>
                <a:gd name="T115" fmla="*/ 0 h 978"/>
                <a:gd name="T116" fmla="*/ 543 w 543"/>
                <a:gd name="T117" fmla="*/ 978 h 9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3" h="978">
                  <a:moveTo>
                    <a:pt x="422" y="0"/>
                  </a:moveTo>
                  <a:lnTo>
                    <a:pt x="436" y="14"/>
                  </a:lnTo>
                  <a:lnTo>
                    <a:pt x="415" y="31"/>
                  </a:lnTo>
                  <a:lnTo>
                    <a:pt x="368" y="74"/>
                  </a:lnTo>
                  <a:lnTo>
                    <a:pt x="417" y="57"/>
                  </a:lnTo>
                  <a:lnTo>
                    <a:pt x="469" y="49"/>
                  </a:lnTo>
                  <a:lnTo>
                    <a:pt x="438" y="84"/>
                  </a:lnTo>
                  <a:lnTo>
                    <a:pt x="400" y="113"/>
                  </a:lnTo>
                  <a:lnTo>
                    <a:pt x="470" y="91"/>
                  </a:lnTo>
                  <a:lnTo>
                    <a:pt x="541" y="96"/>
                  </a:lnTo>
                  <a:lnTo>
                    <a:pt x="521" y="113"/>
                  </a:lnTo>
                  <a:lnTo>
                    <a:pt x="492" y="124"/>
                  </a:lnTo>
                  <a:lnTo>
                    <a:pt x="477" y="150"/>
                  </a:lnTo>
                  <a:lnTo>
                    <a:pt x="514" y="184"/>
                  </a:lnTo>
                  <a:lnTo>
                    <a:pt x="520" y="227"/>
                  </a:lnTo>
                  <a:lnTo>
                    <a:pt x="511" y="243"/>
                  </a:lnTo>
                  <a:lnTo>
                    <a:pt x="514" y="271"/>
                  </a:lnTo>
                  <a:lnTo>
                    <a:pt x="506" y="320"/>
                  </a:lnTo>
                  <a:lnTo>
                    <a:pt x="497" y="371"/>
                  </a:lnTo>
                  <a:lnTo>
                    <a:pt x="490" y="395"/>
                  </a:lnTo>
                  <a:lnTo>
                    <a:pt x="472" y="415"/>
                  </a:lnTo>
                  <a:lnTo>
                    <a:pt x="450" y="459"/>
                  </a:lnTo>
                  <a:lnTo>
                    <a:pt x="443" y="524"/>
                  </a:lnTo>
                  <a:lnTo>
                    <a:pt x="530" y="566"/>
                  </a:lnTo>
                  <a:lnTo>
                    <a:pt x="543" y="637"/>
                  </a:lnTo>
                  <a:lnTo>
                    <a:pt x="530" y="710"/>
                  </a:lnTo>
                  <a:lnTo>
                    <a:pt x="511" y="743"/>
                  </a:lnTo>
                  <a:lnTo>
                    <a:pt x="484" y="772"/>
                  </a:lnTo>
                  <a:lnTo>
                    <a:pt x="453" y="794"/>
                  </a:lnTo>
                  <a:lnTo>
                    <a:pt x="418" y="807"/>
                  </a:lnTo>
                  <a:lnTo>
                    <a:pt x="393" y="856"/>
                  </a:lnTo>
                  <a:lnTo>
                    <a:pt x="360" y="901"/>
                  </a:lnTo>
                  <a:lnTo>
                    <a:pt x="321" y="943"/>
                  </a:lnTo>
                  <a:lnTo>
                    <a:pt x="276" y="978"/>
                  </a:lnTo>
                  <a:lnTo>
                    <a:pt x="254" y="976"/>
                  </a:lnTo>
                  <a:lnTo>
                    <a:pt x="237" y="949"/>
                  </a:lnTo>
                  <a:lnTo>
                    <a:pt x="232" y="940"/>
                  </a:lnTo>
                  <a:lnTo>
                    <a:pt x="335" y="856"/>
                  </a:lnTo>
                  <a:lnTo>
                    <a:pt x="387" y="737"/>
                  </a:lnTo>
                  <a:lnTo>
                    <a:pt x="415" y="728"/>
                  </a:lnTo>
                  <a:lnTo>
                    <a:pt x="423" y="759"/>
                  </a:lnTo>
                  <a:lnTo>
                    <a:pt x="429" y="766"/>
                  </a:lnTo>
                  <a:lnTo>
                    <a:pt x="470" y="734"/>
                  </a:lnTo>
                  <a:lnTo>
                    <a:pt x="494" y="690"/>
                  </a:lnTo>
                  <a:lnTo>
                    <a:pt x="498" y="589"/>
                  </a:lnTo>
                  <a:lnTo>
                    <a:pt x="483" y="571"/>
                  </a:lnTo>
                  <a:lnTo>
                    <a:pt x="461" y="565"/>
                  </a:lnTo>
                  <a:lnTo>
                    <a:pt x="421" y="582"/>
                  </a:lnTo>
                  <a:lnTo>
                    <a:pt x="395" y="570"/>
                  </a:lnTo>
                  <a:lnTo>
                    <a:pt x="398" y="537"/>
                  </a:lnTo>
                  <a:lnTo>
                    <a:pt x="405" y="270"/>
                  </a:lnTo>
                  <a:lnTo>
                    <a:pt x="367" y="221"/>
                  </a:lnTo>
                  <a:lnTo>
                    <a:pt x="313" y="192"/>
                  </a:lnTo>
                  <a:lnTo>
                    <a:pt x="235" y="193"/>
                  </a:lnTo>
                  <a:lnTo>
                    <a:pt x="164" y="225"/>
                  </a:lnTo>
                  <a:lnTo>
                    <a:pt x="95" y="275"/>
                  </a:lnTo>
                  <a:lnTo>
                    <a:pt x="61" y="303"/>
                  </a:lnTo>
                  <a:lnTo>
                    <a:pt x="27" y="332"/>
                  </a:lnTo>
                  <a:lnTo>
                    <a:pt x="0" y="332"/>
                  </a:lnTo>
                  <a:lnTo>
                    <a:pt x="7" y="312"/>
                  </a:lnTo>
                  <a:lnTo>
                    <a:pt x="48" y="271"/>
                  </a:lnTo>
                  <a:lnTo>
                    <a:pt x="89" y="232"/>
                  </a:lnTo>
                  <a:lnTo>
                    <a:pt x="94" y="201"/>
                  </a:lnTo>
                  <a:lnTo>
                    <a:pt x="121" y="177"/>
                  </a:lnTo>
                  <a:lnTo>
                    <a:pt x="107" y="157"/>
                  </a:lnTo>
                  <a:lnTo>
                    <a:pt x="121" y="141"/>
                  </a:lnTo>
                  <a:lnTo>
                    <a:pt x="175" y="120"/>
                  </a:lnTo>
                  <a:lnTo>
                    <a:pt x="202" y="84"/>
                  </a:lnTo>
                  <a:lnTo>
                    <a:pt x="222" y="66"/>
                  </a:lnTo>
                  <a:lnTo>
                    <a:pt x="249" y="60"/>
                  </a:lnTo>
                  <a:lnTo>
                    <a:pt x="263" y="85"/>
                  </a:lnTo>
                  <a:lnTo>
                    <a:pt x="271" y="112"/>
                  </a:lnTo>
                  <a:lnTo>
                    <a:pt x="298" y="70"/>
                  </a:lnTo>
                  <a:lnTo>
                    <a:pt x="334" y="36"/>
                  </a:lnTo>
                  <a:lnTo>
                    <a:pt x="377" y="12"/>
                  </a:lnTo>
                  <a:lnTo>
                    <a:pt x="422" y="0"/>
                  </a:lnTo>
                  <a:close/>
                </a:path>
              </a:pathLst>
            </a:custGeom>
            <a:solidFill>
              <a:srgbClr val="000000"/>
            </a:solidFill>
            <a:ln w="9525">
              <a:noFill/>
              <a:round/>
              <a:headEnd/>
              <a:tailEnd/>
            </a:ln>
          </p:spPr>
          <p:txBody>
            <a:bodyPr/>
            <a:lstStyle/>
            <a:p>
              <a:endParaRPr lang="en-US"/>
            </a:p>
          </p:txBody>
        </p:sp>
        <p:sp>
          <p:nvSpPr>
            <p:cNvPr id="13359" name="Freeform 144"/>
            <p:cNvSpPr>
              <a:spLocks/>
            </p:cNvSpPr>
            <p:nvPr/>
          </p:nvSpPr>
          <p:spPr bwMode="auto">
            <a:xfrm>
              <a:off x="1733" y="1788"/>
              <a:ext cx="15" cy="116"/>
            </a:xfrm>
            <a:custGeom>
              <a:avLst/>
              <a:gdLst>
                <a:gd name="T0" fmla="*/ 25 w 63"/>
                <a:gd name="T1" fmla="*/ 0 h 465"/>
                <a:gd name="T2" fmla="*/ 34 w 63"/>
                <a:gd name="T3" fmla="*/ 37 h 465"/>
                <a:gd name="T4" fmla="*/ 27 w 63"/>
                <a:gd name="T5" fmla="*/ 84 h 465"/>
                <a:gd name="T6" fmla="*/ 19 w 63"/>
                <a:gd name="T7" fmla="*/ 292 h 465"/>
                <a:gd name="T8" fmla="*/ 21 w 63"/>
                <a:gd name="T9" fmla="*/ 378 h 465"/>
                <a:gd name="T10" fmla="*/ 32 w 63"/>
                <a:gd name="T11" fmla="*/ 421 h 465"/>
                <a:gd name="T12" fmla="*/ 42 w 63"/>
                <a:gd name="T13" fmla="*/ 438 h 465"/>
                <a:gd name="T14" fmla="*/ 63 w 63"/>
                <a:gd name="T15" fmla="*/ 447 h 465"/>
                <a:gd name="T16" fmla="*/ 60 w 63"/>
                <a:gd name="T17" fmla="*/ 465 h 465"/>
                <a:gd name="T18" fmla="*/ 34 w 63"/>
                <a:gd name="T19" fmla="*/ 457 h 465"/>
                <a:gd name="T20" fmla="*/ 3 w 63"/>
                <a:gd name="T21" fmla="*/ 388 h 465"/>
                <a:gd name="T22" fmla="*/ 0 w 63"/>
                <a:gd name="T23" fmla="*/ 306 h 465"/>
                <a:gd name="T24" fmla="*/ 25 w 63"/>
                <a:gd name="T25" fmla="*/ 0 h 465"/>
                <a:gd name="T26" fmla="*/ 25 w 63"/>
                <a:gd name="T27" fmla="*/ 0 h 4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465"/>
                <a:gd name="T44" fmla="*/ 63 w 63"/>
                <a:gd name="T45" fmla="*/ 465 h 4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465">
                  <a:moveTo>
                    <a:pt x="25" y="0"/>
                  </a:moveTo>
                  <a:lnTo>
                    <a:pt x="34" y="37"/>
                  </a:lnTo>
                  <a:lnTo>
                    <a:pt x="27" y="84"/>
                  </a:lnTo>
                  <a:lnTo>
                    <a:pt x="19" y="292"/>
                  </a:lnTo>
                  <a:lnTo>
                    <a:pt x="21" y="378"/>
                  </a:lnTo>
                  <a:lnTo>
                    <a:pt x="32" y="421"/>
                  </a:lnTo>
                  <a:lnTo>
                    <a:pt x="42" y="438"/>
                  </a:lnTo>
                  <a:lnTo>
                    <a:pt x="63" y="447"/>
                  </a:lnTo>
                  <a:lnTo>
                    <a:pt x="60" y="465"/>
                  </a:lnTo>
                  <a:lnTo>
                    <a:pt x="34" y="457"/>
                  </a:lnTo>
                  <a:lnTo>
                    <a:pt x="3" y="388"/>
                  </a:lnTo>
                  <a:lnTo>
                    <a:pt x="0" y="306"/>
                  </a:lnTo>
                  <a:lnTo>
                    <a:pt x="25" y="0"/>
                  </a:lnTo>
                  <a:close/>
                </a:path>
              </a:pathLst>
            </a:custGeom>
            <a:solidFill>
              <a:srgbClr val="000000"/>
            </a:solidFill>
            <a:ln w="9525">
              <a:noFill/>
              <a:round/>
              <a:headEnd/>
              <a:tailEnd/>
            </a:ln>
          </p:spPr>
          <p:txBody>
            <a:bodyPr/>
            <a:lstStyle/>
            <a:p>
              <a:endParaRPr lang="en-US"/>
            </a:p>
          </p:txBody>
        </p:sp>
        <p:sp>
          <p:nvSpPr>
            <p:cNvPr id="13360" name="Freeform 145"/>
            <p:cNvSpPr>
              <a:spLocks/>
            </p:cNvSpPr>
            <p:nvPr/>
          </p:nvSpPr>
          <p:spPr bwMode="auto">
            <a:xfrm>
              <a:off x="1687" y="1788"/>
              <a:ext cx="110" cy="405"/>
            </a:xfrm>
            <a:custGeom>
              <a:avLst/>
              <a:gdLst>
                <a:gd name="T0" fmla="*/ 63 w 437"/>
                <a:gd name="T1" fmla="*/ 0 h 1618"/>
                <a:gd name="T2" fmla="*/ 53 w 437"/>
                <a:gd name="T3" fmla="*/ 132 h 1618"/>
                <a:gd name="T4" fmla="*/ 52 w 437"/>
                <a:gd name="T5" fmla="*/ 339 h 1618"/>
                <a:gd name="T6" fmla="*/ 43 w 437"/>
                <a:gd name="T7" fmla="*/ 763 h 1618"/>
                <a:gd name="T8" fmla="*/ 43 w 437"/>
                <a:gd name="T9" fmla="*/ 771 h 1618"/>
                <a:gd name="T10" fmla="*/ 43 w 437"/>
                <a:gd name="T11" fmla="*/ 780 h 1618"/>
                <a:gd name="T12" fmla="*/ 44 w 437"/>
                <a:gd name="T13" fmla="*/ 797 h 1618"/>
                <a:gd name="T14" fmla="*/ 44 w 437"/>
                <a:gd name="T15" fmla="*/ 801 h 1618"/>
                <a:gd name="T16" fmla="*/ 44 w 437"/>
                <a:gd name="T17" fmla="*/ 804 h 1618"/>
                <a:gd name="T18" fmla="*/ 44 w 437"/>
                <a:gd name="T19" fmla="*/ 813 h 1618"/>
                <a:gd name="T20" fmla="*/ 44 w 437"/>
                <a:gd name="T21" fmla="*/ 830 h 1618"/>
                <a:gd name="T22" fmla="*/ 44 w 437"/>
                <a:gd name="T23" fmla="*/ 846 h 1618"/>
                <a:gd name="T24" fmla="*/ 44 w 437"/>
                <a:gd name="T25" fmla="*/ 851 h 1618"/>
                <a:gd name="T26" fmla="*/ 44 w 437"/>
                <a:gd name="T27" fmla="*/ 853 h 1618"/>
                <a:gd name="T28" fmla="*/ 44 w 437"/>
                <a:gd name="T29" fmla="*/ 853 h 1618"/>
                <a:gd name="T30" fmla="*/ 44 w 437"/>
                <a:gd name="T31" fmla="*/ 855 h 1618"/>
                <a:gd name="T32" fmla="*/ 44 w 437"/>
                <a:gd name="T33" fmla="*/ 855 h 1618"/>
                <a:gd name="T34" fmla="*/ 44 w 437"/>
                <a:gd name="T35" fmla="*/ 855 h 1618"/>
                <a:gd name="T36" fmla="*/ 44 w 437"/>
                <a:gd name="T37" fmla="*/ 860 h 1618"/>
                <a:gd name="T38" fmla="*/ 44 w 437"/>
                <a:gd name="T39" fmla="*/ 863 h 1618"/>
                <a:gd name="T40" fmla="*/ 44 w 437"/>
                <a:gd name="T41" fmla="*/ 880 h 1618"/>
                <a:gd name="T42" fmla="*/ 44 w 437"/>
                <a:gd name="T43" fmla="*/ 896 h 1618"/>
                <a:gd name="T44" fmla="*/ 53 w 437"/>
                <a:gd name="T45" fmla="*/ 1056 h 1618"/>
                <a:gd name="T46" fmla="*/ 64 w 437"/>
                <a:gd name="T47" fmla="*/ 1214 h 1618"/>
                <a:gd name="T48" fmla="*/ 100 w 437"/>
                <a:gd name="T49" fmla="*/ 1414 h 1618"/>
                <a:gd name="T50" fmla="*/ 118 w 437"/>
                <a:gd name="T51" fmla="*/ 1477 h 1618"/>
                <a:gd name="T52" fmla="*/ 147 w 437"/>
                <a:gd name="T53" fmla="*/ 1536 h 1618"/>
                <a:gd name="T54" fmla="*/ 187 w 437"/>
                <a:gd name="T55" fmla="*/ 1534 h 1618"/>
                <a:gd name="T56" fmla="*/ 254 w 437"/>
                <a:gd name="T57" fmla="*/ 1515 h 1618"/>
                <a:gd name="T58" fmla="*/ 263 w 437"/>
                <a:gd name="T59" fmla="*/ 1530 h 1618"/>
                <a:gd name="T60" fmla="*/ 225 w 437"/>
                <a:gd name="T61" fmla="*/ 1543 h 1618"/>
                <a:gd name="T62" fmla="*/ 230 w 437"/>
                <a:gd name="T63" fmla="*/ 1570 h 1618"/>
                <a:gd name="T64" fmla="*/ 300 w 437"/>
                <a:gd name="T65" fmla="*/ 1564 h 1618"/>
                <a:gd name="T66" fmla="*/ 368 w 437"/>
                <a:gd name="T67" fmla="*/ 1537 h 1618"/>
                <a:gd name="T68" fmla="*/ 413 w 437"/>
                <a:gd name="T69" fmla="*/ 1509 h 1618"/>
                <a:gd name="T70" fmla="*/ 437 w 437"/>
                <a:gd name="T71" fmla="*/ 1545 h 1618"/>
                <a:gd name="T72" fmla="*/ 427 w 437"/>
                <a:gd name="T73" fmla="*/ 1567 h 1618"/>
                <a:gd name="T74" fmla="*/ 405 w 437"/>
                <a:gd name="T75" fmla="*/ 1579 h 1618"/>
                <a:gd name="T76" fmla="*/ 353 w 437"/>
                <a:gd name="T77" fmla="*/ 1596 h 1618"/>
                <a:gd name="T78" fmla="*/ 289 w 437"/>
                <a:gd name="T79" fmla="*/ 1618 h 1618"/>
                <a:gd name="T80" fmla="*/ 221 w 437"/>
                <a:gd name="T81" fmla="*/ 1611 h 1618"/>
                <a:gd name="T82" fmla="*/ 109 w 437"/>
                <a:gd name="T83" fmla="*/ 1567 h 1618"/>
                <a:gd name="T84" fmla="*/ 64 w 437"/>
                <a:gd name="T85" fmla="*/ 1456 h 1618"/>
                <a:gd name="T86" fmla="*/ 39 w 437"/>
                <a:gd name="T87" fmla="*/ 1340 h 1618"/>
                <a:gd name="T88" fmla="*/ 2 w 437"/>
                <a:gd name="T89" fmla="*/ 996 h 1618"/>
                <a:gd name="T90" fmla="*/ 0 w 437"/>
                <a:gd name="T91" fmla="*/ 840 h 1618"/>
                <a:gd name="T92" fmla="*/ 0 w 437"/>
                <a:gd name="T93" fmla="*/ 808 h 1618"/>
                <a:gd name="T94" fmla="*/ 0 w 437"/>
                <a:gd name="T95" fmla="*/ 776 h 1618"/>
                <a:gd name="T96" fmla="*/ 0 w 437"/>
                <a:gd name="T97" fmla="*/ 744 h 1618"/>
                <a:gd name="T98" fmla="*/ 0 w 437"/>
                <a:gd name="T99" fmla="*/ 714 h 1618"/>
                <a:gd name="T100" fmla="*/ 11 w 437"/>
                <a:gd name="T101" fmla="*/ 215 h 1618"/>
                <a:gd name="T102" fmla="*/ 36 w 437"/>
                <a:gd name="T103" fmla="*/ 21 h 1618"/>
                <a:gd name="T104" fmla="*/ 63 w 437"/>
                <a:gd name="T105" fmla="*/ 0 h 1618"/>
                <a:gd name="T106" fmla="*/ 63 w 437"/>
                <a:gd name="T107" fmla="*/ 0 h 16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7"/>
                <a:gd name="T163" fmla="*/ 0 h 1618"/>
                <a:gd name="T164" fmla="*/ 437 w 437"/>
                <a:gd name="T165" fmla="*/ 1618 h 16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7" h="1618">
                  <a:moveTo>
                    <a:pt x="63" y="0"/>
                  </a:moveTo>
                  <a:lnTo>
                    <a:pt x="53" y="132"/>
                  </a:lnTo>
                  <a:lnTo>
                    <a:pt x="52" y="339"/>
                  </a:lnTo>
                  <a:lnTo>
                    <a:pt x="43" y="763"/>
                  </a:lnTo>
                  <a:lnTo>
                    <a:pt x="43" y="771"/>
                  </a:lnTo>
                  <a:lnTo>
                    <a:pt x="43" y="780"/>
                  </a:lnTo>
                  <a:lnTo>
                    <a:pt x="44" y="797"/>
                  </a:lnTo>
                  <a:lnTo>
                    <a:pt x="44" y="801"/>
                  </a:lnTo>
                  <a:lnTo>
                    <a:pt x="44" y="804"/>
                  </a:lnTo>
                  <a:lnTo>
                    <a:pt x="44" y="813"/>
                  </a:lnTo>
                  <a:lnTo>
                    <a:pt x="44" y="830"/>
                  </a:lnTo>
                  <a:lnTo>
                    <a:pt x="44" y="846"/>
                  </a:lnTo>
                  <a:lnTo>
                    <a:pt x="44" y="851"/>
                  </a:lnTo>
                  <a:lnTo>
                    <a:pt x="44" y="853"/>
                  </a:lnTo>
                  <a:lnTo>
                    <a:pt x="44" y="855"/>
                  </a:lnTo>
                  <a:lnTo>
                    <a:pt x="44" y="860"/>
                  </a:lnTo>
                  <a:lnTo>
                    <a:pt x="44" y="863"/>
                  </a:lnTo>
                  <a:lnTo>
                    <a:pt x="44" y="880"/>
                  </a:lnTo>
                  <a:lnTo>
                    <a:pt x="44" y="896"/>
                  </a:lnTo>
                  <a:lnTo>
                    <a:pt x="53" y="1056"/>
                  </a:lnTo>
                  <a:lnTo>
                    <a:pt x="64" y="1214"/>
                  </a:lnTo>
                  <a:lnTo>
                    <a:pt x="100" y="1414"/>
                  </a:lnTo>
                  <a:lnTo>
                    <a:pt x="118" y="1477"/>
                  </a:lnTo>
                  <a:lnTo>
                    <a:pt x="147" y="1536"/>
                  </a:lnTo>
                  <a:lnTo>
                    <a:pt x="187" y="1534"/>
                  </a:lnTo>
                  <a:lnTo>
                    <a:pt x="254" y="1515"/>
                  </a:lnTo>
                  <a:lnTo>
                    <a:pt x="263" y="1530"/>
                  </a:lnTo>
                  <a:lnTo>
                    <a:pt x="225" y="1543"/>
                  </a:lnTo>
                  <a:lnTo>
                    <a:pt x="230" y="1570"/>
                  </a:lnTo>
                  <a:lnTo>
                    <a:pt x="300" y="1564"/>
                  </a:lnTo>
                  <a:lnTo>
                    <a:pt x="368" y="1537"/>
                  </a:lnTo>
                  <a:lnTo>
                    <a:pt x="413" y="1509"/>
                  </a:lnTo>
                  <a:lnTo>
                    <a:pt x="437" y="1545"/>
                  </a:lnTo>
                  <a:lnTo>
                    <a:pt x="427" y="1567"/>
                  </a:lnTo>
                  <a:lnTo>
                    <a:pt x="405" y="1579"/>
                  </a:lnTo>
                  <a:lnTo>
                    <a:pt x="353" y="1596"/>
                  </a:lnTo>
                  <a:lnTo>
                    <a:pt x="289" y="1618"/>
                  </a:lnTo>
                  <a:lnTo>
                    <a:pt x="221" y="1611"/>
                  </a:lnTo>
                  <a:lnTo>
                    <a:pt x="109" y="1567"/>
                  </a:lnTo>
                  <a:lnTo>
                    <a:pt x="64" y="1456"/>
                  </a:lnTo>
                  <a:lnTo>
                    <a:pt x="39" y="1340"/>
                  </a:lnTo>
                  <a:lnTo>
                    <a:pt x="2" y="996"/>
                  </a:lnTo>
                  <a:lnTo>
                    <a:pt x="0" y="840"/>
                  </a:lnTo>
                  <a:lnTo>
                    <a:pt x="0" y="808"/>
                  </a:lnTo>
                  <a:lnTo>
                    <a:pt x="0" y="776"/>
                  </a:lnTo>
                  <a:lnTo>
                    <a:pt x="0" y="744"/>
                  </a:lnTo>
                  <a:lnTo>
                    <a:pt x="0" y="714"/>
                  </a:lnTo>
                  <a:lnTo>
                    <a:pt x="11" y="215"/>
                  </a:lnTo>
                  <a:lnTo>
                    <a:pt x="36" y="21"/>
                  </a:lnTo>
                  <a:lnTo>
                    <a:pt x="63" y="0"/>
                  </a:lnTo>
                  <a:close/>
                </a:path>
              </a:pathLst>
            </a:custGeom>
            <a:solidFill>
              <a:srgbClr val="000000"/>
            </a:solidFill>
            <a:ln w="9525">
              <a:noFill/>
              <a:round/>
              <a:headEnd/>
              <a:tailEnd/>
            </a:ln>
          </p:spPr>
          <p:txBody>
            <a:bodyPr/>
            <a:lstStyle/>
            <a:p>
              <a:endParaRPr lang="en-US"/>
            </a:p>
          </p:txBody>
        </p:sp>
        <p:sp>
          <p:nvSpPr>
            <p:cNvPr id="13361" name="Freeform 146"/>
            <p:cNvSpPr>
              <a:spLocks/>
            </p:cNvSpPr>
            <p:nvPr/>
          </p:nvSpPr>
          <p:spPr bwMode="auto">
            <a:xfrm>
              <a:off x="2109" y="1822"/>
              <a:ext cx="24" cy="12"/>
            </a:xfrm>
            <a:custGeom>
              <a:avLst/>
              <a:gdLst>
                <a:gd name="T0" fmla="*/ 45 w 94"/>
                <a:gd name="T1" fmla="*/ 0 h 48"/>
                <a:gd name="T2" fmla="*/ 94 w 94"/>
                <a:gd name="T3" fmla="*/ 24 h 48"/>
                <a:gd name="T4" fmla="*/ 91 w 94"/>
                <a:gd name="T5" fmla="*/ 31 h 48"/>
                <a:gd name="T6" fmla="*/ 34 w 94"/>
                <a:gd name="T7" fmla="*/ 48 h 48"/>
                <a:gd name="T8" fmla="*/ 0 w 94"/>
                <a:gd name="T9" fmla="*/ 48 h 48"/>
                <a:gd name="T10" fmla="*/ 8 w 94"/>
                <a:gd name="T11" fmla="*/ 19 h 48"/>
                <a:gd name="T12" fmla="*/ 45 w 94"/>
                <a:gd name="T13" fmla="*/ 0 h 48"/>
                <a:gd name="T14" fmla="*/ 45 w 94"/>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48"/>
                <a:gd name="T26" fmla="*/ 94 w 94"/>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48">
                  <a:moveTo>
                    <a:pt x="45" y="0"/>
                  </a:moveTo>
                  <a:lnTo>
                    <a:pt x="94" y="24"/>
                  </a:lnTo>
                  <a:lnTo>
                    <a:pt x="91" y="31"/>
                  </a:lnTo>
                  <a:lnTo>
                    <a:pt x="34" y="48"/>
                  </a:lnTo>
                  <a:lnTo>
                    <a:pt x="0" y="48"/>
                  </a:lnTo>
                  <a:lnTo>
                    <a:pt x="8" y="19"/>
                  </a:lnTo>
                  <a:lnTo>
                    <a:pt x="45" y="0"/>
                  </a:lnTo>
                  <a:close/>
                </a:path>
              </a:pathLst>
            </a:custGeom>
            <a:solidFill>
              <a:srgbClr val="000000"/>
            </a:solidFill>
            <a:ln w="9525">
              <a:noFill/>
              <a:round/>
              <a:headEnd/>
              <a:tailEnd/>
            </a:ln>
          </p:spPr>
          <p:txBody>
            <a:bodyPr/>
            <a:lstStyle/>
            <a:p>
              <a:endParaRPr lang="en-US"/>
            </a:p>
          </p:txBody>
        </p:sp>
        <p:sp>
          <p:nvSpPr>
            <p:cNvPr id="13362" name="Freeform 147"/>
            <p:cNvSpPr>
              <a:spLocks/>
            </p:cNvSpPr>
            <p:nvPr/>
          </p:nvSpPr>
          <p:spPr bwMode="auto">
            <a:xfrm>
              <a:off x="2142" y="1827"/>
              <a:ext cx="10" cy="14"/>
            </a:xfrm>
            <a:custGeom>
              <a:avLst/>
              <a:gdLst>
                <a:gd name="T0" fmla="*/ 5 w 43"/>
                <a:gd name="T1" fmla="*/ 0 h 53"/>
                <a:gd name="T2" fmla="*/ 32 w 43"/>
                <a:gd name="T3" fmla="*/ 20 h 53"/>
                <a:gd name="T4" fmla="*/ 43 w 43"/>
                <a:gd name="T5" fmla="*/ 53 h 53"/>
                <a:gd name="T6" fmla="*/ 14 w 43"/>
                <a:gd name="T7" fmla="*/ 44 h 53"/>
                <a:gd name="T8" fmla="*/ 0 w 43"/>
                <a:gd name="T9" fmla="*/ 9 h 53"/>
                <a:gd name="T10" fmla="*/ 5 w 43"/>
                <a:gd name="T11" fmla="*/ 0 h 53"/>
                <a:gd name="T12" fmla="*/ 5 w 43"/>
                <a:gd name="T13" fmla="*/ 0 h 53"/>
                <a:gd name="T14" fmla="*/ 0 60000 65536"/>
                <a:gd name="T15" fmla="*/ 0 60000 65536"/>
                <a:gd name="T16" fmla="*/ 0 60000 65536"/>
                <a:gd name="T17" fmla="*/ 0 60000 65536"/>
                <a:gd name="T18" fmla="*/ 0 60000 65536"/>
                <a:gd name="T19" fmla="*/ 0 60000 65536"/>
                <a:gd name="T20" fmla="*/ 0 60000 65536"/>
                <a:gd name="T21" fmla="*/ 0 w 43"/>
                <a:gd name="T22" fmla="*/ 0 h 53"/>
                <a:gd name="T23" fmla="*/ 43 w 43"/>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53">
                  <a:moveTo>
                    <a:pt x="5" y="0"/>
                  </a:moveTo>
                  <a:lnTo>
                    <a:pt x="32" y="20"/>
                  </a:lnTo>
                  <a:lnTo>
                    <a:pt x="43" y="53"/>
                  </a:lnTo>
                  <a:lnTo>
                    <a:pt x="14" y="44"/>
                  </a:lnTo>
                  <a:lnTo>
                    <a:pt x="0" y="9"/>
                  </a:lnTo>
                  <a:lnTo>
                    <a:pt x="5" y="0"/>
                  </a:lnTo>
                  <a:close/>
                </a:path>
              </a:pathLst>
            </a:custGeom>
            <a:solidFill>
              <a:srgbClr val="000000"/>
            </a:solidFill>
            <a:ln w="9525">
              <a:noFill/>
              <a:round/>
              <a:headEnd/>
              <a:tailEnd/>
            </a:ln>
          </p:spPr>
          <p:txBody>
            <a:bodyPr/>
            <a:lstStyle/>
            <a:p>
              <a:endParaRPr lang="en-US"/>
            </a:p>
          </p:txBody>
        </p:sp>
        <p:sp>
          <p:nvSpPr>
            <p:cNvPr id="13363" name="Freeform 148"/>
            <p:cNvSpPr>
              <a:spLocks/>
            </p:cNvSpPr>
            <p:nvPr/>
          </p:nvSpPr>
          <p:spPr bwMode="auto">
            <a:xfrm>
              <a:off x="2046" y="1840"/>
              <a:ext cx="20" cy="11"/>
            </a:xfrm>
            <a:custGeom>
              <a:avLst/>
              <a:gdLst>
                <a:gd name="T0" fmla="*/ 36 w 78"/>
                <a:gd name="T1" fmla="*/ 0 h 47"/>
                <a:gd name="T2" fmla="*/ 78 w 78"/>
                <a:gd name="T3" fmla="*/ 26 h 47"/>
                <a:gd name="T4" fmla="*/ 0 w 78"/>
                <a:gd name="T5" fmla="*/ 47 h 47"/>
                <a:gd name="T6" fmla="*/ 0 w 78"/>
                <a:gd name="T7" fmla="*/ 19 h 47"/>
                <a:gd name="T8" fmla="*/ 21 w 78"/>
                <a:gd name="T9" fmla="*/ 6 h 47"/>
                <a:gd name="T10" fmla="*/ 36 w 78"/>
                <a:gd name="T11" fmla="*/ 0 h 47"/>
                <a:gd name="T12" fmla="*/ 36 w 78"/>
                <a:gd name="T13" fmla="*/ 0 h 47"/>
                <a:gd name="T14" fmla="*/ 0 60000 65536"/>
                <a:gd name="T15" fmla="*/ 0 60000 65536"/>
                <a:gd name="T16" fmla="*/ 0 60000 65536"/>
                <a:gd name="T17" fmla="*/ 0 60000 65536"/>
                <a:gd name="T18" fmla="*/ 0 60000 65536"/>
                <a:gd name="T19" fmla="*/ 0 60000 65536"/>
                <a:gd name="T20" fmla="*/ 0 60000 65536"/>
                <a:gd name="T21" fmla="*/ 0 w 78"/>
                <a:gd name="T22" fmla="*/ 0 h 47"/>
                <a:gd name="T23" fmla="*/ 78 w 78"/>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47">
                  <a:moveTo>
                    <a:pt x="36" y="0"/>
                  </a:moveTo>
                  <a:lnTo>
                    <a:pt x="78" y="26"/>
                  </a:lnTo>
                  <a:lnTo>
                    <a:pt x="0" y="47"/>
                  </a:lnTo>
                  <a:lnTo>
                    <a:pt x="0" y="19"/>
                  </a:lnTo>
                  <a:lnTo>
                    <a:pt x="21" y="6"/>
                  </a:lnTo>
                  <a:lnTo>
                    <a:pt x="36" y="0"/>
                  </a:lnTo>
                  <a:close/>
                </a:path>
              </a:pathLst>
            </a:custGeom>
            <a:solidFill>
              <a:srgbClr val="000000"/>
            </a:solidFill>
            <a:ln w="9525">
              <a:noFill/>
              <a:round/>
              <a:headEnd/>
              <a:tailEnd/>
            </a:ln>
          </p:spPr>
          <p:txBody>
            <a:bodyPr/>
            <a:lstStyle/>
            <a:p>
              <a:endParaRPr lang="en-US"/>
            </a:p>
          </p:txBody>
        </p:sp>
        <p:sp>
          <p:nvSpPr>
            <p:cNvPr id="13364" name="Freeform 149"/>
            <p:cNvSpPr>
              <a:spLocks/>
            </p:cNvSpPr>
            <p:nvPr/>
          </p:nvSpPr>
          <p:spPr bwMode="auto">
            <a:xfrm>
              <a:off x="1771" y="1840"/>
              <a:ext cx="168" cy="91"/>
            </a:xfrm>
            <a:custGeom>
              <a:avLst/>
              <a:gdLst>
                <a:gd name="T0" fmla="*/ 664 w 674"/>
                <a:gd name="T1" fmla="*/ 0 h 363"/>
                <a:gd name="T2" fmla="*/ 674 w 674"/>
                <a:gd name="T3" fmla="*/ 15 h 363"/>
                <a:gd name="T4" fmla="*/ 650 w 674"/>
                <a:gd name="T5" fmla="*/ 27 h 363"/>
                <a:gd name="T6" fmla="*/ 595 w 674"/>
                <a:gd name="T7" fmla="*/ 54 h 363"/>
                <a:gd name="T8" fmla="*/ 540 w 674"/>
                <a:gd name="T9" fmla="*/ 76 h 363"/>
                <a:gd name="T10" fmla="*/ 429 w 674"/>
                <a:gd name="T11" fmla="*/ 120 h 363"/>
                <a:gd name="T12" fmla="*/ 378 w 674"/>
                <a:gd name="T13" fmla="*/ 151 h 363"/>
                <a:gd name="T14" fmla="*/ 328 w 674"/>
                <a:gd name="T15" fmla="*/ 179 h 363"/>
                <a:gd name="T16" fmla="*/ 278 w 674"/>
                <a:gd name="T17" fmla="*/ 207 h 363"/>
                <a:gd name="T18" fmla="*/ 228 w 674"/>
                <a:gd name="T19" fmla="*/ 234 h 363"/>
                <a:gd name="T20" fmla="*/ 178 w 674"/>
                <a:gd name="T21" fmla="*/ 262 h 363"/>
                <a:gd name="T22" fmla="*/ 128 w 674"/>
                <a:gd name="T23" fmla="*/ 292 h 363"/>
                <a:gd name="T24" fmla="*/ 79 w 674"/>
                <a:gd name="T25" fmla="*/ 323 h 363"/>
                <a:gd name="T26" fmla="*/ 30 w 674"/>
                <a:gd name="T27" fmla="*/ 356 h 363"/>
                <a:gd name="T28" fmla="*/ 0 w 674"/>
                <a:gd name="T29" fmla="*/ 363 h 363"/>
                <a:gd name="T30" fmla="*/ 6 w 674"/>
                <a:gd name="T31" fmla="*/ 336 h 363"/>
                <a:gd name="T32" fmla="*/ 83 w 674"/>
                <a:gd name="T33" fmla="*/ 293 h 363"/>
                <a:gd name="T34" fmla="*/ 160 w 674"/>
                <a:gd name="T35" fmla="*/ 253 h 363"/>
                <a:gd name="T36" fmla="*/ 237 w 674"/>
                <a:gd name="T37" fmla="*/ 212 h 363"/>
                <a:gd name="T38" fmla="*/ 314 w 674"/>
                <a:gd name="T39" fmla="*/ 167 h 363"/>
                <a:gd name="T40" fmla="*/ 399 w 674"/>
                <a:gd name="T41" fmla="*/ 125 h 363"/>
                <a:gd name="T42" fmla="*/ 483 w 674"/>
                <a:gd name="T43" fmla="*/ 82 h 363"/>
                <a:gd name="T44" fmla="*/ 574 w 674"/>
                <a:gd name="T45" fmla="*/ 40 h 363"/>
                <a:gd name="T46" fmla="*/ 664 w 674"/>
                <a:gd name="T47" fmla="*/ 0 h 363"/>
                <a:gd name="T48" fmla="*/ 664 w 674"/>
                <a:gd name="T49" fmla="*/ 0 h 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4"/>
                <a:gd name="T76" fmla="*/ 0 h 363"/>
                <a:gd name="T77" fmla="*/ 674 w 674"/>
                <a:gd name="T78" fmla="*/ 363 h 3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4" h="363">
                  <a:moveTo>
                    <a:pt x="664" y="0"/>
                  </a:moveTo>
                  <a:lnTo>
                    <a:pt x="674" y="15"/>
                  </a:lnTo>
                  <a:lnTo>
                    <a:pt x="650" y="27"/>
                  </a:lnTo>
                  <a:lnTo>
                    <a:pt x="595" y="54"/>
                  </a:lnTo>
                  <a:lnTo>
                    <a:pt x="540" y="76"/>
                  </a:lnTo>
                  <a:lnTo>
                    <a:pt x="429" y="120"/>
                  </a:lnTo>
                  <a:lnTo>
                    <a:pt x="378" y="151"/>
                  </a:lnTo>
                  <a:lnTo>
                    <a:pt x="328" y="179"/>
                  </a:lnTo>
                  <a:lnTo>
                    <a:pt x="278" y="207"/>
                  </a:lnTo>
                  <a:lnTo>
                    <a:pt x="228" y="234"/>
                  </a:lnTo>
                  <a:lnTo>
                    <a:pt x="178" y="262"/>
                  </a:lnTo>
                  <a:lnTo>
                    <a:pt x="128" y="292"/>
                  </a:lnTo>
                  <a:lnTo>
                    <a:pt x="79" y="323"/>
                  </a:lnTo>
                  <a:lnTo>
                    <a:pt x="30" y="356"/>
                  </a:lnTo>
                  <a:lnTo>
                    <a:pt x="0" y="363"/>
                  </a:lnTo>
                  <a:lnTo>
                    <a:pt x="6" y="336"/>
                  </a:lnTo>
                  <a:lnTo>
                    <a:pt x="83" y="293"/>
                  </a:lnTo>
                  <a:lnTo>
                    <a:pt x="160" y="253"/>
                  </a:lnTo>
                  <a:lnTo>
                    <a:pt x="237" y="212"/>
                  </a:lnTo>
                  <a:lnTo>
                    <a:pt x="314" y="167"/>
                  </a:lnTo>
                  <a:lnTo>
                    <a:pt x="399" y="125"/>
                  </a:lnTo>
                  <a:lnTo>
                    <a:pt x="483" y="82"/>
                  </a:lnTo>
                  <a:lnTo>
                    <a:pt x="574" y="40"/>
                  </a:lnTo>
                  <a:lnTo>
                    <a:pt x="664" y="0"/>
                  </a:lnTo>
                  <a:close/>
                </a:path>
              </a:pathLst>
            </a:custGeom>
            <a:solidFill>
              <a:srgbClr val="000000"/>
            </a:solidFill>
            <a:ln w="9525">
              <a:noFill/>
              <a:round/>
              <a:headEnd/>
              <a:tailEnd/>
            </a:ln>
          </p:spPr>
          <p:txBody>
            <a:bodyPr/>
            <a:lstStyle/>
            <a:p>
              <a:endParaRPr lang="en-US"/>
            </a:p>
          </p:txBody>
        </p:sp>
        <p:sp>
          <p:nvSpPr>
            <p:cNvPr id="13365" name="Freeform 150"/>
            <p:cNvSpPr>
              <a:spLocks/>
            </p:cNvSpPr>
            <p:nvPr/>
          </p:nvSpPr>
          <p:spPr bwMode="auto">
            <a:xfrm>
              <a:off x="1947" y="1843"/>
              <a:ext cx="31" cy="203"/>
            </a:xfrm>
            <a:custGeom>
              <a:avLst/>
              <a:gdLst>
                <a:gd name="T0" fmla="*/ 0 w 125"/>
                <a:gd name="T1" fmla="*/ 0 h 814"/>
                <a:gd name="T2" fmla="*/ 19 w 125"/>
                <a:gd name="T3" fmla="*/ 18 h 814"/>
                <a:gd name="T4" fmla="*/ 34 w 125"/>
                <a:gd name="T5" fmla="*/ 43 h 814"/>
                <a:gd name="T6" fmla="*/ 36 w 125"/>
                <a:gd name="T7" fmla="*/ 76 h 814"/>
                <a:gd name="T8" fmla="*/ 37 w 125"/>
                <a:gd name="T9" fmla="*/ 211 h 814"/>
                <a:gd name="T10" fmla="*/ 53 w 125"/>
                <a:gd name="T11" fmla="*/ 414 h 814"/>
                <a:gd name="T12" fmla="*/ 67 w 125"/>
                <a:gd name="T13" fmla="*/ 510 h 814"/>
                <a:gd name="T14" fmla="*/ 87 w 125"/>
                <a:gd name="T15" fmla="*/ 605 h 814"/>
                <a:gd name="T16" fmla="*/ 104 w 125"/>
                <a:gd name="T17" fmla="*/ 692 h 814"/>
                <a:gd name="T18" fmla="*/ 122 w 125"/>
                <a:gd name="T19" fmla="*/ 779 h 814"/>
                <a:gd name="T20" fmla="*/ 125 w 125"/>
                <a:gd name="T21" fmla="*/ 810 h 814"/>
                <a:gd name="T22" fmla="*/ 106 w 125"/>
                <a:gd name="T23" fmla="*/ 814 h 814"/>
                <a:gd name="T24" fmla="*/ 59 w 125"/>
                <a:gd name="T25" fmla="*/ 614 h 814"/>
                <a:gd name="T26" fmla="*/ 25 w 125"/>
                <a:gd name="T27" fmla="*/ 409 h 814"/>
                <a:gd name="T28" fmla="*/ 9 w 125"/>
                <a:gd name="T29" fmla="*/ 82 h 814"/>
                <a:gd name="T30" fmla="*/ 15 w 125"/>
                <a:gd name="T31" fmla="*/ 23 h 814"/>
                <a:gd name="T32" fmla="*/ 0 w 125"/>
                <a:gd name="T33" fmla="*/ 0 h 814"/>
                <a:gd name="T34" fmla="*/ 0 w 125"/>
                <a:gd name="T35" fmla="*/ 0 h 8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5"/>
                <a:gd name="T55" fmla="*/ 0 h 814"/>
                <a:gd name="T56" fmla="*/ 125 w 125"/>
                <a:gd name="T57" fmla="*/ 814 h 8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5" h="814">
                  <a:moveTo>
                    <a:pt x="0" y="0"/>
                  </a:moveTo>
                  <a:lnTo>
                    <a:pt x="19" y="18"/>
                  </a:lnTo>
                  <a:lnTo>
                    <a:pt x="34" y="43"/>
                  </a:lnTo>
                  <a:lnTo>
                    <a:pt x="36" y="76"/>
                  </a:lnTo>
                  <a:lnTo>
                    <a:pt x="37" y="211"/>
                  </a:lnTo>
                  <a:lnTo>
                    <a:pt x="53" y="414"/>
                  </a:lnTo>
                  <a:lnTo>
                    <a:pt x="67" y="510"/>
                  </a:lnTo>
                  <a:lnTo>
                    <a:pt x="87" y="605"/>
                  </a:lnTo>
                  <a:lnTo>
                    <a:pt x="104" y="692"/>
                  </a:lnTo>
                  <a:lnTo>
                    <a:pt x="122" y="779"/>
                  </a:lnTo>
                  <a:lnTo>
                    <a:pt x="125" y="810"/>
                  </a:lnTo>
                  <a:lnTo>
                    <a:pt x="106" y="814"/>
                  </a:lnTo>
                  <a:lnTo>
                    <a:pt x="59" y="614"/>
                  </a:lnTo>
                  <a:lnTo>
                    <a:pt x="25" y="409"/>
                  </a:lnTo>
                  <a:lnTo>
                    <a:pt x="9" y="82"/>
                  </a:lnTo>
                  <a:lnTo>
                    <a:pt x="15" y="23"/>
                  </a:lnTo>
                  <a:lnTo>
                    <a:pt x="0" y="0"/>
                  </a:lnTo>
                  <a:close/>
                </a:path>
              </a:pathLst>
            </a:custGeom>
            <a:solidFill>
              <a:srgbClr val="000000"/>
            </a:solidFill>
            <a:ln w="9525">
              <a:noFill/>
              <a:round/>
              <a:headEnd/>
              <a:tailEnd/>
            </a:ln>
          </p:spPr>
          <p:txBody>
            <a:bodyPr/>
            <a:lstStyle/>
            <a:p>
              <a:endParaRPr lang="en-US"/>
            </a:p>
          </p:txBody>
        </p:sp>
        <p:sp>
          <p:nvSpPr>
            <p:cNvPr id="13366" name="Freeform 151"/>
            <p:cNvSpPr>
              <a:spLocks/>
            </p:cNvSpPr>
            <p:nvPr/>
          </p:nvSpPr>
          <p:spPr bwMode="auto">
            <a:xfrm>
              <a:off x="2097" y="1847"/>
              <a:ext cx="16" cy="22"/>
            </a:xfrm>
            <a:custGeom>
              <a:avLst/>
              <a:gdLst>
                <a:gd name="T0" fmla="*/ 39 w 61"/>
                <a:gd name="T1" fmla="*/ 0 h 89"/>
                <a:gd name="T2" fmla="*/ 61 w 61"/>
                <a:gd name="T3" fmla="*/ 12 h 89"/>
                <a:gd name="T4" fmla="*/ 50 w 61"/>
                <a:gd name="T5" fmla="*/ 35 h 89"/>
                <a:gd name="T6" fmla="*/ 36 w 61"/>
                <a:gd name="T7" fmla="*/ 75 h 89"/>
                <a:gd name="T8" fmla="*/ 25 w 61"/>
                <a:gd name="T9" fmla="*/ 89 h 89"/>
                <a:gd name="T10" fmla="*/ 6 w 61"/>
                <a:gd name="T11" fmla="*/ 88 h 89"/>
                <a:gd name="T12" fmla="*/ 0 w 61"/>
                <a:gd name="T13" fmla="*/ 61 h 89"/>
                <a:gd name="T14" fmla="*/ 9 w 61"/>
                <a:gd name="T15" fmla="*/ 33 h 89"/>
                <a:gd name="T16" fmla="*/ 28 w 61"/>
                <a:gd name="T17" fmla="*/ 32 h 89"/>
                <a:gd name="T18" fmla="*/ 27 w 61"/>
                <a:gd name="T19" fmla="*/ 12 h 89"/>
                <a:gd name="T20" fmla="*/ 39 w 61"/>
                <a:gd name="T21" fmla="*/ 0 h 89"/>
                <a:gd name="T22" fmla="*/ 39 w 61"/>
                <a:gd name="T23" fmla="*/ 0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89"/>
                <a:gd name="T38" fmla="*/ 61 w 61"/>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89">
                  <a:moveTo>
                    <a:pt x="39" y="0"/>
                  </a:moveTo>
                  <a:lnTo>
                    <a:pt x="61" y="12"/>
                  </a:lnTo>
                  <a:lnTo>
                    <a:pt x="50" y="35"/>
                  </a:lnTo>
                  <a:lnTo>
                    <a:pt x="36" y="75"/>
                  </a:lnTo>
                  <a:lnTo>
                    <a:pt x="25" y="89"/>
                  </a:lnTo>
                  <a:lnTo>
                    <a:pt x="6" y="88"/>
                  </a:lnTo>
                  <a:lnTo>
                    <a:pt x="0" y="61"/>
                  </a:lnTo>
                  <a:lnTo>
                    <a:pt x="9" y="33"/>
                  </a:lnTo>
                  <a:lnTo>
                    <a:pt x="28" y="32"/>
                  </a:lnTo>
                  <a:lnTo>
                    <a:pt x="27" y="12"/>
                  </a:lnTo>
                  <a:lnTo>
                    <a:pt x="39" y="0"/>
                  </a:lnTo>
                  <a:close/>
                </a:path>
              </a:pathLst>
            </a:custGeom>
            <a:solidFill>
              <a:srgbClr val="000000"/>
            </a:solidFill>
            <a:ln w="9525">
              <a:noFill/>
              <a:round/>
              <a:headEnd/>
              <a:tailEnd/>
            </a:ln>
          </p:spPr>
          <p:txBody>
            <a:bodyPr/>
            <a:lstStyle/>
            <a:p>
              <a:endParaRPr lang="en-US"/>
            </a:p>
          </p:txBody>
        </p:sp>
        <p:sp>
          <p:nvSpPr>
            <p:cNvPr id="13367" name="Freeform 152"/>
            <p:cNvSpPr>
              <a:spLocks/>
            </p:cNvSpPr>
            <p:nvPr/>
          </p:nvSpPr>
          <p:spPr bwMode="auto">
            <a:xfrm>
              <a:off x="2208" y="1849"/>
              <a:ext cx="60" cy="24"/>
            </a:xfrm>
            <a:custGeom>
              <a:avLst/>
              <a:gdLst>
                <a:gd name="T0" fmla="*/ 105 w 239"/>
                <a:gd name="T1" fmla="*/ 0 h 96"/>
                <a:gd name="T2" fmla="*/ 178 w 239"/>
                <a:gd name="T3" fmla="*/ 4 h 96"/>
                <a:gd name="T4" fmla="*/ 239 w 239"/>
                <a:gd name="T5" fmla="*/ 41 h 96"/>
                <a:gd name="T6" fmla="*/ 237 w 239"/>
                <a:gd name="T7" fmla="*/ 73 h 96"/>
                <a:gd name="T8" fmla="*/ 216 w 239"/>
                <a:gd name="T9" fmla="*/ 96 h 96"/>
                <a:gd name="T10" fmla="*/ 157 w 239"/>
                <a:gd name="T11" fmla="*/ 89 h 96"/>
                <a:gd name="T12" fmla="*/ 127 w 239"/>
                <a:gd name="T13" fmla="*/ 65 h 96"/>
                <a:gd name="T14" fmla="*/ 94 w 239"/>
                <a:gd name="T15" fmla="*/ 48 h 96"/>
                <a:gd name="T16" fmla="*/ 179 w 239"/>
                <a:gd name="T17" fmla="*/ 65 h 96"/>
                <a:gd name="T18" fmla="*/ 194 w 239"/>
                <a:gd name="T19" fmla="*/ 42 h 96"/>
                <a:gd name="T20" fmla="*/ 182 w 239"/>
                <a:gd name="T21" fmla="*/ 27 h 96"/>
                <a:gd name="T22" fmla="*/ 163 w 239"/>
                <a:gd name="T23" fmla="*/ 25 h 96"/>
                <a:gd name="T24" fmla="*/ 84 w 239"/>
                <a:gd name="T25" fmla="*/ 26 h 96"/>
                <a:gd name="T26" fmla="*/ 13 w 239"/>
                <a:gd name="T27" fmla="*/ 60 h 96"/>
                <a:gd name="T28" fmla="*/ 0 w 239"/>
                <a:gd name="T29" fmla="*/ 47 h 96"/>
                <a:gd name="T30" fmla="*/ 8 w 239"/>
                <a:gd name="T31" fmla="*/ 33 h 96"/>
                <a:gd name="T32" fmla="*/ 42 w 239"/>
                <a:gd name="T33" fmla="*/ 16 h 96"/>
                <a:gd name="T34" fmla="*/ 105 w 239"/>
                <a:gd name="T35" fmla="*/ 0 h 96"/>
                <a:gd name="T36" fmla="*/ 105 w 239"/>
                <a:gd name="T37" fmla="*/ 0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96"/>
                <a:gd name="T59" fmla="*/ 239 w 239"/>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96">
                  <a:moveTo>
                    <a:pt x="105" y="0"/>
                  </a:moveTo>
                  <a:lnTo>
                    <a:pt x="178" y="4"/>
                  </a:lnTo>
                  <a:lnTo>
                    <a:pt x="239" y="41"/>
                  </a:lnTo>
                  <a:lnTo>
                    <a:pt x="237" y="73"/>
                  </a:lnTo>
                  <a:lnTo>
                    <a:pt x="216" y="96"/>
                  </a:lnTo>
                  <a:lnTo>
                    <a:pt x="157" y="89"/>
                  </a:lnTo>
                  <a:lnTo>
                    <a:pt x="127" y="65"/>
                  </a:lnTo>
                  <a:lnTo>
                    <a:pt x="94" y="48"/>
                  </a:lnTo>
                  <a:lnTo>
                    <a:pt x="179" y="65"/>
                  </a:lnTo>
                  <a:lnTo>
                    <a:pt x="194" y="42"/>
                  </a:lnTo>
                  <a:lnTo>
                    <a:pt x="182" y="27"/>
                  </a:lnTo>
                  <a:lnTo>
                    <a:pt x="163" y="25"/>
                  </a:lnTo>
                  <a:lnTo>
                    <a:pt x="84" y="26"/>
                  </a:lnTo>
                  <a:lnTo>
                    <a:pt x="13" y="60"/>
                  </a:lnTo>
                  <a:lnTo>
                    <a:pt x="0" y="47"/>
                  </a:lnTo>
                  <a:lnTo>
                    <a:pt x="8" y="33"/>
                  </a:lnTo>
                  <a:lnTo>
                    <a:pt x="42" y="16"/>
                  </a:lnTo>
                  <a:lnTo>
                    <a:pt x="105" y="0"/>
                  </a:lnTo>
                  <a:close/>
                </a:path>
              </a:pathLst>
            </a:custGeom>
            <a:solidFill>
              <a:srgbClr val="000000"/>
            </a:solidFill>
            <a:ln w="9525">
              <a:noFill/>
              <a:round/>
              <a:headEnd/>
              <a:tailEnd/>
            </a:ln>
          </p:spPr>
          <p:txBody>
            <a:bodyPr/>
            <a:lstStyle/>
            <a:p>
              <a:endParaRPr lang="en-US"/>
            </a:p>
          </p:txBody>
        </p:sp>
        <p:sp>
          <p:nvSpPr>
            <p:cNvPr id="13368" name="Freeform 153"/>
            <p:cNvSpPr>
              <a:spLocks/>
            </p:cNvSpPr>
            <p:nvPr/>
          </p:nvSpPr>
          <p:spPr bwMode="auto">
            <a:xfrm>
              <a:off x="2113" y="1853"/>
              <a:ext cx="15" cy="25"/>
            </a:xfrm>
            <a:custGeom>
              <a:avLst/>
              <a:gdLst>
                <a:gd name="T0" fmla="*/ 37 w 62"/>
                <a:gd name="T1" fmla="*/ 0 h 99"/>
                <a:gd name="T2" fmla="*/ 62 w 62"/>
                <a:gd name="T3" fmla="*/ 13 h 99"/>
                <a:gd name="T4" fmla="*/ 48 w 62"/>
                <a:gd name="T5" fmla="*/ 39 h 99"/>
                <a:gd name="T6" fmla="*/ 33 w 62"/>
                <a:gd name="T7" fmla="*/ 89 h 99"/>
                <a:gd name="T8" fmla="*/ 15 w 62"/>
                <a:gd name="T9" fmla="*/ 99 h 99"/>
                <a:gd name="T10" fmla="*/ 0 w 62"/>
                <a:gd name="T11" fmla="*/ 85 h 99"/>
                <a:gd name="T12" fmla="*/ 3 w 62"/>
                <a:gd name="T13" fmla="*/ 41 h 99"/>
                <a:gd name="T14" fmla="*/ 30 w 62"/>
                <a:gd name="T15" fmla="*/ 25 h 99"/>
                <a:gd name="T16" fmla="*/ 37 w 62"/>
                <a:gd name="T17" fmla="*/ 0 h 99"/>
                <a:gd name="T18" fmla="*/ 37 w 62"/>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99"/>
                <a:gd name="T32" fmla="*/ 62 w 62"/>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99">
                  <a:moveTo>
                    <a:pt x="37" y="0"/>
                  </a:moveTo>
                  <a:lnTo>
                    <a:pt x="62" y="13"/>
                  </a:lnTo>
                  <a:lnTo>
                    <a:pt x="48" y="39"/>
                  </a:lnTo>
                  <a:lnTo>
                    <a:pt x="33" y="89"/>
                  </a:lnTo>
                  <a:lnTo>
                    <a:pt x="15" y="99"/>
                  </a:lnTo>
                  <a:lnTo>
                    <a:pt x="0" y="85"/>
                  </a:lnTo>
                  <a:lnTo>
                    <a:pt x="3" y="41"/>
                  </a:lnTo>
                  <a:lnTo>
                    <a:pt x="30" y="25"/>
                  </a:lnTo>
                  <a:lnTo>
                    <a:pt x="37" y="0"/>
                  </a:lnTo>
                  <a:close/>
                </a:path>
              </a:pathLst>
            </a:custGeom>
            <a:solidFill>
              <a:srgbClr val="000000"/>
            </a:solidFill>
            <a:ln w="9525">
              <a:noFill/>
              <a:round/>
              <a:headEnd/>
              <a:tailEnd/>
            </a:ln>
          </p:spPr>
          <p:txBody>
            <a:bodyPr/>
            <a:lstStyle/>
            <a:p>
              <a:endParaRPr lang="en-US"/>
            </a:p>
          </p:txBody>
        </p:sp>
        <p:sp>
          <p:nvSpPr>
            <p:cNvPr id="13369" name="Freeform 154"/>
            <p:cNvSpPr>
              <a:spLocks/>
            </p:cNvSpPr>
            <p:nvPr/>
          </p:nvSpPr>
          <p:spPr bwMode="auto">
            <a:xfrm>
              <a:off x="2065" y="1883"/>
              <a:ext cx="44" cy="32"/>
            </a:xfrm>
            <a:custGeom>
              <a:avLst/>
              <a:gdLst>
                <a:gd name="T0" fmla="*/ 0 w 177"/>
                <a:gd name="T1" fmla="*/ 0 h 126"/>
                <a:gd name="T2" fmla="*/ 19 w 177"/>
                <a:gd name="T3" fmla="*/ 16 h 126"/>
                <a:gd name="T4" fmla="*/ 36 w 177"/>
                <a:gd name="T5" fmla="*/ 43 h 126"/>
                <a:gd name="T6" fmla="*/ 96 w 177"/>
                <a:gd name="T7" fmla="*/ 62 h 126"/>
                <a:gd name="T8" fmla="*/ 161 w 177"/>
                <a:gd name="T9" fmla="*/ 66 h 126"/>
                <a:gd name="T10" fmla="*/ 177 w 177"/>
                <a:gd name="T11" fmla="*/ 90 h 126"/>
                <a:gd name="T12" fmla="*/ 160 w 177"/>
                <a:gd name="T13" fmla="*/ 108 h 126"/>
                <a:gd name="T14" fmla="*/ 89 w 177"/>
                <a:gd name="T15" fmla="*/ 126 h 126"/>
                <a:gd name="T16" fmla="*/ 30 w 177"/>
                <a:gd name="T17" fmla="*/ 95 h 126"/>
                <a:gd name="T18" fmla="*/ 10 w 177"/>
                <a:gd name="T19" fmla="*/ 46 h 126"/>
                <a:gd name="T20" fmla="*/ 0 w 177"/>
                <a:gd name="T21" fmla="*/ 0 h 126"/>
                <a:gd name="T22" fmla="*/ 0 w 177"/>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
                <a:gd name="T37" fmla="*/ 0 h 126"/>
                <a:gd name="T38" fmla="*/ 177 w 177"/>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 h="126">
                  <a:moveTo>
                    <a:pt x="0" y="0"/>
                  </a:moveTo>
                  <a:lnTo>
                    <a:pt x="19" y="16"/>
                  </a:lnTo>
                  <a:lnTo>
                    <a:pt x="36" y="43"/>
                  </a:lnTo>
                  <a:lnTo>
                    <a:pt x="96" y="62"/>
                  </a:lnTo>
                  <a:lnTo>
                    <a:pt x="161" y="66"/>
                  </a:lnTo>
                  <a:lnTo>
                    <a:pt x="177" y="90"/>
                  </a:lnTo>
                  <a:lnTo>
                    <a:pt x="160" y="108"/>
                  </a:lnTo>
                  <a:lnTo>
                    <a:pt x="89" y="126"/>
                  </a:lnTo>
                  <a:lnTo>
                    <a:pt x="30" y="95"/>
                  </a:lnTo>
                  <a:lnTo>
                    <a:pt x="10" y="46"/>
                  </a:lnTo>
                  <a:lnTo>
                    <a:pt x="0" y="0"/>
                  </a:lnTo>
                  <a:close/>
                </a:path>
              </a:pathLst>
            </a:custGeom>
            <a:solidFill>
              <a:srgbClr val="000000"/>
            </a:solidFill>
            <a:ln w="9525">
              <a:noFill/>
              <a:round/>
              <a:headEnd/>
              <a:tailEnd/>
            </a:ln>
          </p:spPr>
          <p:txBody>
            <a:bodyPr/>
            <a:lstStyle/>
            <a:p>
              <a:endParaRPr lang="en-US"/>
            </a:p>
          </p:txBody>
        </p:sp>
        <p:sp>
          <p:nvSpPr>
            <p:cNvPr id="13370" name="Freeform 155"/>
            <p:cNvSpPr>
              <a:spLocks/>
            </p:cNvSpPr>
            <p:nvPr/>
          </p:nvSpPr>
          <p:spPr bwMode="auto">
            <a:xfrm>
              <a:off x="2166" y="1905"/>
              <a:ext cx="23" cy="22"/>
            </a:xfrm>
            <a:custGeom>
              <a:avLst/>
              <a:gdLst>
                <a:gd name="T0" fmla="*/ 52 w 90"/>
                <a:gd name="T1" fmla="*/ 0 h 88"/>
                <a:gd name="T2" fmla="*/ 90 w 90"/>
                <a:gd name="T3" fmla="*/ 8 h 88"/>
                <a:gd name="T4" fmla="*/ 84 w 90"/>
                <a:gd name="T5" fmla="*/ 43 h 88"/>
                <a:gd name="T6" fmla="*/ 54 w 90"/>
                <a:gd name="T7" fmla="*/ 70 h 88"/>
                <a:gd name="T8" fmla="*/ 19 w 90"/>
                <a:gd name="T9" fmla="*/ 88 h 88"/>
                <a:gd name="T10" fmla="*/ 0 w 90"/>
                <a:gd name="T11" fmla="*/ 54 h 88"/>
                <a:gd name="T12" fmla="*/ 7 w 90"/>
                <a:gd name="T13" fmla="*/ 11 h 88"/>
                <a:gd name="T14" fmla="*/ 23 w 90"/>
                <a:gd name="T15" fmla="*/ 6 h 88"/>
                <a:gd name="T16" fmla="*/ 43 w 90"/>
                <a:gd name="T17" fmla="*/ 6 h 88"/>
                <a:gd name="T18" fmla="*/ 52 w 90"/>
                <a:gd name="T19" fmla="*/ 0 h 88"/>
                <a:gd name="T20" fmla="*/ 52 w 90"/>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8"/>
                <a:gd name="T35" fmla="*/ 90 w 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8">
                  <a:moveTo>
                    <a:pt x="52" y="0"/>
                  </a:moveTo>
                  <a:lnTo>
                    <a:pt x="90" y="8"/>
                  </a:lnTo>
                  <a:lnTo>
                    <a:pt x="84" y="43"/>
                  </a:lnTo>
                  <a:lnTo>
                    <a:pt x="54" y="70"/>
                  </a:lnTo>
                  <a:lnTo>
                    <a:pt x="19" y="88"/>
                  </a:lnTo>
                  <a:lnTo>
                    <a:pt x="0" y="54"/>
                  </a:lnTo>
                  <a:lnTo>
                    <a:pt x="7" y="11"/>
                  </a:lnTo>
                  <a:lnTo>
                    <a:pt x="23" y="6"/>
                  </a:lnTo>
                  <a:lnTo>
                    <a:pt x="43" y="6"/>
                  </a:lnTo>
                  <a:lnTo>
                    <a:pt x="52" y="0"/>
                  </a:lnTo>
                  <a:close/>
                </a:path>
              </a:pathLst>
            </a:custGeom>
            <a:solidFill>
              <a:srgbClr val="000000"/>
            </a:solidFill>
            <a:ln w="9525">
              <a:noFill/>
              <a:round/>
              <a:headEnd/>
              <a:tailEnd/>
            </a:ln>
          </p:spPr>
          <p:txBody>
            <a:bodyPr/>
            <a:lstStyle/>
            <a:p>
              <a:endParaRPr lang="en-US"/>
            </a:p>
          </p:txBody>
        </p:sp>
        <p:sp>
          <p:nvSpPr>
            <p:cNvPr id="13371" name="Freeform 156"/>
            <p:cNvSpPr>
              <a:spLocks/>
            </p:cNvSpPr>
            <p:nvPr/>
          </p:nvSpPr>
          <p:spPr bwMode="auto">
            <a:xfrm>
              <a:off x="1746" y="1934"/>
              <a:ext cx="13" cy="26"/>
            </a:xfrm>
            <a:custGeom>
              <a:avLst/>
              <a:gdLst>
                <a:gd name="T0" fmla="*/ 39 w 53"/>
                <a:gd name="T1" fmla="*/ 0 h 102"/>
                <a:gd name="T2" fmla="*/ 53 w 53"/>
                <a:gd name="T3" fmla="*/ 13 h 102"/>
                <a:gd name="T4" fmla="*/ 41 w 53"/>
                <a:gd name="T5" fmla="*/ 31 h 102"/>
                <a:gd name="T6" fmla="*/ 4 w 53"/>
                <a:gd name="T7" fmla="*/ 102 h 102"/>
                <a:gd name="T8" fmla="*/ 0 w 53"/>
                <a:gd name="T9" fmla="*/ 59 h 102"/>
                <a:gd name="T10" fmla="*/ 15 w 53"/>
                <a:gd name="T11" fmla="*/ 20 h 102"/>
                <a:gd name="T12" fmla="*/ 39 w 53"/>
                <a:gd name="T13" fmla="*/ 0 h 102"/>
                <a:gd name="T14" fmla="*/ 39 w 53"/>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02"/>
                <a:gd name="T26" fmla="*/ 53 w 5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02">
                  <a:moveTo>
                    <a:pt x="39" y="0"/>
                  </a:moveTo>
                  <a:lnTo>
                    <a:pt x="53" y="13"/>
                  </a:lnTo>
                  <a:lnTo>
                    <a:pt x="41" y="31"/>
                  </a:lnTo>
                  <a:lnTo>
                    <a:pt x="4" y="102"/>
                  </a:lnTo>
                  <a:lnTo>
                    <a:pt x="0" y="59"/>
                  </a:lnTo>
                  <a:lnTo>
                    <a:pt x="15" y="20"/>
                  </a:lnTo>
                  <a:lnTo>
                    <a:pt x="39" y="0"/>
                  </a:lnTo>
                  <a:close/>
                </a:path>
              </a:pathLst>
            </a:custGeom>
            <a:solidFill>
              <a:srgbClr val="000000"/>
            </a:solidFill>
            <a:ln w="9525">
              <a:noFill/>
              <a:round/>
              <a:headEnd/>
              <a:tailEnd/>
            </a:ln>
          </p:spPr>
          <p:txBody>
            <a:bodyPr/>
            <a:lstStyle/>
            <a:p>
              <a:endParaRPr lang="en-US"/>
            </a:p>
          </p:txBody>
        </p:sp>
        <p:sp>
          <p:nvSpPr>
            <p:cNvPr id="13372" name="Freeform 157"/>
            <p:cNvSpPr>
              <a:spLocks/>
            </p:cNvSpPr>
            <p:nvPr/>
          </p:nvSpPr>
          <p:spPr bwMode="auto">
            <a:xfrm>
              <a:off x="2055" y="1946"/>
              <a:ext cx="26" cy="15"/>
            </a:xfrm>
            <a:custGeom>
              <a:avLst/>
              <a:gdLst>
                <a:gd name="T0" fmla="*/ 0 w 105"/>
                <a:gd name="T1" fmla="*/ 0 h 60"/>
                <a:gd name="T2" fmla="*/ 105 w 105"/>
                <a:gd name="T3" fmla="*/ 50 h 60"/>
                <a:gd name="T4" fmla="*/ 68 w 105"/>
                <a:gd name="T5" fmla="*/ 60 h 60"/>
                <a:gd name="T6" fmla="*/ 27 w 105"/>
                <a:gd name="T7" fmla="*/ 41 h 60"/>
                <a:gd name="T8" fmla="*/ 0 w 105"/>
                <a:gd name="T9" fmla="*/ 0 h 60"/>
                <a:gd name="T10" fmla="*/ 0 w 105"/>
                <a:gd name="T11" fmla="*/ 0 h 60"/>
                <a:gd name="T12" fmla="*/ 0 60000 65536"/>
                <a:gd name="T13" fmla="*/ 0 60000 65536"/>
                <a:gd name="T14" fmla="*/ 0 60000 65536"/>
                <a:gd name="T15" fmla="*/ 0 60000 65536"/>
                <a:gd name="T16" fmla="*/ 0 60000 65536"/>
                <a:gd name="T17" fmla="*/ 0 60000 65536"/>
                <a:gd name="T18" fmla="*/ 0 w 105"/>
                <a:gd name="T19" fmla="*/ 0 h 60"/>
                <a:gd name="T20" fmla="*/ 105 w 10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05" h="60">
                  <a:moveTo>
                    <a:pt x="0" y="0"/>
                  </a:moveTo>
                  <a:lnTo>
                    <a:pt x="105" y="50"/>
                  </a:lnTo>
                  <a:lnTo>
                    <a:pt x="68" y="60"/>
                  </a:lnTo>
                  <a:lnTo>
                    <a:pt x="27" y="41"/>
                  </a:lnTo>
                  <a:lnTo>
                    <a:pt x="0" y="0"/>
                  </a:lnTo>
                  <a:close/>
                </a:path>
              </a:pathLst>
            </a:custGeom>
            <a:solidFill>
              <a:srgbClr val="000000"/>
            </a:solidFill>
            <a:ln w="9525">
              <a:noFill/>
              <a:round/>
              <a:headEnd/>
              <a:tailEnd/>
            </a:ln>
          </p:spPr>
          <p:txBody>
            <a:bodyPr/>
            <a:lstStyle/>
            <a:p>
              <a:endParaRPr lang="en-US"/>
            </a:p>
          </p:txBody>
        </p:sp>
        <p:sp>
          <p:nvSpPr>
            <p:cNvPr id="13373" name="Freeform 158"/>
            <p:cNvSpPr>
              <a:spLocks/>
            </p:cNvSpPr>
            <p:nvPr/>
          </p:nvSpPr>
          <p:spPr bwMode="auto">
            <a:xfrm>
              <a:off x="2180" y="1976"/>
              <a:ext cx="29" cy="67"/>
            </a:xfrm>
            <a:custGeom>
              <a:avLst/>
              <a:gdLst>
                <a:gd name="T0" fmla="*/ 3 w 114"/>
                <a:gd name="T1" fmla="*/ 0 h 266"/>
                <a:gd name="T2" fmla="*/ 74 w 114"/>
                <a:gd name="T3" fmla="*/ 51 h 266"/>
                <a:gd name="T4" fmla="*/ 109 w 114"/>
                <a:gd name="T5" fmla="*/ 132 h 266"/>
                <a:gd name="T6" fmla="*/ 114 w 114"/>
                <a:gd name="T7" fmla="*/ 206 h 266"/>
                <a:gd name="T8" fmla="*/ 104 w 114"/>
                <a:gd name="T9" fmla="*/ 240 h 266"/>
                <a:gd name="T10" fmla="*/ 77 w 114"/>
                <a:gd name="T11" fmla="*/ 266 h 266"/>
                <a:gd name="T12" fmla="*/ 28 w 114"/>
                <a:gd name="T13" fmla="*/ 243 h 266"/>
                <a:gd name="T14" fmla="*/ 27 w 114"/>
                <a:gd name="T15" fmla="*/ 188 h 266"/>
                <a:gd name="T16" fmla="*/ 22 w 114"/>
                <a:gd name="T17" fmla="*/ 104 h 266"/>
                <a:gd name="T18" fmla="*/ 30 w 114"/>
                <a:gd name="T19" fmla="*/ 99 h 266"/>
                <a:gd name="T20" fmla="*/ 45 w 114"/>
                <a:gd name="T21" fmla="*/ 206 h 266"/>
                <a:gd name="T22" fmla="*/ 56 w 114"/>
                <a:gd name="T23" fmla="*/ 232 h 266"/>
                <a:gd name="T24" fmla="*/ 82 w 114"/>
                <a:gd name="T25" fmla="*/ 220 h 266"/>
                <a:gd name="T26" fmla="*/ 74 w 114"/>
                <a:gd name="T27" fmla="*/ 107 h 266"/>
                <a:gd name="T28" fmla="*/ 50 w 114"/>
                <a:gd name="T29" fmla="*/ 55 h 266"/>
                <a:gd name="T30" fmla="*/ 11 w 114"/>
                <a:gd name="T31" fmla="*/ 13 h 266"/>
                <a:gd name="T32" fmla="*/ 0 w 114"/>
                <a:gd name="T33" fmla="*/ 16 h 266"/>
                <a:gd name="T34" fmla="*/ 3 w 114"/>
                <a:gd name="T35" fmla="*/ 0 h 266"/>
                <a:gd name="T36" fmla="*/ 3 w 114"/>
                <a:gd name="T37" fmla="*/ 0 h 2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266"/>
                <a:gd name="T59" fmla="*/ 114 w 114"/>
                <a:gd name="T60" fmla="*/ 266 h 2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266">
                  <a:moveTo>
                    <a:pt x="3" y="0"/>
                  </a:moveTo>
                  <a:lnTo>
                    <a:pt x="74" y="51"/>
                  </a:lnTo>
                  <a:lnTo>
                    <a:pt x="109" y="132"/>
                  </a:lnTo>
                  <a:lnTo>
                    <a:pt x="114" y="206"/>
                  </a:lnTo>
                  <a:lnTo>
                    <a:pt x="104" y="240"/>
                  </a:lnTo>
                  <a:lnTo>
                    <a:pt x="77" y="266"/>
                  </a:lnTo>
                  <a:lnTo>
                    <a:pt x="28" y="243"/>
                  </a:lnTo>
                  <a:lnTo>
                    <a:pt x="27" y="188"/>
                  </a:lnTo>
                  <a:lnTo>
                    <a:pt x="22" y="104"/>
                  </a:lnTo>
                  <a:lnTo>
                    <a:pt x="30" y="99"/>
                  </a:lnTo>
                  <a:lnTo>
                    <a:pt x="45" y="206"/>
                  </a:lnTo>
                  <a:lnTo>
                    <a:pt x="56" y="232"/>
                  </a:lnTo>
                  <a:lnTo>
                    <a:pt x="82" y="220"/>
                  </a:lnTo>
                  <a:lnTo>
                    <a:pt x="74" y="107"/>
                  </a:lnTo>
                  <a:lnTo>
                    <a:pt x="50" y="55"/>
                  </a:lnTo>
                  <a:lnTo>
                    <a:pt x="11" y="13"/>
                  </a:lnTo>
                  <a:lnTo>
                    <a:pt x="0" y="16"/>
                  </a:lnTo>
                  <a:lnTo>
                    <a:pt x="3" y="0"/>
                  </a:lnTo>
                  <a:close/>
                </a:path>
              </a:pathLst>
            </a:custGeom>
            <a:solidFill>
              <a:srgbClr val="000000"/>
            </a:solidFill>
            <a:ln w="9525">
              <a:noFill/>
              <a:round/>
              <a:headEnd/>
              <a:tailEnd/>
            </a:ln>
          </p:spPr>
          <p:txBody>
            <a:bodyPr/>
            <a:lstStyle/>
            <a:p>
              <a:endParaRPr lang="en-US"/>
            </a:p>
          </p:txBody>
        </p:sp>
        <p:sp>
          <p:nvSpPr>
            <p:cNvPr id="13374" name="Freeform 159"/>
            <p:cNvSpPr>
              <a:spLocks/>
            </p:cNvSpPr>
            <p:nvPr/>
          </p:nvSpPr>
          <p:spPr bwMode="auto">
            <a:xfrm>
              <a:off x="2065" y="1988"/>
              <a:ext cx="66" cy="30"/>
            </a:xfrm>
            <a:custGeom>
              <a:avLst/>
              <a:gdLst>
                <a:gd name="T0" fmla="*/ 123 w 264"/>
                <a:gd name="T1" fmla="*/ 0 h 121"/>
                <a:gd name="T2" fmla="*/ 210 w 264"/>
                <a:gd name="T3" fmla="*/ 16 h 121"/>
                <a:gd name="T4" fmla="*/ 259 w 264"/>
                <a:gd name="T5" fmla="*/ 85 h 121"/>
                <a:gd name="T6" fmla="*/ 264 w 264"/>
                <a:gd name="T7" fmla="*/ 113 h 121"/>
                <a:gd name="T8" fmla="*/ 243 w 264"/>
                <a:gd name="T9" fmla="*/ 121 h 121"/>
                <a:gd name="T10" fmla="*/ 214 w 264"/>
                <a:gd name="T11" fmla="*/ 73 h 121"/>
                <a:gd name="T12" fmla="*/ 197 w 264"/>
                <a:gd name="T13" fmla="*/ 52 h 121"/>
                <a:gd name="T14" fmla="*/ 170 w 264"/>
                <a:gd name="T15" fmla="*/ 41 h 121"/>
                <a:gd name="T16" fmla="*/ 107 w 264"/>
                <a:gd name="T17" fmla="*/ 43 h 121"/>
                <a:gd name="T18" fmla="*/ 50 w 264"/>
                <a:gd name="T19" fmla="*/ 72 h 121"/>
                <a:gd name="T20" fmla="*/ 18 w 264"/>
                <a:gd name="T21" fmla="*/ 91 h 121"/>
                <a:gd name="T22" fmla="*/ 0 w 264"/>
                <a:gd name="T23" fmla="*/ 77 h 121"/>
                <a:gd name="T24" fmla="*/ 15 w 264"/>
                <a:gd name="T25" fmla="*/ 52 h 121"/>
                <a:gd name="T26" fmla="*/ 44 w 264"/>
                <a:gd name="T27" fmla="*/ 32 h 121"/>
                <a:gd name="T28" fmla="*/ 123 w 264"/>
                <a:gd name="T29" fmla="*/ 0 h 121"/>
                <a:gd name="T30" fmla="*/ 123 w 26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121"/>
                <a:gd name="T50" fmla="*/ 264 w 264"/>
                <a:gd name="T51" fmla="*/ 121 h 1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121">
                  <a:moveTo>
                    <a:pt x="123" y="0"/>
                  </a:moveTo>
                  <a:lnTo>
                    <a:pt x="210" y="16"/>
                  </a:lnTo>
                  <a:lnTo>
                    <a:pt x="259" y="85"/>
                  </a:lnTo>
                  <a:lnTo>
                    <a:pt x="264" y="113"/>
                  </a:lnTo>
                  <a:lnTo>
                    <a:pt x="243" y="121"/>
                  </a:lnTo>
                  <a:lnTo>
                    <a:pt x="214" y="73"/>
                  </a:lnTo>
                  <a:lnTo>
                    <a:pt x="197" y="52"/>
                  </a:lnTo>
                  <a:lnTo>
                    <a:pt x="170" y="41"/>
                  </a:lnTo>
                  <a:lnTo>
                    <a:pt x="107" y="43"/>
                  </a:lnTo>
                  <a:lnTo>
                    <a:pt x="50" y="72"/>
                  </a:lnTo>
                  <a:lnTo>
                    <a:pt x="18" y="91"/>
                  </a:lnTo>
                  <a:lnTo>
                    <a:pt x="0" y="77"/>
                  </a:lnTo>
                  <a:lnTo>
                    <a:pt x="15" y="52"/>
                  </a:lnTo>
                  <a:lnTo>
                    <a:pt x="44" y="32"/>
                  </a:lnTo>
                  <a:lnTo>
                    <a:pt x="123" y="0"/>
                  </a:lnTo>
                  <a:close/>
                </a:path>
              </a:pathLst>
            </a:custGeom>
            <a:solidFill>
              <a:srgbClr val="000000"/>
            </a:solidFill>
            <a:ln w="9525">
              <a:noFill/>
              <a:round/>
              <a:headEnd/>
              <a:tailEnd/>
            </a:ln>
          </p:spPr>
          <p:txBody>
            <a:bodyPr/>
            <a:lstStyle/>
            <a:p>
              <a:endParaRPr lang="en-US"/>
            </a:p>
          </p:txBody>
        </p:sp>
        <p:sp>
          <p:nvSpPr>
            <p:cNvPr id="13375" name="Freeform 160"/>
            <p:cNvSpPr>
              <a:spLocks/>
            </p:cNvSpPr>
            <p:nvPr/>
          </p:nvSpPr>
          <p:spPr bwMode="auto">
            <a:xfrm>
              <a:off x="2067" y="2009"/>
              <a:ext cx="22" cy="17"/>
            </a:xfrm>
            <a:custGeom>
              <a:avLst/>
              <a:gdLst>
                <a:gd name="T0" fmla="*/ 87 w 87"/>
                <a:gd name="T1" fmla="*/ 0 h 67"/>
                <a:gd name="T2" fmla="*/ 83 w 87"/>
                <a:gd name="T3" fmla="*/ 13 h 67"/>
                <a:gd name="T4" fmla="*/ 58 w 87"/>
                <a:gd name="T5" fmla="*/ 27 h 67"/>
                <a:gd name="T6" fmla="*/ 30 w 87"/>
                <a:gd name="T7" fmla="*/ 50 h 67"/>
                <a:gd name="T8" fmla="*/ 1 w 87"/>
                <a:gd name="T9" fmla="*/ 67 h 67"/>
                <a:gd name="T10" fmla="*/ 0 w 87"/>
                <a:gd name="T11" fmla="*/ 54 h 67"/>
                <a:gd name="T12" fmla="*/ 1 w 87"/>
                <a:gd name="T13" fmla="*/ 42 h 67"/>
                <a:gd name="T14" fmla="*/ 17 w 87"/>
                <a:gd name="T15" fmla="*/ 26 h 67"/>
                <a:gd name="T16" fmla="*/ 87 w 87"/>
                <a:gd name="T17" fmla="*/ 0 h 67"/>
                <a:gd name="T18" fmla="*/ 87 w 87"/>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67"/>
                <a:gd name="T32" fmla="*/ 87 w 87"/>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67">
                  <a:moveTo>
                    <a:pt x="87" y="0"/>
                  </a:moveTo>
                  <a:lnTo>
                    <a:pt x="83" y="13"/>
                  </a:lnTo>
                  <a:lnTo>
                    <a:pt x="58" y="27"/>
                  </a:lnTo>
                  <a:lnTo>
                    <a:pt x="30" y="50"/>
                  </a:lnTo>
                  <a:lnTo>
                    <a:pt x="1" y="67"/>
                  </a:lnTo>
                  <a:lnTo>
                    <a:pt x="0" y="54"/>
                  </a:lnTo>
                  <a:lnTo>
                    <a:pt x="1" y="42"/>
                  </a:lnTo>
                  <a:lnTo>
                    <a:pt x="17" y="26"/>
                  </a:lnTo>
                  <a:lnTo>
                    <a:pt x="87" y="0"/>
                  </a:lnTo>
                  <a:close/>
                </a:path>
              </a:pathLst>
            </a:custGeom>
            <a:solidFill>
              <a:srgbClr val="000000"/>
            </a:solidFill>
            <a:ln w="9525">
              <a:noFill/>
              <a:round/>
              <a:headEnd/>
              <a:tailEnd/>
            </a:ln>
          </p:spPr>
          <p:txBody>
            <a:bodyPr/>
            <a:lstStyle/>
            <a:p>
              <a:endParaRPr lang="en-US"/>
            </a:p>
          </p:txBody>
        </p:sp>
        <p:sp>
          <p:nvSpPr>
            <p:cNvPr id="13376" name="Freeform 161"/>
            <p:cNvSpPr>
              <a:spLocks/>
            </p:cNvSpPr>
            <p:nvPr/>
          </p:nvSpPr>
          <p:spPr bwMode="auto">
            <a:xfrm>
              <a:off x="1989" y="2017"/>
              <a:ext cx="28" cy="32"/>
            </a:xfrm>
            <a:custGeom>
              <a:avLst/>
              <a:gdLst>
                <a:gd name="T0" fmla="*/ 95 w 112"/>
                <a:gd name="T1" fmla="*/ 0 h 128"/>
                <a:gd name="T2" fmla="*/ 106 w 112"/>
                <a:gd name="T3" fmla="*/ 21 h 128"/>
                <a:gd name="T4" fmla="*/ 112 w 112"/>
                <a:gd name="T5" fmla="*/ 49 h 128"/>
                <a:gd name="T6" fmla="*/ 102 w 112"/>
                <a:gd name="T7" fmla="*/ 104 h 128"/>
                <a:gd name="T8" fmla="*/ 51 w 112"/>
                <a:gd name="T9" fmla="*/ 128 h 128"/>
                <a:gd name="T10" fmla="*/ 0 w 112"/>
                <a:gd name="T11" fmla="*/ 125 h 128"/>
                <a:gd name="T12" fmla="*/ 11 w 112"/>
                <a:gd name="T13" fmla="*/ 26 h 128"/>
                <a:gd name="T14" fmla="*/ 95 w 112"/>
                <a:gd name="T15" fmla="*/ 0 h 128"/>
                <a:gd name="T16" fmla="*/ 95 w 112"/>
                <a:gd name="T17" fmla="*/ 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128"/>
                <a:gd name="T29" fmla="*/ 112 w 112"/>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128">
                  <a:moveTo>
                    <a:pt x="95" y="0"/>
                  </a:moveTo>
                  <a:lnTo>
                    <a:pt x="106" y="21"/>
                  </a:lnTo>
                  <a:lnTo>
                    <a:pt x="112" y="49"/>
                  </a:lnTo>
                  <a:lnTo>
                    <a:pt x="102" y="104"/>
                  </a:lnTo>
                  <a:lnTo>
                    <a:pt x="51" y="128"/>
                  </a:lnTo>
                  <a:lnTo>
                    <a:pt x="0" y="125"/>
                  </a:lnTo>
                  <a:lnTo>
                    <a:pt x="11" y="26"/>
                  </a:lnTo>
                  <a:lnTo>
                    <a:pt x="95" y="0"/>
                  </a:lnTo>
                  <a:close/>
                </a:path>
              </a:pathLst>
            </a:custGeom>
            <a:solidFill>
              <a:srgbClr val="000000"/>
            </a:solidFill>
            <a:ln w="9525">
              <a:noFill/>
              <a:round/>
              <a:headEnd/>
              <a:tailEnd/>
            </a:ln>
          </p:spPr>
          <p:txBody>
            <a:bodyPr/>
            <a:lstStyle/>
            <a:p>
              <a:endParaRPr lang="en-US"/>
            </a:p>
          </p:txBody>
        </p:sp>
        <p:sp>
          <p:nvSpPr>
            <p:cNvPr id="13377" name="Freeform 162"/>
            <p:cNvSpPr>
              <a:spLocks/>
            </p:cNvSpPr>
            <p:nvPr/>
          </p:nvSpPr>
          <p:spPr bwMode="auto">
            <a:xfrm>
              <a:off x="1865" y="2094"/>
              <a:ext cx="67" cy="29"/>
            </a:xfrm>
            <a:custGeom>
              <a:avLst/>
              <a:gdLst>
                <a:gd name="T0" fmla="*/ 258 w 268"/>
                <a:gd name="T1" fmla="*/ 0 h 118"/>
                <a:gd name="T2" fmla="*/ 268 w 268"/>
                <a:gd name="T3" fmla="*/ 0 h 118"/>
                <a:gd name="T4" fmla="*/ 231 w 268"/>
                <a:gd name="T5" fmla="*/ 29 h 118"/>
                <a:gd name="T6" fmla="*/ 186 w 268"/>
                <a:gd name="T7" fmla="*/ 46 h 118"/>
                <a:gd name="T8" fmla="*/ 100 w 268"/>
                <a:gd name="T9" fmla="*/ 81 h 118"/>
                <a:gd name="T10" fmla="*/ 16 w 268"/>
                <a:gd name="T11" fmla="*/ 118 h 118"/>
                <a:gd name="T12" fmla="*/ 0 w 268"/>
                <a:gd name="T13" fmla="*/ 104 h 118"/>
                <a:gd name="T14" fmla="*/ 20 w 268"/>
                <a:gd name="T15" fmla="*/ 89 h 118"/>
                <a:gd name="T16" fmla="*/ 138 w 268"/>
                <a:gd name="T17" fmla="*/ 43 h 118"/>
                <a:gd name="T18" fmla="*/ 258 w 268"/>
                <a:gd name="T19" fmla="*/ 0 h 118"/>
                <a:gd name="T20" fmla="*/ 258 w 268"/>
                <a:gd name="T21" fmla="*/ 0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8"/>
                <a:gd name="T34" fmla="*/ 0 h 118"/>
                <a:gd name="T35" fmla="*/ 268 w 268"/>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8" h="118">
                  <a:moveTo>
                    <a:pt x="258" y="0"/>
                  </a:moveTo>
                  <a:lnTo>
                    <a:pt x="268" y="0"/>
                  </a:lnTo>
                  <a:lnTo>
                    <a:pt x="231" y="29"/>
                  </a:lnTo>
                  <a:lnTo>
                    <a:pt x="186" y="46"/>
                  </a:lnTo>
                  <a:lnTo>
                    <a:pt x="100" y="81"/>
                  </a:lnTo>
                  <a:lnTo>
                    <a:pt x="16" y="118"/>
                  </a:lnTo>
                  <a:lnTo>
                    <a:pt x="0" y="104"/>
                  </a:lnTo>
                  <a:lnTo>
                    <a:pt x="20" y="89"/>
                  </a:lnTo>
                  <a:lnTo>
                    <a:pt x="138" y="43"/>
                  </a:lnTo>
                  <a:lnTo>
                    <a:pt x="258" y="0"/>
                  </a:lnTo>
                  <a:close/>
                </a:path>
              </a:pathLst>
            </a:custGeom>
            <a:solidFill>
              <a:srgbClr val="000000"/>
            </a:solidFill>
            <a:ln w="9525">
              <a:noFill/>
              <a:round/>
              <a:headEnd/>
              <a:tailEnd/>
            </a:ln>
          </p:spPr>
          <p:txBody>
            <a:bodyPr/>
            <a:lstStyle/>
            <a:p>
              <a:endParaRPr lang="en-US"/>
            </a:p>
          </p:txBody>
        </p:sp>
        <p:sp>
          <p:nvSpPr>
            <p:cNvPr id="13378" name="Freeform 163"/>
            <p:cNvSpPr>
              <a:spLocks/>
            </p:cNvSpPr>
            <p:nvPr/>
          </p:nvSpPr>
          <p:spPr bwMode="auto">
            <a:xfrm>
              <a:off x="1719" y="2104"/>
              <a:ext cx="41" cy="39"/>
            </a:xfrm>
            <a:custGeom>
              <a:avLst/>
              <a:gdLst>
                <a:gd name="T0" fmla="*/ 133 w 166"/>
                <a:gd name="T1" fmla="*/ 0 h 156"/>
                <a:gd name="T2" fmla="*/ 145 w 166"/>
                <a:gd name="T3" fmla="*/ 20 h 156"/>
                <a:gd name="T4" fmla="*/ 150 w 166"/>
                <a:gd name="T5" fmla="*/ 50 h 156"/>
                <a:gd name="T6" fmla="*/ 166 w 166"/>
                <a:gd name="T7" fmla="*/ 115 h 156"/>
                <a:gd name="T8" fmla="*/ 143 w 166"/>
                <a:gd name="T9" fmla="*/ 122 h 156"/>
                <a:gd name="T10" fmla="*/ 127 w 166"/>
                <a:gd name="T11" fmla="*/ 107 h 156"/>
                <a:gd name="T12" fmla="*/ 117 w 166"/>
                <a:gd name="T13" fmla="*/ 63 h 156"/>
                <a:gd name="T14" fmla="*/ 103 w 166"/>
                <a:gd name="T15" fmla="*/ 105 h 156"/>
                <a:gd name="T16" fmla="*/ 75 w 166"/>
                <a:gd name="T17" fmla="*/ 140 h 156"/>
                <a:gd name="T18" fmla="*/ 48 w 166"/>
                <a:gd name="T19" fmla="*/ 156 h 156"/>
                <a:gd name="T20" fmla="*/ 23 w 166"/>
                <a:gd name="T21" fmla="*/ 143 h 156"/>
                <a:gd name="T22" fmla="*/ 0 w 166"/>
                <a:gd name="T23" fmla="*/ 86 h 156"/>
                <a:gd name="T24" fmla="*/ 5 w 166"/>
                <a:gd name="T25" fmla="*/ 57 h 156"/>
                <a:gd name="T26" fmla="*/ 28 w 166"/>
                <a:gd name="T27" fmla="*/ 45 h 156"/>
                <a:gd name="T28" fmla="*/ 133 w 166"/>
                <a:gd name="T29" fmla="*/ 0 h 156"/>
                <a:gd name="T30" fmla="*/ 133 w 166"/>
                <a:gd name="T31" fmla="*/ 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156"/>
                <a:gd name="T50" fmla="*/ 166 w 166"/>
                <a:gd name="T51" fmla="*/ 156 h 1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156">
                  <a:moveTo>
                    <a:pt x="133" y="0"/>
                  </a:moveTo>
                  <a:lnTo>
                    <a:pt x="145" y="20"/>
                  </a:lnTo>
                  <a:lnTo>
                    <a:pt x="150" y="50"/>
                  </a:lnTo>
                  <a:lnTo>
                    <a:pt x="166" y="115"/>
                  </a:lnTo>
                  <a:lnTo>
                    <a:pt x="143" y="122"/>
                  </a:lnTo>
                  <a:lnTo>
                    <a:pt x="127" y="107"/>
                  </a:lnTo>
                  <a:lnTo>
                    <a:pt x="117" y="63"/>
                  </a:lnTo>
                  <a:lnTo>
                    <a:pt x="103" y="105"/>
                  </a:lnTo>
                  <a:lnTo>
                    <a:pt x="75" y="140"/>
                  </a:lnTo>
                  <a:lnTo>
                    <a:pt x="48" y="156"/>
                  </a:lnTo>
                  <a:lnTo>
                    <a:pt x="23" y="143"/>
                  </a:lnTo>
                  <a:lnTo>
                    <a:pt x="0" y="86"/>
                  </a:lnTo>
                  <a:lnTo>
                    <a:pt x="5" y="57"/>
                  </a:lnTo>
                  <a:lnTo>
                    <a:pt x="28" y="45"/>
                  </a:lnTo>
                  <a:lnTo>
                    <a:pt x="133" y="0"/>
                  </a:lnTo>
                  <a:close/>
                </a:path>
              </a:pathLst>
            </a:custGeom>
            <a:solidFill>
              <a:srgbClr val="000000"/>
            </a:solidFill>
            <a:ln w="9525">
              <a:noFill/>
              <a:round/>
              <a:headEnd/>
              <a:tailEnd/>
            </a:ln>
          </p:spPr>
          <p:txBody>
            <a:bodyPr/>
            <a:lstStyle/>
            <a:p>
              <a:endParaRPr lang="en-US"/>
            </a:p>
          </p:txBody>
        </p:sp>
        <p:sp>
          <p:nvSpPr>
            <p:cNvPr id="13379" name="Freeform 164"/>
            <p:cNvSpPr>
              <a:spLocks/>
            </p:cNvSpPr>
            <p:nvPr/>
          </p:nvSpPr>
          <p:spPr bwMode="auto">
            <a:xfrm>
              <a:off x="1832" y="2233"/>
              <a:ext cx="18" cy="11"/>
            </a:xfrm>
            <a:custGeom>
              <a:avLst/>
              <a:gdLst>
                <a:gd name="T0" fmla="*/ 50 w 71"/>
                <a:gd name="T1" fmla="*/ 0 h 43"/>
                <a:gd name="T2" fmla="*/ 71 w 71"/>
                <a:gd name="T3" fmla="*/ 15 h 43"/>
                <a:gd name="T4" fmla="*/ 59 w 71"/>
                <a:gd name="T5" fmla="*/ 33 h 43"/>
                <a:gd name="T6" fmla="*/ 27 w 71"/>
                <a:gd name="T7" fmla="*/ 43 h 43"/>
                <a:gd name="T8" fmla="*/ 0 w 71"/>
                <a:gd name="T9" fmla="*/ 26 h 43"/>
                <a:gd name="T10" fmla="*/ 50 w 71"/>
                <a:gd name="T11" fmla="*/ 0 h 43"/>
                <a:gd name="T12" fmla="*/ 50 w 71"/>
                <a:gd name="T13" fmla="*/ 0 h 43"/>
                <a:gd name="T14" fmla="*/ 0 60000 65536"/>
                <a:gd name="T15" fmla="*/ 0 60000 65536"/>
                <a:gd name="T16" fmla="*/ 0 60000 65536"/>
                <a:gd name="T17" fmla="*/ 0 60000 65536"/>
                <a:gd name="T18" fmla="*/ 0 60000 65536"/>
                <a:gd name="T19" fmla="*/ 0 60000 65536"/>
                <a:gd name="T20" fmla="*/ 0 60000 65536"/>
                <a:gd name="T21" fmla="*/ 0 w 71"/>
                <a:gd name="T22" fmla="*/ 0 h 43"/>
                <a:gd name="T23" fmla="*/ 71 w 7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43">
                  <a:moveTo>
                    <a:pt x="50" y="0"/>
                  </a:moveTo>
                  <a:lnTo>
                    <a:pt x="71" y="15"/>
                  </a:lnTo>
                  <a:lnTo>
                    <a:pt x="59" y="33"/>
                  </a:lnTo>
                  <a:lnTo>
                    <a:pt x="27" y="43"/>
                  </a:lnTo>
                  <a:lnTo>
                    <a:pt x="0" y="26"/>
                  </a:lnTo>
                  <a:lnTo>
                    <a:pt x="50" y="0"/>
                  </a:lnTo>
                  <a:close/>
                </a:path>
              </a:pathLst>
            </a:custGeom>
            <a:solidFill>
              <a:srgbClr val="000000"/>
            </a:solidFill>
            <a:ln w="9525">
              <a:noFill/>
              <a:round/>
              <a:headEnd/>
              <a:tailEnd/>
            </a:ln>
          </p:spPr>
          <p:txBody>
            <a:bodyPr/>
            <a:lstStyle/>
            <a:p>
              <a:endParaRPr lang="en-US"/>
            </a:p>
          </p:txBody>
        </p:sp>
        <p:sp>
          <p:nvSpPr>
            <p:cNvPr id="13380" name="Freeform 165"/>
            <p:cNvSpPr>
              <a:spLocks/>
            </p:cNvSpPr>
            <p:nvPr/>
          </p:nvSpPr>
          <p:spPr bwMode="auto">
            <a:xfrm>
              <a:off x="1843" y="2242"/>
              <a:ext cx="17" cy="13"/>
            </a:xfrm>
            <a:custGeom>
              <a:avLst/>
              <a:gdLst>
                <a:gd name="T0" fmla="*/ 66 w 69"/>
                <a:gd name="T1" fmla="*/ 0 h 53"/>
                <a:gd name="T2" fmla="*/ 69 w 69"/>
                <a:gd name="T3" fmla="*/ 19 h 53"/>
                <a:gd name="T4" fmla="*/ 56 w 69"/>
                <a:gd name="T5" fmla="*/ 34 h 53"/>
                <a:gd name="T6" fmla="*/ 21 w 69"/>
                <a:gd name="T7" fmla="*/ 53 h 53"/>
                <a:gd name="T8" fmla="*/ 0 w 69"/>
                <a:gd name="T9" fmla="*/ 34 h 53"/>
                <a:gd name="T10" fmla="*/ 66 w 69"/>
                <a:gd name="T11" fmla="*/ 0 h 53"/>
                <a:gd name="T12" fmla="*/ 66 w 69"/>
                <a:gd name="T13" fmla="*/ 0 h 53"/>
                <a:gd name="T14" fmla="*/ 0 60000 65536"/>
                <a:gd name="T15" fmla="*/ 0 60000 65536"/>
                <a:gd name="T16" fmla="*/ 0 60000 65536"/>
                <a:gd name="T17" fmla="*/ 0 60000 65536"/>
                <a:gd name="T18" fmla="*/ 0 60000 65536"/>
                <a:gd name="T19" fmla="*/ 0 60000 65536"/>
                <a:gd name="T20" fmla="*/ 0 60000 65536"/>
                <a:gd name="T21" fmla="*/ 0 w 69"/>
                <a:gd name="T22" fmla="*/ 0 h 53"/>
                <a:gd name="T23" fmla="*/ 69 w 69"/>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53">
                  <a:moveTo>
                    <a:pt x="66" y="0"/>
                  </a:moveTo>
                  <a:lnTo>
                    <a:pt x="69" y="19"/>
                  </a:lnTo>
                  <a:lnTo>
                    <a:pt x="56" y="34"/>
                  </a:lnTo>
                  <a:lnTo>
                    <a:pt x="21" y="53"/>
                  </a:lnTo>
                  <a:lnTo>
                    <a:pt x="0" y="34"/>
                  </a:lnTo>
                  <a:lnTo>
                    <a:pt x="66" y="0"/>
                  </a:lnTo>
                  <a:close/>
                </a:path>
              </a:pathLst>
            </a:custGeom>
            <a:solidFill>
              <a:srgbClr val="000000"/>
            </a:solidFill>
            <a:ln w="9525">
              <a:noFill/>
              <a:round/>
              <a:headEnd/>
              <a:tailEnd/>
            </a:ln>
          </p:spPr>
          <p:txBody>
            <a:bodyPr/>
            <a:lstStyle/>
            <a:p>
              <a:endParaRPr lang="en-US"/>
            </a:p>
          </p:txBody>
        </p:sp>
      </p:grpSp>
      <p:sp>
        <p:nvSpPr>
          <p:cNvPr id="13337" name="Freeform 166"/>
          <p:cNvSpPr>
            <a:spLocks/>
          </p:cNvSpPr>
          <p:nvPr/>
        </p:nvSpPr>
        <p:spPr bwMode="auto">
          <a:xfrm flipH="1">
            <a:off x="2787650" y="3306763"/>
            <a:ext cx="57150" cy="141287"/>
          </a:xfrm>
          <a:custGeom>
            <a:avLst/>
            <a:gdLst>
              <a:gd name="T0" fmla="*/ 0 w 36"/>
              <a:gd name="T1" fmla="*/ 0 h 89"/>
              <a:gd name="T2" fmla="*/ 8 w 36"/>
              <a:gd name="T3" fmla="*/ 6 h 89"/>
              <a:gd name="T4" fmla="*/ 17 w 36"/>
              <a:gd name="T5" fmla="*/ 14 h 89"/>
              <a:gd name="T6" fmla="*/ 25 w 36"/>
              <a:gd name="T7" fmla="*/ 22 h 89"/>
              <a:gd name="T8" fmla="*/ 30 w 36"/>
              <a:gd name="T9" fmla="*/ 30 h 89"/>
              <a:gd name="T10" fmla="*/ 33 w 36"/>
              <a:gd name="T11" fmla="*/ 41 h 89"/>
              <a:gd name="T12" fmla="*/ 36 w 36"/>
              <a:gd name="T13" fmla="*/ 53 h 89"/>
              <a:gd name="T14" fmla="*/ 36 w 36"/>
              <a:gd name="T15" fmla="*/ 65 h 89"/>
              <a:gd name="T16" fmla="*/ 36 w 36"/>
              <a:gd name="T17" fmla="*/ 70 h 89"/>
              <a:gd name="T18" fmla="*/ 34 w 36"/>
              <a:gd name="T19" fmla="*/ 74 h 89"/>
              <a:gd name="T20" fmla="*/ 32 w 36"/>
              <a:gd name="T21" fmla="*/ 77 h 89"/>
              <a:gd name="T22" fmla="*/ 29 w 36"/>
              <a:gd name="T23" fmla="*/ 80 h 89"/>
              <a:gd name="T24" fmla="*/ 21 w 36"/>
              <a:gd name="T25" fmla="*/ 86 h 89"/>
              <a:gd name="T26" fmla="*/ 14 w 36"/>
              <a:gd name="T27" fmla="*/ 89 h 89"/>
              <a:gd name="T28" fmla="*/ 11 w 36"/>
              <a:gd name="T29" fmla="*/ 88 h 89"/>
              <a:gd name="T30" fmla="*/ 8 w 36"/>
              <a:gd name="T31" fmla="*/ 87 h 89"/>
              <a:gd name="T32" fmla="*/ 7 w 36"/>
              <a:gd name="T33" fmla="*/ 84 h 89"/>
              <a:gd name="T34" fmla="*/ 7 w 36"/>
              <a:gd name="T35" fmla="*/ 80 h 89"/>
              <a:gd name="T36" fmla="*/ 7 w 36"/>
              <a:gd name="T37" fmla="*/ 75 h 89"/>
              <a:gd name="T38" fmla="*/ 7 w 36"/>
              <a:gd name="T39" fmla="*/ 68 h 89"/>
              <a:gd name="T40" fmla="*/ 9 w 36"/>
              <a:gd name="T41" fmla="*/ 54 h 89"/>
              <a:gd name="T42" fmla="*/ 13 w 36"/>
              <a:gd name="T43" fmla="*/ 39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89"/>
              <a:gd name="T68" fmla="*/ 36 w 36"/>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89">
                <a:moveTo>
                  <a:pt x="0" y="0"/>
                </a:moveTo>
                <a:lnTo>
                  <a:pt x="8" y="6"/>
                </a:lnTo>
                <a:lnTo>
                  <a:pt x="17" y="14"/>
                </a:lnTo>
                <a:lnTo>
                  <a:pt x="25" y="22"/>
                </a:lnTo>
                <a:lnTo>
                  <a:pt x="30" y="30"/>
                </a:lnTo>
                <a:lnTo>
                  <a:pt x="33" y="41"/>
                </a:lnTo>
                <a:lnTo>
                  <a:pt x="36" y="53"/>
                </a:lnTo>
                <a:lnTo>
                  <a:pt x="36" y="65"/>
                </a:lnTo>
                <a:lnTo>
                  <a:pt x="36" y="70"/>
                </a:lnTo>
                <a:lnTo>
                  <a:pt x="34" y="74"/>
                </a:lnTo>
                <a:lnTo>
                  <a:pt x="32" y="77"/>
                </a:lnTo>
                <a:lnTo>
                  <a:pt x="29" y="80"/>
                </a:lnTo>
                <a:lnTo>
                  <a:pt x="21" y="86"/>
                </a:lnTo>
                <a:lnTo>
                  <a:pt x="14" y="89"/>
                </a:lnTo>
                <a:lnTo>
                  <a:pt x="11" y="88"/>
                </a:lnTo>
                <a:lnTo>
                  <a:pt x="8" y="87"/>
                </a:lnTo>
                <a:lnTo>
                  <a:pt x="7" y="84"/>
                </a:lnTo>
                <a:lnTo>
                  <a:pt x="7" y="80"/>
                </a:lnTo>
                <a:lnTo>
                  <a:pt x="7" y="75"/>
                </a:lnTo>
                <a:lnTo>
                  <a:pt x="7" y="68"/>
                </a:lnTo>
                <a:lnTo>
                  <a:pt x="9" y="54"/>
                </a:lnTo>
                <a:lnTo>
                  <a:pt x="13" y="39"/>
                </a:lnTo>
              </a:path>
            </a:pathLst>
          </a:custGeom>
          <a:noFill/>
          <a:ln w="14288">
            <a:solidFill>
              <a:srgbClr val="00354E"/>
            </a:solidFill>
            <a:prstDash val="solid"/>
            <a:round/>
            <a:headEnd/>
            <a:tailEnd/>
          </a:ln>
        </p:spPr>
        <p:txBody>
          <a:bodyPr/>
          <a:lstStyle/>
          <a:p>
            <a:endParaRPr lang="en-US"/>
          </a:p>
        </p:txBody>
      </p:sp>
      <p:sp>
        <p:nvSpPr>
          <p:cNvPr id="13338" name="Freeform 167"/>
          <p:cNvSpPr>
            <a:spLocks/>
          </p:cNvSpPr>
          <p:nvPr/>
        </p:nvSpPr>
        <p:spPr bwMode="auto">
          <a:xfrm flipH="1">
            <a:off x="2711450" y="3459163"/>
            <a:ext cx="57150" cy="141287"/>
          </a:xfrm>
          <a:custGeom>
            <a:avLst/>
            <a:gdLst>
              <a:gd name="T0" fmla="*/ 0 w 36"/>
              <a:gd name="T1" fmla="*/ 0 h 89"/>
              <a:gd name="T2" fmla="*/ 8 w 36"/>
              <a:gd name="T3" fmla="*/ 6 h 89"/>
              <a:gd name="T4" fmla="*/ 17 w 36"/>
              <a:gd name="T5" fmla="*/ 14 h 89"/>
              <a:gd name="T6" fmla="*/ 25 w 36"/>
              <a:gd name="T7" fmla="*/ 22 h 89"/>
              <a:gd name="T8" fmla="*/ 30 w 36"/>
              <a:gd name="T9" fmla="*/ 30 h 89"/>
              <a:gd name="T10" fmla="*/ 33 w 36"/>
              <a:gd name="T11" fmla="*/ 41 h 89"/>
              <a:gd name="T12" fmla="*/ 36 w 36"/>
              <a:gd name="T13" fmla="*/ 53 h 89"/>
              <a:gd name="T14" fmla="*/ 36 w 36"/>
              <a:gd name="T15" fmla="*/ 65 h 89"/>
              <a:gd name="T16" fmla="*/ 36 w 36"/>
              <a:gd name="T17" fmla="*/ 70 h 89"/>
              <a:gd name="T18" fmla="*/ 34 w 36"/>
              <a:gd name="T19" fmla="*/ 74 h 89"/>
              <a:gd name="T20" fmla="*/ 32 w 36"/>
              <a:gd name="T21" fmla="*/ 77 h 89"/>
              <a:gd name="T22" fmla="*/ 29 w 36"/>
              <a:gd name="T23" fmla="*/ 80 h 89"/>
              <a:gd name="T24" fmla="*/ 21 w 36"/>
              <a:gd name="T25" fmla="*/ 86 h 89"/>
              <a:gd name="T26" fmla="*/ 14 w 36"/>
              <a:gd name="T27" fmla="*/ 89 h 89"/>
              <a:gd name="T28" fmla="*/ 11 w 36"/>
              <a:gd name="T29" fmla="*/ 88 h 89"/>
              <a:gd name="T30" fmla="*/ 8 w 36"/>
              <a:gd name="T31" fmla="*/ 87 h 89"/>
              <a:gd name="T32" fmla="*/ 7 w 36"/>
              <a:gd name="T33" fmla="*/ 84 h 89"/>
              <a:gd name="T34" fmla="*/ 7 w 36"/>
              <a:gd name="T35" fmla="*/ 80 h 89"/>
              <a:gd name="T36" fmla="*/ 7 w 36"/>
              <a:gd name="T37" fmla="*/ 75 h 89"/>
              <a:gd name="T38" fmla="*/ 7 w 36"/>
              <a:gd name="T39" fmla="*/ 68 h 89"/>
              <a:gd name="T40" fmla="*/ 9 w 36"/>
              <a:gd name="T41" fmla="*/ 54 h 89"/>
              <a:gd name="T42" fmla="*/ 13 w 36"/>
              <a:gd name="T43" fmla="*/ 39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89"/>
              <a:gd name="T68" fmla="*/ 36 w 36"/>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89">
                <a:moveTo>
                  <a:pt x="0" y="0"/>
                </a:moveTo>
                <a:lnTo>
                  <a:pt x="8" y="6"/>
                </a:lnTo>
                <a:lnTo>
                  <a:pt x="17" y="14"/>
                </a:lnTo>
                <a:lnTo>
                  <a:pt x="25" y="22"/>
                </a:lnTo>
                <a:lnTo>
                  <a:pt x="30" y="30"/>
                </a:lnTo>
                <a:lnTo>
                  <a:pt x="33" y="41"/>
                </a:lnTo>
                <a:lnTo>
                  <a:pt x="36" y="53"/>
                </a:lnTo>
                <a:lnTo>
                  <a:pt x="36" y="65"/>
                </a:lnTo>
                <a:lnTo>
                  <a:pt x="36" y="70"/>
                </a:lnTo>
                <a:lnTo>
                  <a:pt x="34" y="74"/>
                </a:lnTo>
                <a:lnTo>
                  <a:pt x="32" y="77"/>
                </a:lnTo>
                <a:lnTo>
                  <a:pt x="29" y="80"/>
                </a:lnTo>
                <a:lnTo>
                  <a:pt x="21" y="86"/>
                </a:lnTo>
                <a:lnTo>
                  <a:pt x="14" y="89"/>
                </a:lnTo>
                <a:lnTo>
                  <a:pt x="11" y="88"/>
                </a:lnTo>
                <a:lnTo>
                  <a:pt x="8" y="87"/>
                </a:lnTo>
                <a:lnTo>
                  <a:pt x="7" y="84"/>
                </a:lnTo>
                <a:lnTo>
                  <a:pt x="7" y="80"/>
                </a:lnTo>
                <a:lnTo>
                  <a:pt x="7" y="75"/>
                </a:lnTo>
                <a:lnTo>
                  <a:pt x="7" y="68"/>
                </a:lnTo>
                <a:lnTo>
                  <a:pt x="9" y="54"/>
                </a:lnTo>
                <a:lnTo>
                  <a:pt x="13" y="39"/>
                </a:lnTo>
              </a:path>
            </a:pathLst>
          </a:custGeom>
          <a:noFill/>
          <a:ln w="14288">
            <a:solidFill>
              <a:srgbClr val="00354E"/>
            </a:solidFill>
            <a:prstDash val="solid"/>
            <a:round/>
            <a:headEnd/>
            <a:tailEnd/>
          </a:ln>
        </p:spPr>
        <p:txBody>
          <a:bodyPr/>
          <a:lstStyle/>
          <a:p>
            <a:endParaRPr lang="en-US"/>
          </a:p>
        </p:txBody>
      </p:sp>
      <p:sp>
        <p:nvSpPr>
          <p:cNvPr id="13339" name="Freeform 168"/>
          <p:cNvSpPr>
            <a:spLocks/>
          </p:cNvSpPr>
          <p:nvPr/>
        </p:nvSpPr>
        <p:spPr bwMode="auto">
          <a:xfrm flipH="1">
            <a:off x="2787650" y="3535363"/>
            <a:ext cx="57150" cy="141287"/>
          </a:xfrm>
          <a:custGeom>
            <a:avLst/>
            <a:gdLst>
              <a:gd name="T0" fmla="*/ 0 w 36"/>
              <a:gd name="T1" fmla="*/ 0 h 89"/>
              <a:gd name="T2" fmla="*/ 8 w 36"/>
              <a:gd name="T3" fmla="*/ 6 h 89"/>
              <a:gd name="T4" fmla="*/ 17 w 36"/>
              <a:gd name="T5" fmla="*/ 14 h 89"/>
              <a:gd name="T6" fmla="*/ 25 w 36"/>
              <a:gd name="T7" fmla="*/ 22 h 89"/>
              <a:gd name="T8" fmla="*/ 30 w 36"/>
              <a:gd name="T9" fmla="*/ 30 h 89"/>
              <a:gd name="T10" fmla="*/ 33 w 36"/>
              <a:gd name="T11" fmla="*/ 41 h 89"/>
              <a:gd name="T12" fmla="*/ 36 w 36"/>
              <a:gd name="T13" fmla="*/ 53 h 89"/>
              <a:gd name="T14" fmla="*/ 36 w 36"/>
              <a:gd name="T15" fmla="*/ 65 h 89"/>
              <a:gd name="T16" fmla="*/ 36 w 36"/>
              <a:gd name="T17" fmla="*/ 70 h 89"/>
              <a:gd name="T18" fmla="*/ 34 w 36"/>
              <a:gd name="T19" fmla="*/ 74 h 89"/>
              <a:gd name="T20" fmla="*/ 32 w 36"/>
              <a:gd name="T21" fmla="*/ 77 h 89"/>
              <a:gd name="T22" fmla="*/ 29 w 36"/>
              <a:gd name="T23" fmla="*/ 80 h 89"/>
              <a:gd name="T24" fmla="*/ 21 w 36"/>
              <a:gd name="T25" fmla="*/ 86 h 89"/>
              <a:gd name="T26" fmla="*/ 14 w 36"/>
              <a:gd name="T27" fmla="*/ 89 h 89"/>
              <a:gd name="T28" fmla="*/ 11 w 36"/>
              <a:gd name="T29" fmla="*/ 88 h 89"/>
              <a:gd name="T30" fmla="*/ 8 w 36"/>
              <a:gd name="T31" fmla="*/ 87 h 89"/>
              <a:gd name="T32" fmla="*/ 7 w 36"/>
              <a:gd name="T33" fmla="*/ 84 h 89"/>
              <a:gd name="T34" fmla="*/ 7 w 36"/>
              <a:gd name="T35" fmla="*/ 80 h 89"/>
              <a:gd name="T36" fmla="*/ 7 w 36"/>
              <a:gd name="T37" fmla="*/ 75 h 89"/>
              <a:gd name="T38" fmla="*/ 7 w 36"/>
              <a:gd name="T39" fmla="*/ 68 h 89"/>
              <a:gd name="T40" fmla="*/ 9 w 36"/>
              <a:gd name="T41" fmla="*/ 54 h 89"/>
              <a:gd name="T42" fmla="*/ 13 w 36"/>
              <a:gd name="T43" fmla="*/ 39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89"/>
              <a:gd name="T68" fmla="*/ 36 w 36"/>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89">
                <a:moveTo>
                  <a:pt x="0" y="0"/>
                </a:moveTo>
                <a:lnTo>
                  <a:pt x="8" y="6"/>
                </a:lnTo>
                <a:lnTo>
                  <a:pt x="17" y="14"/>
                </a:lnTo>
                <a:lnTo>
                  <a:pt x="25" y="22"/>
                </a:lnTo>
                <a:lnTo>
                  <a:pt x="30" y="30"/>
                </a:lnTo>
                <a:lnTo>
                  <a:pt x="33" y="41"/>
                </a:lnTo>
                <a:lnTo>
                  <a:pt x="36" y="53"/>
                </a:lnTo>
                <a:lnTo>
                  <a:pt x="36" y="65"/>
                </a:lnTo>
                <a:lnTo>
                  <a:pt x="36" y="70"/>
                </a:lnTo>
                <a:lnTo>
                  <a:pt x="34" y="74"/>
                </a:lnTo>
                <a:lnTo>
                  <a:pt x="32" y="77"/>
                </a:lnTo>
                <a:lnTo>
                  <a:pt x="29" y="80"/>
                </a:lnTo>
                <a:lnTo>
                  <a:pt x="21" y="86"/>
                </a:lnTo>
                <a:lnTo>
                  <a:pt x="14" y="89"/>
                </a:lnTo>
                <a:lnTo>
                  <a:pt x="11" y="88"/>
                </a:lnTo>
                <a:lnTo>
                  <a:pt x="8" y="87"/>
                </a:lnTo>
                <a:lnTo>
                  <a:pt x="7" y="84"/>
                </a:lnTo>
                <a:lnTo>
                  <a:pt x="7" y="80"/>
                </a:lnTo>
                <a:lnTo>
                  <a:pt x="7" y="75"/>
                </a:lnTo>
                <a:lnTo>
                  <a:pt x="7" y="68"/>
                </a:lnTo>
                <a:lnTo>
                  <a:pt x="9" y="54"/>
                </a:lnTo>
                <a:lnTo>
                  <a:pt x="13" y="39"/>
                </a:lnTo>
              </a:path>
            </a:pathLst>
          </a:custGeom>
          <a:noFill/>
          <a:ln w="14288">
            <a:solidFill>
              <a:srgbClr val="00354E"/>
            </a:solidFill>
            <a:prstDash val="solid"/>
            <a:round/>
            <a:headEnd/>
            <a:tailEnd/>
          </a:ln>
        </p:spPr>
        <p:txBody>
          <a:bodyPr/>
          <a:lstStyle/>
          <a:p>
            <a:endParaRPr lang="en-US"/>
          </a:p>
        </p:txBody>
      </p:sp>
      <p:sp>
        <p:nvSpPr>
          <p:cNvPr id="13340" name="Freeform 169"/>
          <p:cNvSpPr>
            <a:spLocks/>
          </p:cNvSpPr>
          <p:nvPr/>
        </p:nvSpPr>
        <p:spPr bwMode="auto">
          <a:xfrm flipH="1">
            <a:off x="3016250" y="3459163"/>
            <a:ext cx="57150" cy="141287"/>
          </a:xfrm>
          <a:custGeom>
            <a:avLst/>
            <a:gdLst>
              <a:gd name="T0" fmla="*/ 0 w 36"/>
              <a:gd name="T1" fmla="*/ 0 h 89"/>
              <a:gd name="T2" fmla="*/ 8 w 36"/>
              <a:gd name="T3" fmla="*/ 6 h 89"/>
              <a:gd name="T4" fmla="*/ 17 w 36"/>
              <a:gd name="T5" fmla="*/ 14 h 89"/>
              <a:gd name="T6" fmla="*/ 25 w 36"/>
              <a:gd name="T7" fmla="*/ 22 h 89"/>
              <a:gd name="T8" fmla="*/ 30 w 36"/>
              <a:gd name="T9" fmla="*/ 30 h 89"/>
              <a:gd name="T10" fmla="*/ 33 w 36"/>
              <a:gd name="T11" fmla="*/ 41 h 89"/>
              <a:gd name="T12" fmla="*/ 36 w 36"/>
              <a:gd name="T13" fmla="*/ 53 h 89"/>
              <a:gd name="T14" fmla="*/ 36 w 36"/>
              <a:gd name="T15" fmla="*/ 65 h 89"/>
              <a:gd name="T16" fmla="*/ 36 w 36"/>
              <a:gd name="T17" fmla="*/ 70 h 89"/>
              <a:gd name="T18" fmla="*/ 34 w 36"/>
              <a:gd name="T19" fmla="*/ 74 h 89"/>
              <a:gd name="T20" fmla="*/ 32 w 36"/>
              <a:gd name="T21" fmla="*/ 77 h 89"/>
              <a:gd name="T22" fmla="*/ 29 w 36"/>
              <a:gd name="T23" fmla="*/ 80 h 89"/>
              <a:gd name="T24" fmla="*/ 21 w 36"/>
              <a:gd name="T25" fmla="*/ 86 h 89"/>
              <a:gd name="T26" fmla="*/ 14 w 36"/>
              <a:gd name="T27" fmla="*/ 89 h 89"/>
              <a:gd name="T28" fmla="*/ 11 w 36"/>
              <a:gd name="T29" fmla="*/ 88 h 89"/>
              <a:gd name="T30" fmla="*/ 8 w 36"/>
              <a:gd name="T31" fmla="*/ 87 h 89"/>
              <a:gd name="T32" fmla="*/ 7 w 36"/>
              <a:gd name="T33" fmla="*/ 84 h 89"/>
              <a:gd name="T34" fmla="*/ 7 w 36"/>
              <a:gd name="T35" fmla="*/ 80 h 89"/>
              <a:gd name="T36" fmla="*/ 7 w 36"/>
              <a:gd name="T37" fmla="*/ 75 h 89"/>
              <a:gd name="T38" fmla="*/ 7 w 36"/>
              <a:gd name="T39" fmla="*/ 68 h 89"/>
              <a:gd name="T40" fmla="*/ 9 w 36"/>
              <a:gd name="T41" fmla="*/ 54 h 89"/>
              <a:gd name="T42" fmla="*/ 13 w 36"/>
              <a:gd name="T43" fmla="*/ 39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89"/>
              <a:gd name="T68" fmla="*/ 36 w 36"/>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89">
                <a:moveTo>
                  <a:pt x="0" y="0"/>
                </a:moveTo>
                <a:lnTo>
                  <a:pt x="8" y="6"/>
                </a:lnTo>
                <a:lnTo>
                  <a:pt x="17" y="14"/>
                </a:lnTo>
                <a:lnTo>
                  <a:pt x="25" y="22"/>
                </a:lnTo>
                <a:lnTo>
                  <a:pt x="30" y="30"/>
                </a:lnTo>
                <a:lnTo>
                  <a:pt x="33" y="41"/>
                </a:lnTo>
                <a:lnTo>
                  <a:pt x="36" y="53"/>
                </a:lnTo>
                <a:lnTo>
                  <a:pt x="36" y="65"/>
                </a:lnTo>
                <a:lnTo>
                  <a:pt x="36" y="70"/>
                </a:lnTo>
                <a:lnTo>
                  <a:pt x="34" y="74"/>
                </a:lnTo>
                <a:lnTo>
                  <a:pt x="32" y="77"/>
                </a:lnTo>
                <a:lnTo>
                  <a:pt x="29" y="80"/>
                </a:lnTo>
                <a:lnTo>
                  <a:pt x="21" y="86"/>
                </a:lnTo>
                <a:lnTo>
                  <a:pt x="14" y="89"/>
                </a:lnTo>
                <a:lnTo>
                  <a:pt x="11" y="88"/>
                </a:lnTo>
                <a:lnTo>
                  <a:pt x="8" y="87"/>
                </a:lnTo>
                <a:lnTo>
                  <a:pt x="7" y="84"/>
                </a:lnTo>
                <a:lnTo>
                  <a:pt x="7" y="80"/>
                </a:lnTo>
                <a:lnTo>
                  <a:pt x="7" y="75"/>
                </a:lnTo>
                <a:lnTo>
                  <a:pt x="7" y="68"/>
                </a:lnTo>
                <a:lnTo>
                  <a:pt x="9" y="54"/>
                </a:lnTo>
                <a:lnTo>
                  <a:pt x="13" y="39"/>
                </a:lnTo>
              </a:path>
            </a:pathLst>
          </a:custGeom>
          <a:noFill/>
          <a:ln w="14288">
            <a:solidFill>
              <a:srgbClr val="00354E"/>
            </a:solidFill>
            <a:prstDash val="solid"/>
            <a:round/>
            <a:headEnd/>
            <a:tailEnd/>
          </a:ln>
        </p:spPr>
        <p:txBody>
          <a:bodyPr/>
          <a:lstStyle/>
          <a:p>
            <a:endParaRPr lang="en-US"/>
          </a:p>
        </p:txBody>
      </p:sp>
      <p:sp>
        <p:nvSpPr>
          <p:cNvPr id="13341" name="Freeform 170"/>
          <p:cNvSpPr>
            <a:spLocks/>
          </p:cNvSpPr>
          <p:nvPr/>
        </p:nvSpPr>
        <p:spPr bwMode="auto">
          <a:xfrm flipH="1">
            <a:off x="2940050" y="3763963"/>
            <a:ext cx="57150" cy="141287"/>
          </a:xfrm>
          <a:custGeom>
            <a:avLst/>
            <a:gdLst>
              <a:gd name="T0" fmla="*/ 0 w 36"/>
              <a:gd name="T1" fmla="*/ 0 h 89"/>
              <a:gd name="T2" fmla="*/ 8 w 36"/>
              <a:gd name="T3" fmla="*/ 6 h 89"/>
              <a:gd name="T4" fmla="*/ 17 w 36"/>
              <a:gd name="T5" fmla="*/ 14 h 89"/>
              <a:gd name="T6" fmla="*/ 25 w 36"/>
              <a:gd name="T7" fmla="*/ 22 h 89"/>
              <a:gd name="T8" fmla="*/ 30 w 36"/>
              <a:gd name="T9" fmla="*/ 30 h 89"/>
              <a:gd name="T10" fmla="*/ 33 w 36"/>
              <a:gd name="T11" fmla="*/ 41 h 89"/>
              <a:gd name="T12" fmla="*/ 36 w 36"/>
              <a:gd name="T13" fmla="*/ 53 h 89"/>
              <a:gd name="T14" fmla="*/ 36 w 36"/>
              <a:gd name="T15" fmla="*/ 65 h 89"/>
              <a:gd name="T16" fmla="*/ 36 w 36"/>
              <a:gd name="T17" fmla="*/ 70 h 89"/>
              <a:gd name="T18" fmla="*/ 34 w 36"/>
              <a:gd name="T19" fmla="*/ 74 h 89"/>
              <a:gd name="T20" fmla="*/ 32 w 36"/>
              <a:gd name="T21" fmla="*/ 77 h 89"/>
              <a:gd name="T22" fmla="*/ 29 w 36"/>
              <a:gd name="T23" fmla="*/ 80 h 89"/>
              <a:gd name="T24" fmla="*/ 21 w 36"/>
              <a:gd name="T25" fmla="*/ 86 h 89"/>
              <a:gd name="T26" fmla="*/ 14 w 36"/>
              <a:gd name="T27" fmla="*/ 89 h 89"/>
              <a:gd name="T28" fmla="*/ 11 w 36"/>
              <a:gd name="T29" fmla="*/ 88 h 89"/>
              <a:gd name="T30" fmla="*/ 8 w 36"/>
              <a:gd name="T31" fmla="*/ 87 h 89"/>
              <a:gd name="T32" fmla="*/ 7 w 36"/>
              <a:gd name="T33" fmla="*/ 84 h 89"/>
              <a:gd name="T34" fmla="*/ 7 w 36"/>
              <a:gd name="T35" fmla="*/ 80 h 89"/>
              <a:gd name="T36" fmla="*/ 7 w 36"/>
              <a:gd name="T37" fmla="*/ 75 h 89"/>
              <a:gd name="T38" fmla="*/ 7 w 36"/>
              <a:gd name="T39" fmla="*/ 68 h 89"/>
              <a:gd name="T40" fmla="*/ 9 w 36"/>
              <a:gd name="T41" fmla="*/ 54 h 89"/>
              <a:gd name="T42" fmla="*/ 13 w 36"/>
              <a:gd name="T43" fmla="*/ 39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89"/>
              <a:gd name="T68" fmla="*/ 36 w 36"/>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89">
                <a:moveTo>
                  <a:pt x="0" y="0"/>
                </a:moveTo>
                <a:lnTo>
                  <a:pt x="8" y="6"/>
                </a:lnTo>
                <a:lnTo>
                  <a:pt x="17" y="14"/>
                </a:lnTo>
                <a:lnTo>
                  <a:pt x="25" y="22"/>
                </a:lnTo>
                <a:lnTo>
                  <a:pt x="30" y="30"/>
                </a:lnTo>
                <a:lnTo>
                  <a:pt x="33" y="41"/>
                </a:lnTo>
                <a:lnTo>
                  <a:pt x="36" y="53"/>
                </a:lnTo>
                <a:lnTo>
                  <a:pt x="36" y="65"/>
                </a:lnTo>
                <a:lnTo>
                  <a:pt x="36" y="70"/>
                </a:lnTo>
                <a:lnTo>
                  <a:pt x="34" y="74"/>
                </a:lnTo>
                <a:lnTo>
                  <a:pt x="32" y="77"/>
                </a:lnTo>
                <a:lnTo>
                  <a:pt x="29" y="80"/>
                </a:lnTo>
                <a:lnTo>
                  <a:pt x="21" y="86"/>
                </a:lnTo>
                <a:lnTo>
                  <a:pt x="14" y="89"/>
                </a:lnTo>
                <a:lnTo>
                  <a:pt x="11" y="88"/>
                </a:lnTo>
                <a:lnTo>
                  <a:pt x="8" y="87"/>
                </a:lnTo>
                <a:lnTo>
                  <a:pt x="7" y="84"/>
                </a:lnTo>
                <a:lnTo>
                  <a:pt x="7" y="80"/>
                </a:lnTo>
                <a:lnTo>
                  <a:pt x="7" y="75"/>
                </a:lnTo>
                <a:lnTo>
                  <a:pt x="7" y="68"/>
                </a:lnTo>
                <a:lnTo>
                  <a:pt x="9" y="54"/>
                </a:lnTo>
                <a:lnTo>
                  <a:pt x="13" y="39"/>
                </a:lnTo>
              </a:path>
            </a:pathLst>
          </a:custGeom>
          <a:noFill/>
          <a:ln w="14288">
            <a:solidFill>
              <a:srgbClr val="00354E"/>
            </a:solidFill>
            <a:prstDash val="solid"/>
            <a:round/>
            <a:headEnd/>
            <a:tailEnd/>
          </a:ln>
        </p:spPr>
        <p:txBody>
          <a:bodyPr/>
          <a:lstStyle/>
          <a:p>
            <a:endParaRPr lang="en-US"/>
          </a:p>
        </p:txBody>
      </p:sp>
      <p:sp>
        <p:nvSpPr>
          <p:cNvPr id="13342" name="Freeform 171"/>
          <p:cNvSpPr>
            <a:spLocks/>
          </p:cNvSpPr>
          <p:nvPr/>
        </p:nvSpPr>
        <p:spPr bwMode="auto">
          <a:xfrm flipH="1">
            <a:off x="3168650" y="4297363"/>
            <a:ext cx="57150" cy="141287"/>
          </a:xfrm>
          <a:custGeom>
            <a:avLst/>
            <a:gdLst>
              <a:gd name="T0" fmla="*/ 0 w 36"/>
              <a:gd name="T1" fmla="*/ 0 h 89"/>
              <a:gd name="T2" fmla="*/ 8 w 36"/>
              <a:gd name="T3" fmla="*/ 6 h 89"/>
              <a:gd name="T4" fmla="*/ 17 w 36"/>
              <a:gd name="T5" fmla="*/ 14 h 89"/>
              <a:gd name="T6" fmla="*/ 25 w 36"/>
              <a:gd name="T7" fmla="*/ 22 h 89"/>
              <a:gd name="T8" fmla="*/ 30 w 36"/>
              <a:gd name="T9" fmla="*/ 30 h 89"/>
              <a:gd name="T10" fmla="*/ 33 w 36"/>
              <a:gd name="T11" fmla="*/ 41 h 89"/>
              <a:gd name="T12" fmla="*/ 36 w 36"/>
              <a:gd name="T13" fmla="*/ 53 h 89"/>
              <a:gd name="T14" fmla="*/ 36 w 36"/>
              <a:gd name="T15" fmla="*/ 65 h 89"/>
              <a:gd name="T16" fmla="*/ 36 w 36"/>
              <a:gd name="T17" fmla="*/ 70 h 89"/>
              <a:gd name="T18" fmla="*/ 34 w 36"/>
              <a:gd name="T19" fmla="*/ 74 h 89"/>
              <a:gd name="T20" fmla="*/ 32 w 36"/>
              <a:gd name="T21" fmla="*/ 77 h 89"/>
              <a:gd name="T22" fmla="*/ 29 w 36"/>
              <a:gd name="T23" fmla="*/ 80 h 89"/>
              <a:gd name="T24" fmla="*/ 21 w 36"/>
              <a:gd name="T25" fmla="*/ 86 h 89"/>
              <a:gd name="T26" fmla="*/ 14 w 36"/>
              <a:gd name="T27" fmla="*/ 89 h 89"/>
              <a:gd name="T28" fmla="*/ 11 w 36"/>
              <a:gd name="T29" fmla="*/ 88 h 89"/>
              <a:gd name="T30" fmla="*/ 8 w 36"/>
              <a:gd name="T31" fmla="*/ 87 h 89"/>
              <a:gd name="T32" fmla="*/ 7 w 36"/>
              <a:gd name="T33" fmla="*/ 84 h 89"/>
              <a:gd name="T34" fmla="*/ 7 w 36"/>
              <a:gd name="T35" fmla="*/ 80 h 89"/>
              <a:gd name="T36" fmla="*/ 7 w 36"/>
              <a:gd name="T37" fmla="*/ 75 h 89"/>
              <a:gd name="T38" fmla="*/ 7 w 36"/>
              <a:gd name="T39" fmla="*/ 68 h 89"/>
              <a:gd name="T40" fmla="*/ 9 w 36"/>
              <a:gd name="T41" fmla="*/ 54 h 89"/>
              <a:gd name="T42" fmla="*/ 13 w 36"/>
              <a:gd name="T43" fmla="*/ 39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89"/>
              <a:gd name="T68" fmla="*/ 36 w 36"/>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89">
                <a:moveTo>
                  <a:pt x="0" y="0"/>
                </a:moveTo>
                <a:lnTo>
                  <a:pt x="8" y="6"/>
                </a:lnTo>
                <a:lnTo>
                  <a:pt x="17" y="14"/>
                </a:lnTo>
                <a:lnTo>
                  <a:pt x="25" y="22"/>
                </a:lnTo>
                <a:lnTo>
                  <a:pt x="30" y="30"/>
                </a:lnTo>
                <a:lnTo>
                  <a:pt x="33" y="41"/>
                </a:lnTo>
                <a:lnTo>
                  <a:pt x="36" y="53"/>
                </a:lnTo>
                <a:lnTo>
                  <a:pt x="36" y="65"/>
                </a:lnTo>
                <a:lnTo>
                  <a:pt x="36" y="70"/>
                </a:lnTo>
                <a:lnTo>
                  <a:pt x="34" y="74"/>
                </a:lnTo>
                <a:lnTo>
                  <a:pt x="32" y="77"/>
                </a:lnTo>
                <a:lnTo>
                  <a:pt x="29" y="80"/>
                </a:lnTo>
                <a:lnTo>
                  <a:pt x="21" y="86"/>
                </a:lnTo>
                <a:lnTo>
                  <a:pt x="14" y="89"/>
                </a:lnTo>
                <a:lnTo>
                  <a:pt x="11" y="88"/>
                </a:lnTo>
                <a:lnTo>
                  <a:pt x="8" y="87"/>
                </a:lnTo>
                <a:lnTo>
                  <a:pt x="7" y="84"/>
                </a:lnTo>
                <a:lnTo>
                  <a:pt x="7" y="80"/>
                </a:lnTo>
                <a:lnTo>
                  <a:pt x="7" y="75"/>
                </a:lnTo>
                <a:lnTo>
                  <a:pt x="7" y="68"/>
                </a:lnTo>
                <a:lnTo>
                  <a:pt x="9" y="54"/>
                </a:lnTo>
                <a:lnTo>
                  <a:pt x="13" y="39"/>
                </a:lnTo>
              </a:path>
            </a:pathLst>
          </a:custGeom>
          <a:noFill/>
          <a:ln w="14288">
            <a:solidFill>
              <a:srgbClr val="00354E"/>
            </a:solidFill>
            <a:prstDash val="solid"/>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smtClean="0"/>
              <a:t>DBMS:  Database Management System</a:t>
            </a:r>
          </a:p>
        </p:txBody>
      </p:sp>
      <p:sp>
        <p:nvSpPr>
          <p:cNvPr id="14340" name="Rectangle 3"/>
          <p:cNvSpPr>
            <a:spLocks noGrp="1" noChangeArrowheads="1"/>
          </p:cNvSpPr>
          <p:nvPr>
            <p:ph idx="1"/>
          </p:nvPr>
        </p:nvSpPr>
        <p:spPr/>
        <p:txBody>
          <a:bodyPr/>
          <a:lstStyle/>
          <a:p>
            <a:r>
              <a:rPr lang="en-US" dirty="0" smtClean="0"/>
              <a:t>Database</a:t>
            </a:r>
          </a:p>
          <a:p>
            <a:pPr lvl="1"/>
            <a:r>
              <a:rPr lang="en-US" dirty="0" smtClean="0"/>
              <a:t>A collection of data stored in a standardized format, designed to be shared by multiple users.</a:t>
            </a:r>
          </a:p>
          <a:p>
            <a:r>
              <a:rPr lang="en-US" dirty="0" smtClean="0"/>
              <a:t>Database Management System</a:t>
            </a:r>
          </a:p>
          <a:p>
            <a:pPr lvl="1"/>
            <a:r>
              <a:rPr lang="en-US" dirty="0" smtClean="0"/>
              <a:t>Software that defines a database, stores the data, supports a query language, produces reports, and creates data entry screens.</a:t>
            </a:r>
          </a:p>
        </p:txBody>
      </p:sp>
      <p:sp>
        <p:nvSpPr>
          <p:cNvPr id="14338" name="Slide Number Placeholder 5"/>
          <p:cNvSpPr>
            <a:spLocks noGrp="1"/>
          </p:cNvSpPr>
          <p:nvPr>
            <p:ph type="sldNum" sz="quarter" idx="12"/>
          </p:nvPr>
        </p:nvSpPr>
        <p:spPr/>
        <p:txBody>
          <a:bodyPr/>
          <a:lstStyle/>
          <a:p>
            <a:fld id="{C9B7C3E8-EFF5-409D-8C1A-831218508B9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E9361560-506E-46C3-A65C-DA21C0278355}" type="slidenum">
              <a:rPr lang="en-US"/>
              <a:pPr/>
              <a:t>9</a:t>
            </a:fld>
            <a:endParaRPr lang="en-US"/>
          </a:p>
        </p:txBody>
      </p:sp>
      <p:sp>
        <p:nvSpPr>
          <p:cNvPr id="15363" name="Rectangle 17"/>
          <p:cNvSpPr>
            <a:spLocks noChangeArrowheads="1"/>
          </p:cNvSpPr>
          <p:nvPr/>
        </p:nvSpPr>
        <p:spPr bwMode="auto">
          <a:xfrm>
            <a:off x="5134769" y="4868069"/>
            <a:ext cx="1708150" cy="311150"/>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US"/>
          </a:p>
        </p:txBody>
      </p:sp>
      <p:sp>
        <p:nvSpPr>
          <p:cNvPr id="15364" name="Rectangle 16"/>
          <p:cNvSpPr>
            <a:spLocks noChangeArrowheads="1"/>
          </p:cNvSpPr>
          <p:nvPr/>
        </p:nvSpPr>
        <p:spPr bwMode="auto">
          <a:xfrm>
            <a:off x="4096544" y="4109244"/>
            <a:ext cx="1674812" cy="344487"/>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US"/>
          </a:p>
        </p:txBody>
      </p:sp>
      <p:sp>
        <p:nvSpPr>
          <p:cNvPr id="15365" name="Rectangle 15"/>
          <p:cNvSpPr>
            <a:spLocks noChangeArrowheads="1"/>
          </p:cNvSpPr>
          <p:nvPr/>
        </p:nvSpPr>
        <p:spPr bwMode="auto">
          <a:xfrm>
            <a:off x="3286919" y="3455194"/>
            <a:ext cx="1293812" cy="309562"/>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US"/>
          </a:p>
        </p:txBody>
      </p:sp>
      <p:sp>
        <p:nvSpPr>
          <p:cNvPr id="15366" name="Rectangle 14"/>
          <p:cNvSpPr>
            <a:spLocks noChangeArrowheads="1"/>
          </p:cNvSpPr>
          <p:nvPr/>
        </p:nvSpPr>
        <p:spPr bwMode="auto">
          <a:xfrm>
            <a:off x="2648744" y="2763044"/>
            <a:ext cx="1189037" cy="311150"/>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US"/>
          </a:p>
        </p:txBody>
      </p:sp>
      <p:sp>
        <p:nvSpPr>
          <p:cNvPr id="15367" name="Rectangle 13"/>
          <p:cNvSpPr>
            <a:spLocks noChangeArrowheads="1"/>
          </p:cNvSpPr>
          <p:nvPr/>
        </p:nvSpPr>
        <p:spPr bwMode="auto">
          <a:xfrm>
            <a:off x="1870869" y="2072481"/>
            <a:ext cx="1173162" cy="328613"/>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US"/>
          </a:p>
        </p:txBody>
      </p:sp>
      <p:sp>
        <p:nvSpPr>
          <p:cNvPr id="15368" name="Rectangle 2"/>
          <p:cNvSpPr>
            <a:spLocks noGrp="1" noChangeArrowheads="1"/>
          </p:cNvSpPr>
          <p:nvPr>
            <p:ph type="title"/>
          </p:nvPr>
        </p:nvSpPr>
        <p:spPr/>
        <p:txBody>
          <a:bodyPr/>
          <a:lstStyle/>
          <a:p>
            <a:r>
              <a:rPr lang="en-US" smtClean="0"/>
              <a:t>Application Development</a:t>
            </a:r>
          </a:p>
        </p:txBody>
      </p:sp>
      <p:sp>
        <p:nvSpPr>
          <p:cNvPr id="15369" name="Freeform 5"/>
          <p:cNvSpPr>
            <a:spLocks/>
          </p:cNvSpPr>
          <p:nvPr/>
        </p:nvSpPr>
        <p:spPr bwMode="auto">
          <a:xfrm>
            <a:off x="1681956" y="1797844"/>
            <a:ext cx="6556375" cy="3795712"/>
          </a:xfrm>
          <a:custGeom>
            <a:avLst/>
            <a:gdLst>
              <a:gd name="T0" fmla="*/ 0 w 4130"/>
              <a:gd name="T1" fmla="*/ 0 h 2391"/>
              <a:gd name="T2" fmla="*/ 0 w 4130"/>
              <a:gd name="T3" fmla="*/ 2391 h 2391"/>
              <a:gd name="T4" fmla="*/ 4130 w 4130"/>
              <a:gd name="T5" fmla="*/ 2391 h 2391"/>
              <a:gd name="T6" fmla="*/ 0 60000 65536"/>
              <a:gd name="T7" fmla="*/ 0 60000 65536"/>
              <a:gd name="T8" fmla="*/ 0 60000 65536"/>
              <a:gd name="T9" fmla="*/ 0 w 4130"/>
              <a:gd name="T10" fmla="*/ 0 h 2391"/>
              <a:gd name="T11" fmla="*/ 4130 w 4130"/>
              <a:gd name="T12" fmla="*/ 2391 h 2391"/>
            </a:gdLst>
            <a:ahLst/>
            <a:cxnLst>
              <a:cxn ang="T6">
                <a:pos x="T0" y="T1"/>
              </a:cxn>
              <a:cxn ang="T7">
                <a:pos x="T2" y="T3"/>
              </a:cxn>
              <a:cxn ang="T8">
                <a:pos x="T4" y="T5"/>
              </a:cxn>
            </a:cxnLst>
            <a:rect l="T9" t="T10" r="T11" b="T12"/>
            <a:pathLst>
              <a:path w="4130" h="2391">
                <a:moveTo>
                  <a:pt x="0" y="0"/>
                </a:moveTo>
                <a:lnTo>
                  <a:pt x="0" y="2391"/>
                </a:lnTo>
                <a:lnTo>
                  <a:pt x="4130" y="2391"/>
                </a:lnTo>
              </a:path>
            </a:pathLst>
          </a:custGeom>
          <a:noFill/>
          <a:ln w="12700" cap="flat" cmpd="sng">
            <a:solidFill>
              <a:schemeClr val="tx1"/>
            </a:solidFill>
            <a:prstDash val="solid"/>
            <a:round/>
            <a:headEnd type="none" w="sm" len="sm"/>
            <a:tailEnd type="none" w="sm" len="sm"/>
          </a:ln>
        </p:spPr>
        <p:txBody>
          <a:bodyPr/>
          <a:lstStyle/>
          <a:p>
            <a:endParaRPr lang="en-US"/>
          </a:p>
        </p:txBody>
      </p:sp>
      <p:sp>
        <p:nvSpPr>
          <p:cNvPr id="15370" name="Rectangle 6"/>
          <p:cNvSpPr>
            <a:spLocks noChangeArrowheads="1"/>
          </p:cNvSpPr>
          <p:nvPr/>
        </p:nvSpPr>
        <p:spPr bwMode="auto">
          <a:xfrm>
            <a:off x="1872456" y="2034381"/>
            <a:ext cx="3475038" cy="641350"/>
          </a:xfrm>
          <a:prstGeom prst="rect">
            <a:avLst/>
          </a:prstGeom>
          <a:noFill/>
          <a:ln w="12700">
            <a:noFill/>
            <a:miter lim="800000"/>
            <a:headEnd type="none" w="sm" len="sm"/>
            <a:tailEnd type="none" w="sm" len="sm"/>
          </a:ln>
        </p:spPr>
        <p:txBody>
          <a:bodyPr wrap="none">
            <a:spAutoFit/>
          </a:bodyPr>
          <a:lstStyle/>
          <a:p>
            <a:pPr>
              <a:buClr>
                <a:schemeClr val="accent2"/>
              </a:buClr>
              <a:buFont typeface="Wingdings" pitchFamily="2" charset="2"/>
              <a:buNone/>
            </a:pPr>
            <a:r>
              <a:rPr lang="en-US" sz="1800">
                <a:solidFill>
                  <a:schemeClr val="tx1"/>
                </a:solidFill>
              </a:rPr>
              <a:t>Feasibility</a:t>
            </a:r>
          </a:p>
          <a:p>
            <a:pPr>
              <a:buClr>
                <a:schemeClr val="accent2"/>
              </a:buClr>
              <a:buFont typeface="Wingdings" pitchFamily="2" charset="2"/>
              <a:buNone/>
            </a:pPr>
            <a:r>
              <a:rPr lang="en-US" sz="1800">
                <a:solidFill>
                  <a:schemeClr val="tx1"/>
                </a:solidFill>
              </a:rPr>
              <a:t>  </a:t>
            </a:r>
            <a:r>
              <a:rPr lang="en-US" sz="1600" i="1">
                <a:solidFill>
                  <a:schemeClr val="tx1"/>
                </a:solidFill>
              </a:rPr>
              <a:t>Identify scope, costs, and schedule</a:t>
            </a:r>
          </a:p>
        </p:txBody>
      </p:sp>
      <p:sp>
        <p:nvSpPr>
          <p:cNvPr id="15371" name="Rectangle 7"/>
          <p:cNvSpPr>
            <a:spLocks noChangeArrowheads="1"/>
          </p:cNvSpPr>
          <p:nvPr/>
        </p:nvSpPr>
        <p:spPr bwMode="auto">
          <a:xfrm>
            <a:off x="5130006" y="4829969"/>
            <a:ext cx="3362325" cy="641350"/>
          </a:xfrm>
          <a:prstGeom prst="rect">
            <a:avLst/>
          </a:prstGeom>
          <a:noFill/>
          <a:ln w="12700">
            <a:noFill/>
            <a:miter lim="800000"/>
            <a:headEnd type="none" w="sm" len="sm"/>
            <a:tailEnd type="none" w="sm" len="sm"/>
          </a:ln>
        </p:spPr>
        <p:txBody>
          <a:bodyPr wrap="none">
            <a:spAutoFit/>
          </a:bodyPr>
          <a:lstStyle/>
          <a:p>
            <a:r>
              <a:rPr lang="en-US" sz="1800">
                <a:solidFill>
                  <a:schemeClr val="tx1"/>
                </a:solidFill>
              </a:rPr>
              <a:t>Implementation</a:t>
            </a:r>
          </a:p>
          <a:p>
            <a:r>
              <a:rPr lang="en-US" sz="1800">
                <a:solidFill>
                  <a:schemeClr val="tx1"/>
                </a:solidFill>
              </a:rPr>
              <a:t>  </a:t>
            </a:r>
            <a:r>
              <a:rPr lang="en-US" sz="1600" i="1">
                <a:solidFill>
                  <a:schemeClr val="tx1"/>
                </a:solidFill>
              </a:rPr>
              <a:t>Transfer data, install, train, review</a:t>
            </a:r>
          </a:p>
        </p:txBody>
      </p:sp>
      <p:sp>
        <p:nvSpPr>
          <p:cNvPr id="15372" name="Rectangle 8"/>
          <p:cNvSpPr>
            <a:spLocks noChangeArrowheads="1"/>
          </p:cNvSpPr>
          <p:nvPr/>
        </p:nvSpPr>
        <p:spPr bwMode="auto">
          <a:xfrm>
            <a:off x="4072731" y="4085431"/>
            <a:ext cx="3570288" cy="641350"/>
          </a:xfrm>
          <a:prstGeom prst="rect">
            <a:avLst/>
          </a:prstGeom>
          <a:noFill/>
          <a:ln w="12700">
            <a:noFill/>
            <a:miter lim="800000"/>
            <a:headEnd type="none" w="sm" len="sm"/>
            <a:tailEnd type="none" w="sm" len="sm"/>
          </a:ln>
        </p:spPr>
        <p:txBody>
          <a:bodyPr wrap="none">
            <a:spAutoFit/>
          </a:bodyPr>
          <a:lstStyle/>
          <a:p>
            <a:pPr>
              <a:buClr>
                <a:schemeClr val="accent2"/>
              </a:buClr>
              <a:buFont typeface="Wingdings" pitchFamily="2" charset="2"/>
              <a:buNone/>
            </a:pPr>
            <a:r>
              <a:rPr lang="en-US" sz="1800">
                <a:solidFill>
                  <a:schemeClr val="tx1"/>
                </a:solidFill>
              </a:rPr>
              <a:t>Development</a:t>
            </a:r>
          </a:p>
          <a:p>
            <a:pPr>
              <a:buClr>
                <a:schemeClr val="accent2"/>
              </a:buClr>
              <a:buFont typeface="Wingdings" pitchFamily="2" charset="2"/>
              <a:buNone/>
            </a:pPr>
            <a:r>
              <a:rPr lang="en-US" sz="1800">
                <a:solidFill>
                  <a:schemeClr val="tx1"/>
                </a:solidFill>
              </a:rPr>
              <a:t>  </a:t>
            </a:r>
            <a:r>
              <a:rPr lang="en-US" sz="1600" i="1">
                <a:solidFill>
                  <a:schemeClr val="tx1"/>
                </a:solidFill>
              </a:rPr>
              <a:t>Create forms, reports, and help; test</a:t>
            </a:r>
          </a:p>
        </p:txBody>
      </p:sp>
      <p:sp>
        <p:nvSpPr>
          <p:cNvPr id="15373" name="Rectangle 9"/>
          <p:cNvSpPr>
            <a:spLocks noChangeArrowheads="1"/>
          </p:cNvSpPr>
          <p:nvPr/>
        </p:nvSpPr>
        <p:spPr bwMode="auto">
          <a:xfrm>
            <a:off x="3266281" y="3429794"/>
            <a:ext cx="4119563" cy="641350"/>
          </a:xfrm>
          <a:prstGeom prst="rect">
            <a:avLst/>
          </a:prstGeom>
          <a:noFill/>
          <a:ln w="12700">
            <a:noFill/>
            <a:miter lim="800000"/>
            <a:headEnd type="none" w="sm" len="sm"/>
            <a:tailEnd type="none" w="sm" len="sm"/>
          </a:ln>
        </p:spPr>
        <p:txBody>
          <a:bodyPr wrap="none">
            <a:spAutoFit/>
          </a:bodyPr>
          <a:lstStyle/>
          <a:p>
            <a:pPr>
              <a:buClr>
                <a:schemeClr val="accent2"/>
              </a:buClr>
              <a:buFont typeface="Wingdings" pitchFamily="2" charset="2"/>
              <a:buNone/>
            </a:pPr>
            <a:r>
              <a:rPr lang="en-US" sz="1800">
                <a:solidFill>
                  <a:schemeClr val="tx1"/>
                </a:solidFill>
              </a:rPr>
              <a:t>Design</a:t>
            </a:r>
          </a:p>
          <a:p>
            <a:pPr>
              <a:buClr>
                <a:schemeClr val="accent2"/>
              </a:buClr>
              <a:buFont typeface="Wingdings" pitchFamily="2" charset="2"/>
              <a:buNone/>
            </a:pPr>
            <a:r>
              <a:rPr lang="en-US" sz="1800">
                <a:solidFill>
                  <a:schemeClr val="tx1"/>
                </a:solidFill>
              </a:rPr>
              <a:t>  </a:t>
            </a:r>
            <a:r>
              <a:rPr lang="en-US" sz="1600" i="1">
                <a:solidFill>
                  <a:schemeClr val="tx1"/>
                </a:solidFill>
              </a:rPr>
              <a:t>Define tables, relationships, forms, reports</a:t>
            </a:r>
          </a:p>
        </p:txBody>
      </p:sp>
      <p:sp>
        <p:nvSpPr>
          <p:cNvPr id="15374" name="Rectangle 10"/>
          <p:cNvSpPr>
            <a:spLocks noChangeArrowheads="1"/>
          </p:cNvSpPr>
          <p:nvPr/>
        </p:nvSpPr>
        <p:spPr bwMode="auto">
          <a:xfrm>
            <a:off x="2659856" y="2723356"/>
            <a:ext cx="3014663" cy="641350"/>
          </a:xfrm>
          <a:prstGeom prst="rect">
            <a:avLst/>
          </a:prstGeom>
          <a:noFill/>
          <a:ln w="12700">
            <a:noFill/>
            <a:miter lim="800000"/>
            <a:headEnd type="none" w="sm" len="sm"/>
            <a:tailEnd type="none" w="sm" len="sm"/>
          </a:ln>
        </p:spPr>
        <p:txBody>
          <a:bodyPr wrap="none">
            <a:spAutoFit/>
          </a:bodyPr>
          <a:lstStyle/>
          <a:p>
            <a:r>
              <a:rPr lang="en-US" sz="1800">
                <a:solidFill>
                  <a:schemeClr val="tx1"/>
                </a:solidFill>
              </a:rPr>
              <a:t>Analysis</a:t>
            </a:r>
          </a:p>
          <a:p>
            <a:r>
              <a:rPr lang="en-US" sz="1800">
                <a:solidFill>
                  <a:schemeClr val="tx1"/>
                </a:solidFill>
              </a:rPr>
              <a:t>  </a:t>
            </a:r>
            <a:r>
              <a:rPr lang="en-US" sz="1600" i="1">
                <a:solidFill>
                  <a:schemeClr val="tx1"/>
                </a:solidFill>
              </a:rPr>
              <a:t>Gather information from users</a:t>
            </a:r>
          </a:p>
        </p:txBody>
      </p:sp>
      <p:sp>
        <p:nvSpPr>
          <p:cNvPr id="15375" name="Text Box 11"/>
          <p:cNvSpPr txBox="1">
            <a:spLocks noChangeArrowheads="1"/>
          </p:cNvSpPr>
          <p:nvPr/>
        </p:nvSpPr>
        <p:spPr bwMode="auto">
          <a:xfrm>
            <a:off x="1261269" y="1408906"/>
            <a:ext cx="717550" cy="366713"/>
          </a:xfrm>
          <a:prstGeom prst="rect">
            <a:avLst/>
          </a:prstGeom>
          <a:noFill/>
          <a:ln w="12700">
            <a:noFill/>
            <a:miter lim="800000"/>
            <a:headEnd type="none" w="sm" len="sm"/>
            <a:tailEnd type="none" w="sm" len="sm"/>
          </a:ln>
        </p:spPr>
        <p:txBody>
          <a:bodyPr wrap="none">
            <a:spAutoFit/>
          </a:bodyPr>
          <a:lstStyle/>
          <a:p>
            <a:r>
              <a:rPr lang="en-US" sz="1800">
                <a:solidFill>
                  <a:schemeClr val="tx1"/>
                </a:solidFill>
              </a:rPr>
              <a:t>tasks</a:t>
            </a:r>
          </a:p>
        </p:txBody>
      </p:sp>
      <p:sp>
        <p:nvSpPr>
          <p:cNvPr id="15376" name="Text Box 12"/>
          <p:cNvSpPr txBox="1">
            <a:spLocks noChangeArrowheads="1"/>
          </p:cNvSpPr>
          <p:nvPr/>
        </p:nvSpPr>
        <p:spPr bwMode="auto">
          <a:xfrm>
            <a:off x="7852569" y="5634831"/>
            <a:ext cx="615950" cy="366713"/>
          </a:xfrm>
          <a:prstGeom prst="rect">
            <a:avLst/>
          </a:prstGeom>
          <a:noFill/>
          <a:ln w="12700">
            <a:noFill/>
            <a:miter lim="800000"/>
            <a:headEnd type="none" w="sm" len="sm"/>
            <a:tailEnd type="none" w="sm" len="sm"/>
          </a:ln>
        </p:spPr>
        <p:txBody>
          <a:bodyPr wrap="none">
            <a:spAutoFit/>
          </a:bodyPr>
          <a:lstStyle/>
          <a:p>
            <a:r>
              <a:rPr lang="en-US" sz="1800">
                <a:solidFill>
                  <a:schemeClr val="tx1"/>
                </a:solidFill>
              </a:rPr>
              <a:t>time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YellowFade">
  <a:themeElements>
    <a:clrScheme name="Custom 2">
      <a:dk1>
        <a:srgbClr val="000000"/>
      </a:dk1>
      <a:lt1>
        <a:srgbClr val="FFFF99"/>
      </a:lt1>
      <a:dk2>
        <a:srgbClr val="FF0066"/>
      </a:dk2>
      <a:lt2>
        <a:srgbClr val="0000FF"/>
      </a:lt2>
      <a:accent1>
        <a:srgbClr val="CCECFF"/>
      </a:accent1>
      <a:accent2>
        <a:srgbClr val="6699FF"/>
      </a:accent2>
      <a:accent3>
        <a:srgbClr val="FFFFCA"/>
      </a:accent3>
      <a:accent4>
        <a:srgbClr val="000000"/>
      </a:accent4>
      <a:accent5>
        <a:srgbClr val="E2F4FF"/>
      </a:accent5>
      <a:accent6>
        <a:srgbClr val="5C8AE7"/>
      </a:accent6>
      <a:hlink>
        <a:srgbClr val="5E6FD4"/>
      </a:hlink>
      <a:folHlink>
        <a:srgbClr val="5E6FD4"/>
      </a:folHlink>
    </a:clrScheme>
    <a:fontScheme name="YellowFade.pot">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Arial" charset="0"/>
          </a:defRPr>
        </a:defPPr>
      </a:lstStyle>
    </a:lnDef>
  </a:objectDefaults>
  <a:extraClrSchemeLst>
    <a:extraClrScheme>
      <a:clrScheme name="YellowFade.pot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YellowFade.pot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CCCCFF"/>
        </a:hlink>
        <a:folHlink>
          <a:srgbClr val="5E6FD4"/>
        </a:folHlink>
      </a:clrScheme>
      <a:clrMap bg1="lt1" tx1="dk1" bg2="lt2" tx2="dk2" accent1="accent1" accent2="accent2" accent3="accent3" accent4="accent4" accent5="accent5" accent6="accent6" hlink="hlink" folHlink="folHlink"/>
    </a:extraClrScheme>
    <a:extraClrScheme>
      <a:clrScheme name="YellowFade.pot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EAEAEA"/>
        </a:hlink>
        <a:folHlink>
          <a:srgbClr val="5F5F5F"/>
        </a:folHlink>
      </a:clrScheme>
      <a:clrMap bg1="lt1" tx1="dk1" bg2="lt2" tx2="dk2" accent1="accent1" accent2="accent2" accent3="accent3" accent4="accent4" accent5="accent5" accent6="accent6" hlink="hlink" folHlink="folHlink"/>
    </a:extraClrScheme>
    <a:extraClrScheme>
      <a:clrScheme name="YellowFade.pot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CCFFCC"/>
        </a:hlink>
        <a:folHlink>
          <a:srgbClr val="FFCC66"/>
        </a:folHlink>
      </a:clrScheme>
      <a:clrMap bg1="lt1" tx1="dk1" bg2="lt2" tx2="dk2" accent1="accent1" accent2="accent2" accent3="accent3" accent4="accent4" accent5="accent5" accent6="accent6" hlink="hlink" folHlink="folHlink"/>
    </a:extraClrScheme>
    <a:extraClrScheme>
      <a:clrScheme name="YellowFade.pot 5">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319CB7"/>
        </a:folHlink>
      </a:clrScheme>
      <a:clrMap bg1="dk2" tx1="lt1" bg2="dk1" tx2="lt2" accent1="accent1" accent2="accent2" accent3="accent3" accent4="accent4" accent5="accent5" accent6="accent6" hlink="hlink" folHlink="folHlink"/>
    </a:extraClrScheme>
    <a:extraClrScheme>
      <a:clrScheme name="YellowFade.pot 6">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
      <a:clrScheme name="YellowFade.pot 7">
        <a:dk1>
          <a:srgbClr val="000000"/>
        </a:dk1>
        <a:lt1>
          <a:srgbClr val="FFFF99"/>
        </a:lt1>
        <a:dk2>
          <a:srgbClr val="FF0066"/>
        </a:dk2>
        <a:lt2>
          <a:srgbClr val="0000FF"/>
        </a:lt2>
        <a:accent1>
          <a:srgbClr val="CCECFF"/>
        </a:accent1>
        <a:accent2>
          <a:srgbClr val="6699FF"/>
        </a:accent2>
        <a:accent3>
          <a:srgbClr val="FFFFCA"/>
        </a:accent3>
        <a:accent4>
          <a:srgbClr val="000000"/>
        </a:accent4>
        <a:accent5>
          <a:srgbClr val="E2F4FF"/>
        </a:accent5>
        <a:accent6>
          <a:srgbClr val="5C8AE7"/>
        </a:accent6>
        <a:hlink>
          <a:srgbClr val="FF66FF"/>
        </a:hlink>
        <a:folHlink>
          <a:srgbClr val="5E6FD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Designs\YellowFade.pot</Template>
  <TotalTime>3231</TotalTime>
  <Words>2853</Words>
  <Application>Microsoft Office PowerPoint</Application>
  <PresentationFormat>On-screen Show (4:3)</PresentationFormat>
  <Paragraphs>836</Paragraphs>
  <Slides>49</Slides>
  <Notes>40</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5</vt:i4>
      </vt:variant>
      <vt:variant>
        <vt:lpstr>Slide Titles</vt:lpstr>
      </vt:variant>
      <vt:variant>
        <vt:i4>49</vt:i4>
      </vt:variant>
    </vt:vector>
  </HeadingPairs>
  <TitlesOfParts>
    <vt:vector size="60" baseType="lpstr">
      <vt:lpstr>Arial</vt:lpstr>
      <vt:lpstr>Arial Rounded MT Bold</vt:lpstr>
      <vt:lpstr>Garamond</vt:lpstr>
      <vt:lpstr>Times New Roman</vt:lpstr>
      <vt:lpstr>Wingdings</vt:lpstr>
      <vt:lpstr>YellowFade</vt:lpstr>
      <vt:lpstr>Clip</vt:lpstr>
      <vt:lpstr>HiJaak</vt:lpstr>
      <vt:lpstr>ClipArt</vt:lpstr>
      <vt:lpstr>Document</vt:lpstr>
      <vt:lpstr>Worksheet</vt:lpstr>
      <vt:lpstr>Database Management Systems</vt:lpstr>
      <vt:lpstr>Objectives</vt:lpstr>
      <vt:lpstr>Sample Applications</vt:lpstr>
      <vt:lpstr>Sally’s Pet Store Employee Form</vt:lpstr>
      <vt:lpstr>Sample Purchase Order</vt:lpstr>
      <vt:lpstr>Application Development with a DBMS</vt:lpstr>
      <vt:lpstr>Goal: Build a Business Application</vt:lpstr>
      <vt:lpstr>DBMS:  Database Management System</vt:lpstr>
      <vt:lpstr>Application Development</vt:lpstr>
      <vt:lpstr>DBMS Application Design</vt:lpstr>
      <vt:lpstr>DBMS Features/Components</vt:lpstr>
      <vt:lpstr>DBMS Engine, Security, Utilities</vt:lpstr>
      <vt:lpstr>Database Tables (Access)</vt:lpstr>
      <vt:lpstr>Database Tables (Oracle)</vt:lpstr>
      <vt:lpstr>DBMS Query Processor</vt:lpstr>
      <vt:lpstr>DBMS Report Writer</vt:lpstr>
      <vt:lpstr>Report Writer (Oracle 10g)</vt:lpstr>
      <vt:lpstr>Report Writer (SQL Server 2008, Visual Studio 2008)</vt:lpstr>
      <vt:lpstr>DBMS Input Forms</vt:lpstr>
      <vt:lpstr>DBMS Components</vt:lpstr>
      <vt:lpstr>Advantages of Database Approach</vt:lpstr>
      <vt:lpstr>Database Management Approach</vt:lpstr>
      <vt:lpstr>Modifying Data with DBMS</vt:lpstr>
      <vt:lpstr>Web Databases</vt:lpstr>
      <vt:lpstr>Drawbacks of old File methods</vt:lpstr>
      <vt:lpstr>File Method Problems</vt:lpstr>
      <vt:lpstr>Old File Method/3GL</vt:lpstr>
      <vt:lpstr>Example of File Method v DBMS</vt:lpstr>
      <vt:lpstr>Examples of Commercial Systems</vt:lpstr>
      <vt:lpstr>Hierarchical Database</vt:lpstr>
      <vt:lpstr>Network Database</vt:lpstr>
      <vt:lpstr>Relational Database</vt:lpstr>
      <vt:lpstr>Object-Oriented DBMS</vt:lpstr>
      <vt:lpstr>Base Data Types</vt:lpstr>
      <vt:lpstr>Objects</vt:lpstr>
      <vt:lpstr>Objects in a Relational Database</vt:lpstr>
      <vt:lpstr>OO Difficulties: Methods</vt:lpstr>
      <vt:lpstr>SQL 99: OO Features</vt:lpstr>
      <vt:lpstr>Abstract Data Types</vt:lpstr>
      <vt:lpstr>SQL 99 Sub-Tables</vt:lpstr>
      <vt:lpstr>SQL 99: Programming</vt:lpstr>
      <vt:lpstr>OODBMS Vendors</vt:lpstr>
      <vt:lpstr>Key-Value Pairs: Cassandra</vt:lpstr>
      <vt:lpstr>Why don’t all developers use a DBMS?</vt:lpstr>
      <vt:lpstr>How do you sell a DBMS approach?</vt:lpstr>
      <vt:lpstr>Building the Right System:  Feasibility</vt:lpstr>
      <vt:lpstr>Economic Feasibility: NPV</vt:lpstr>
      <vt:lpstr>Exercise: Build a First Database</vt:lpstr>
      <vt:lpstr>Exercise: Report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Management System</dc:title>
  <dc:subject>Introduction</dc:subject>
  <dc:creator>Jerry Post</dc:creator>
  <cp:lastModifiedBy>Jerry Post</cp:lastModifiedBy>
  <cp:revision>81</cp:revision>
  <dcterms:created xsi:type="dcterms:W3CDTF">1995-06-07T18:27:34Z</dcterms:created>
  <dcterms:modified xsi:type="dcterms:W3CDTF">2013-08-08T22:31:07Z</dcterms:modified>
</cp:coreProperties>
</file>