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6"/>
  </p:notesMasterIdLst>
  <p:handoutMasterIdLst>
    <p:handoutMasterId r:id="rId77"/>
  </p:handoutMasterIdLst>
  <p:sldIdLst>
    <p:sldId id="256" r:id="rId2"/>
    <p:sldId id="257" r:id="rId3"/>
    <p:sldId id="327" r:id="rId4"/>
    <p:sldId id="258" r:id="rId5"/>
    <p:sldId id="259" r:id="rId6"/>
    <p:sldId id="269" r:id="rId7"/>
    <p:sldId id="260" r:id="rId8"/>
    <p:sldId id="261" r:id="rId9"/>
    <p:sldId id="262" r:id="rId10"/>
    <p:sldId id="265" r:id="rId11"/>
    <p:sldId id="266" r:id="rId12"/>
    <p:sldId id="267" r:id="rId13"/>
    <p:sldId id="328" r:id="rId14"/>
    <p:sldId id="329" r:id="rId15"/>
    <p:sldId id="268" r:id="rId16"/>
    <p:sldId id="270" r:id="rId17"/>
    <p:sldId id="271" r:id="rId18"/>
    <p:sldId id="272" r:id="rId19"/>
    <p:sldId id="273" r:id="rId20"/>
    <p:sldId id="274" r:id="rId21"/>
    <p:sldId id="275" r:id="rId22"/>
    <p:sldId id="277" r:id="rId23"/>
    <p:sldId id="278" r:id="rId24"/>
    <p:sldId id="279" r:id="rId25"/>
    <p:sldId id="280" r:id="rId26"/>
    <p:sldId id="281" r:id="rId27"/>
    <p:sldId id="283" r:id="rId28"/>
    <p:sldId id="330" r:id="rId29"/>
    <p:sldId id="331" r:id="rId30"/>
    <p:sldId id="284" r:id="rId31"/>
    <p:sldId id="332" r:id="rId32"/>
    <p:sldId id="285" r:id="rId33"/>
    <p:sldId id="333"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rgbClr val="0000FF"/>
        </a:solidFill>
        <a:latin typeface="Arial" charset="0"/>
        <a:ea typeface="+mn-ea"/>
        <a:cs typeface="+mn-cs"/>
      </a:defRPr>
    </a:lvl1pPr>
    <a:lvl2pPr marL="457200" algn="l" rtl="0" eaLnBrk="0" fontAlgn="base" hangingPunct="0">
      <a:spcBef>
        <a:spcPct val="0"/>
      </a:spcBef>
      <a:spcAft>
        <a:spcPct val="0"/>
      </a:spcAft>
      <a:defRPr sz="2400" kern="1200">
        <a:solidFill>
          <a:srgbClr val="0000FF"/>
        </a:solidFill>
        <a:latin typeface="Arial" charset="0"/>
        <a:ea typeface="+mn-ea"/>
        <a:cs typeface="+mn-cs"/>
      </a:defRPr>
    </a:lvl2pPr>
    <a:lvl3pPr marL="914400" algn="l" rtl="0" eaLnBrk="0" fontAlgn="base" hangingPunct="0">
      <a:spcBef>
        <a:spcPct val="0"/>
      </a:spcBef>
      <a:spcAft>
        <a:spcPct val="0"/>
      </a:spcAft>
      <a:defRPr sz="2400" kern="1200">
        <a:solidFill>
          <a:srgbClr val="0000FF"/>
        </a:solidFill>
        <a:latin typeface="Arial" charset="0"/>
        <a:ea typeface="+mn-ea"/>
        <a:cs typeface="+mn-cs"/>
      </a:defRPr>
    </a:lvl3pPr>
    <a:lvl4pPr marL="1371600" algn="l" rtl="0" eaLnBrk="0" fontAlgn="base" hangingPunct="0">
      <a:spcBef>
        <a:spcPct val="0"/>
      </a:spcBef>
      <a:spcAft>
        <a:spcPct val="0"/>
      </a:spcAft>
      <a:defRPr sz="2400" kern="1200">
        <a:solidFill>
          <a:srgbClr val="0000FF"/>
        </a:solidFill>
        <a:latin typeface="Arial" charset="0"/>
        <a:ea typeface="+mn-ea"/>
        <a:cs typeface="+mn-cs"/>
      </a:defRPr>
    </a:lvl4pPr>
    <a:lvl5pPr marL="1828800" algn="l" rtl="0" eaLnBrk="0" fontAlgn="base" hangingPunct="0">
      <a:spcBef>
        <a:spcPct val="0"/>
      </a:spcBef>
      <a:spcAft>
        <a:spcPct val="0"/>
      </a:spcAft>
      <a:defRPr sz="2400" kern="1200">
        <a:solidFill>
          <a:srgbClr val="0000FF"/>
        </a:solidFill>
        <a:latin typeface="Arial" charset="0"/>
        <a:ea typeface="+mn-ea"/>
        <a:cs typeface="+mn-cs"/>
      </a:defRPr>
    </a:lvl5pPr>
    <a:lvl6pPr marL="2286000" algn="l" defTabSz="914400" rtl="0" eaLnBrk="1" latinLnBrk="0" hangingPunct="1">
      <a:defRPr sz="2400" kern="1200">
        <a:solidFill>
          <a:srgbClr val="0000FF"/>
        </a:solidFill>
        <a:latin typeface="Arial" charset="0"/>
        <a:ea typeface="+mn-ea"/>
        <a:cs typeface="+mn-cs"/>
      </a:defRPr>
    </a:lvl6pPr>
    <a:lvl7pPr marL="2743200" algn="l" defTabSz="914400" rtl="0" eaLnBrk="1" latinLnBrk="0" hangingPunct="1">
      <a:defRPr sz="2400" kern="1200">
        <a:solidFill>
          <a:srgbClr val="0000FF"/>
        </a:solidFill>
        <a:latin typeface="Arial" charset="0"/>
        <a:ea typeface="+mn-ea"/>
        <a:cs typeface="+mn-cs"/>
      </a:defRPr>
    </a:lvl7pPr>
    <a:lvl8pPr marL="3200400" algn="l" defTabSz="914400" rtl="0" eaLnBrk="1" latinLnBrk="0" hangingPunct="1">
      <a:defRPr sz="2400" kern="1200">
        <a:solidFill>
          <a:srgbClr val="0000FF"/>
        </a:solidFill>
        <a:latin typeface="Arial" charset="0"/>
        <a:ea typeface="+mn-ea"/>
        <a:cs typeface="+mn-cs"/>
      </a:defRPr>
    </a:lvl8pPr>
    <a:lvl9pPr marL="3657600" algn="l" defTabSz="914400" rtl="0" eaLnBrk="1" latinLnBrk="0" hangingPunct="1">
      <a:defRPr sz="2400" kern="1200">
        <a:solidFill>
          <a:srgbClr val="0000FF"/>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FFCC"/>
    <a:srgbClr val="CCECFF"/>
    <a:srgbClr val="FFFFFF"/>
    <a:srgbClr val="FFFF99"/>
    <a:srgbClr val="F8F8F8"/>
    <a:srgbClr val="DDDDDD"/>
    <a:srgbClr val="969696"/>
    <a:srgbClr val="99CC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9" autoAdjust="0"/>
    <p:restoredTop sz="94747" autoAdjust="0"/>
  </p:normalViewPr>
  <p:slideViewPr>
    <p:cSldViewPr snapToGrid="0">
      <p:cViewPr varScale="1">
        <p:scale>
          <a:sx n="70" d="100"/>
          <a:sy n="70" d="100"/>
        </p:scale>
        <p:origin x="72" y="32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6174"/>
    </p:cViewPr>
  </p:sorterViewPr>
  <p:notesViewPr>
    <p:cSldViewPr snapToGrid="0">
      <p:cViewPr varScale="1">
        <p:scale>
          <a:sx n="51" d="100"/>
          <a:sy n="51" d="100"/>
        </p:scale>
        <p:origin x="-67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_rels/viewProps.xml.rels><?xml version="1.0" encoding="UTF-8" standalone="yes"?>
<Relationships xmlns="http://schemas.openxmlformats.org/package/2006/relationships"><Relationship Id="rId1" Type="http://schemas.openxmlformats.org/officeDocument/2006/relationships/slide" Target="slides/slide4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602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smtClean="0">
                <a:solidFill>
                  <a:schemeClr val="tx1"/>
                </a:solidFill>
              </a:defRPr>
            </a:lvl1pPr>
          </a:lstStyle>
          <a:p>
            <a:pPr>
              <a:defRPr/>
            </a:pPr>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smtClean="0">
                <a:solidFill>
                  <a:schemeClr val="tx1"/>
                </a:solidFill>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smtClean="0">
                <a:solidFill>
                  <a:schemeClr val="tx1"/>
                </a:solidFill>
              </a:defRPr>
            </a:lvl1pPr>
          </a:lstStyle>
          <a:p>
            <a:pPr>
              <a:defRPr/>
            </a:pPr>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smtClean="0">
                <a:solidFill>
                  <a:schemeClr val="tx1"/>
                </a:solidFill>
              </a:defRPr>
            </a:lvl1pPr>
          </a:lstStyle>
          <a:p>
            <a:pPr>
              <a:defRPr/>
            </a:pPr>
            <a:fld id="{203EF741-0734-4E51-844D-AC7F8C6FE55B}" type="slidenum">
              <a:rPr lang="en-US"/>
              <a:pPr>
                <a:defRPr/>
              </a:pPr>
              <a:t>‹#›</a:t>
            </a:fld>
            <a:endParaRPr lang="en-US"/>
          </a:p>
        </p:txBody>
      </p:sp>
    </p:spTree>
    <p:extLst>
      <p:ext uri="{BB962C8B-B14F-4D97-AF65-F5344CB8AC3E}">
        <p14:creationId xmlns:p14="http://schemas.microsoft.com/office/powerpoint/2010/main" val="15175078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95C883C0-9C9B-43E1-A49A-AFCD29B7C0AB}" type="slidenum">
              <a:rPr lang="en-US">
                <a:solidFill>
                  <a:schemeClr val="folHlink"/>
                </a:solidFill>
              </a:rPr>
              <a:pPr/>
              <a:t>4</a:t>
            </a:fld>
            <a:endParaRPr lang="en-US">
              <a:solidFill>
                <a:schemeClr val="folHlink"/>
              </a:solidFill>
            </a:endParaRPr>
          </a:p>
        </p:txBody>
      </p:sp>
      <p:sp>
        <p:nvSpPr>
          <p:cNvPr id="76803" name="Rectangle 2"/>
          <p:cNvSpPr>
            <a:spLocks noGrp="1" noRot="1" noChangeAspect="1" noChangeArrowheads="1" noTextEdit="1"/>
          </p:cNvSpPr>
          <p:nvPr>
            <p:ph type="sldImg"/>
          </p:nvPr>
        </p:nvSpPr>
        <p:spPr>
          <a:xfrm>
            <a:off x="1150938" y="692150"/>
            <a:ext cx="4556125" cy="3416300"/>
          </a:xfrm>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Basic uses of database forms. It is important to understand the use of a form, since forms designed for data collection will be different from those designed to analyze data.</a:t>
            </a:r>
          </a:p>
        </p:txBody>
      </p:sp>
    </p:spTree>
    <p:extLst>
      <p:ext uri="{BB962C8B-B14F-4D97-AF65-F5344CB8AC3E}">
        <p14:creationId xmlns:p14="http://schemas.microsoft.com/office/powerpoint/2010/main" val="3719818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A5DE1A59-C113-4768-B372-F9A5D42380A6}" type="slidenum">
              <a:rPr lang="en-US">
                <a:solidFill>
                  <a:schemeClr val="folHlink"/>
                </a:solidFill>
              </a:rPr>
              <a:pPr/>
              <a:t>15</a:t>
            </a:fld>
            <a:endParaRPr lang="en-US">
              <a:solidFill>
                <a:schemeClr val="folHlink"/>
              </a:solidFill>
            </a:endParaRPr>
          </a:p>
        </p:txBody>
      </p:sp>
      <p:sp>
        <p:nvSpPr>
          <p:cNvPr id="87043" name="Rectangle 2"/>
          <p:cNvSpPr>
            <a:spLocks noGrp="1" noRot="1" noChangeAspect="1" noChangeArrowheads="1" noTextEdit="1"/>
          </p:cNvSpPr>
          <p:nvPr>
            <p:ph type="sldImg"/>
          </p:nvPr>
        </p:nvSpPr>
        <p:spPr>
          <a:xfrm>
            <a:off x="1150938" y="692150"/>
            <a:ext cx="4556125" cy="3416300"/>
          </a:xfrm>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Form layout. Once you understand the single row and tabular (repeating) forms, you can create more complex forms by creating subforms. The startup form is similar to a menu that links the forms and reports together.</a:t>
            </a:r>
          </a:p>
        </p:txBody>
      </p:sp>
    </p:spTree>
    <p:extLst>
      <p:ext uri="{BB962C8B-B14F-4D97-AF65-F5344CB8AC3E}">
        <p14:creationId xmlns:p14="http://schemas.microsoft.com/office/powerpoint/2010/main" val="2847788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C48D5DFD-0490-4183-946A-FED1A860AA83}" type="slidenum">
              <a:rPr lang="en-US">
                <a:solidFill>
                  <a:schemeClr val="folHlink"/>
                </a:solidFill>
              </a:rPr>
              <a:pPr/>
              <a:t>16</a:t>
            </a:fld>
            <a:endParaRPr lang="en-US">
              <a:solidFill>
                <a:schemeClr val="folHlink"/>
              </a:solidFill>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293826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7D6E4C98-5669-4ABD-8186-EA714A96B8A8}" type="slidenum">
              <a:rPr lang="en-US">
                <a:solidFill>
                  <a:schemeClr val="folHlink"/>
                </a:solidFill>
              </a:rPr>
              <a:pPr/>
              <a:t>17</a:t>
            </a:fld>
            <a:endParaRPr lang="en-US">
              <a:solidFill>
                <a:schemeClr val="folHlink"/>
              </a:solidFill>
            </a:endParaRPr>
          </a:p>
        </p:txBody>
      </p:sp>
      <p:sp>
        <p:nvSpPr>
          <p:cNvPr id="90115" name="Rectangle 2"/>
          <p:cNvSpPr>
            <a:spLocks noGrp="1" noRot="1" noChangeAspect="1" noChangeArrowheads="1" noTextEdit="1"/>
          </p:cNvSpPr>
          <p:nvPr>
            <p:ph type="sldImg"/>
          </p:nvPr>
        </p:nvSpPr>
        <p:spPr>
          <a:xfrm>
            <a:off x="1150938" y="692150"/>
            <a:ext cx="4556125" cy="3416300"/>
          </a:xfrm>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Sample tabular form. You define the controls for one row, and the DMBS displays data for all of the rows in the query. Scroll bars enable the user to see more rows (or columns of data).</a:t>
            </a:r>
          </a:p>
        </p:txBody>
      </p:sp>
    </p:spTree>
    <p:extLst>
      <p:ext uri="{BB962C8B-B14F-4D97-AF65-F5344CB8AC3E}">
        <p14:creationId xmlns:p14="http://schemas.microsoft.com/office/powerpoint/2010/main" val="161979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31F52BA-19B9-4A41-9811-2266ED483BEB}" type="slidenum">
              <a:rPr lang="en-US">
                <a:solidFill>
                  <a:schemeClr val="folHlink"/>
                </a:solidFill>
              </a:rPr>
              <a:pPr/>
              <a:t>18</a:t>
            </a:fld>
            <a:endParaRPr lang="en-US">
              <a:solidFill>
                <a:schemeClr val="folHlink"/>
              </a:solidFill>
            </a:endParaRPr>
          </a:p>
        </p:txBody>
      </p:sp>
      <p:sp>
        <p:nvSpPr>
          <p:cNvPr id="91139" name="Rectangle 2"/>
          <p:cNvSpPr>
            <a:spLocks noGrp="1" noRot="1" noChangeAspect="1" noChangeArrowheads="1" noTextEdit="1"/>
          </p:cNvSpPr>
          <p:nvPr>
            <p:ph type="sldImg"/>
          </p:nvPr>
        </p:nvSpPr>
        <p:spPr>
          <a:xfrm>
            <a:off x="1150938" y="692150"/>
            <a:ext cx="4556125" cy="3416300"/>
          </a:xfrm>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 simple single-row form. This form displays data for one row at a time. You have substantial control over layout through color, graphics, and command buttons. The navigation buttons on the bottom enable the user to display different rows.</a:t>
            </a:r>
          </a:p>
        </p:txBody>
      </p:sp>
    </p:spTree>
    <p:extLst>
      <p:ext uri="{BB962C8B-B14F-4D97-AF65-F5344CB8AC3E}">
        <p14:creationId xmlns:p14="http://schemas.microsoft.com/office/powerpoint/2010/main" val="380773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107E75A5-952E-49B3-94B7-404ECCEE5C7F}" type="slidenum">
              <a:rPr lang="en-US">
                <a:solidFill>
                  <a:schemeClr val="folHlink"/>
                </a:solidFill>
              </a:rPr>
              <a:pPr/>
              <a:t>19</a:t>
            </a:fld>
            <a:endParaRPr lang="en-US">
              <a:solidFill>
                <a:schemeClr val="folHlink"/>
              </a:solidFill>
            </a:endParaRPr>
          </a:p>
        </p:txBody>
      </p:sp>
      <p:sp>
        <p:nvSpPr>
          <p:cNvPr id="92163" name="Rectangle 2"/>
          <p:cNvSpPr>
            <a:spLocks noGrp="1" noRot="1" noChangeAspect="1" noChangeArrowheads="1" noTextEdit="1"/>
          </p:cNvSpPr>
          <p:nvPr>
            <p:ph type="sldImg"/>
          </p:nvPr>
        </p:nvSpPr>
        <p:spPr>
          <a:xfrm>
            <a:off x="1150938" y="692150"/>
            <a:ext cx="4556125" cy="3416300"/>
          </a:xfrm>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Subform example. The main form is based on the Sale table, which has a one-to-many relationship with the SaleAnimal table used on the subform. The subform contents are linked via the SaleID. The two subforms in this example are independent.</a:t>
            </a:r>
          </a:p>
        </p:txBody>
      </p:sp>
    </p:spTree>
    <p:extLst>
      <p:ext uri="{BB962C8B-B14F-4D97-AF65-F5344CB8AC3E}">
        <p14:creationId xmlns:p14="http://schemas.microsoft.com/office/powerpoint/2010/main" val="2711263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AFDDC4BF-5C3F-4571-9D79-3481A7C76D5C}" type="slidenum">
              <a:rPr lang="en-US">
                <a:solidFill>
                  <a:schemeClr val="folHlink"/>
                </a:solidFill>
              </a:rPr>
              <a:pPr/>
              <a:t>20</a:t>
            </a:fld>
            <a:endParaRPr lang="en-US">
              <a:solidFill>
                <a:schemeClr val="folHlink"/>
              </a:solidFill>
            </a:endParaRPr>
          </a:p>
        </p:txBody>
      </p:sp>
      <p:sp>
        <p:nvSpPr>
          <p:cNvPr id="93187" name="Rectangle 2"/>
          <p:cNvSpPr>
            <a:spLocks noGrp="1" noRot="1" noChangeAspect="1" noChangeArrowheads="1" noTextEdit="1"/>
          </p:cNvSpPr>
          <p:nvPr>
            <p:ph type="sldImg"/>
          </p:nvPr>
        </p:nvSpPr>
        <p:spPr>
          <a:xfrm>
            <a:off x="1150938" y="692150"/>
            <a:ext cx="4556125" cy="3416300"/>
          </a:xfrm>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Sample switchboard form. The buttons match the user’s tasks.</a:t>
            </a:r>
          </a:p>
        </p:txBody>
      </p:sp>
    </p:spTree>
    <p:extLst>
      <p:ext uri="{BB962C8B-B14F-4D97-AF65-F5344CB8AC3E}">
        <p14:creationId xmlns:p14="http://schemas.microsoft.com/office/powerpoint/2010/main" val="2708969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D38ACFDB-A7B7-4B07-B7F2-4E79A0C4CB6F}" type="slidenum">
              <a:rPr lang="en-US">
                <a:solidFill>
                  <a:schemeClr val="folHlink"/>
                </a:solidFill>
              </a:rPr>
              <a:pPr/>
              <a:t>21</a:t>
            </a:fld>
            <a:endParaRPr lang="en-US">
              <a:solidFill>
                <a:schemeClr val="folHlink"/>
              </a:solidFill>
            </a:endParaRPr>
          </a:p>
        </p:txBody>
      </p:sp>
      <p:sp>
        <p:nvSpPr>
          <p:cNvPr id="94211" name="Rectangle 2"/>
          <p:cNvSpPr>
            <a:spLocks noGrp="1" noRot="1" noChangeAspect="1" noChangeArrowheads="1" noTextEdit="1"/>
          </p:cNvSpPr>
          <p:nvPr>
            <p:ph type="sldImg"/>
          </p:nvPr>
        </p:nvSpPr>
        <p:spPr>
          <a:xfrm>
            <a:off x="1150938" y="692150"/>
            <a:ext cx="4556125" cy="3416300"/>
          </a:xfrm>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Designing menus for users. Which menu is easier for a secretary to understand? When designing applications, you should organize the application to match the processes users perform.</a:t>
            </a:r>
          </a:p>
        </p:txBody>
      </p:sp>
    </p:spTree>
    <p:extLst>
      <p:ext uri="{BB962C8B-B14F-4D97-AF65-F5344CB8AC3E}">
        <p14:creationId xmlns:p14="http://schemas.microsoft.com/office/powerpoint/2010/main" val="1635681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BB2EDF5F-BB21-4020-A5AF-14436A0715D5}" type="slidenum">
              <a:rPr lang="en-US">
                <a:solidFill>
                  <a:schemeClr val="folHlink"/>
                </a:solidFill>
              </a:rPr>
              <a:pPr/>
              <a:t>22</a:t>
            </a:fld>
            <a:endParaRPr lang="en-US">
              <a:solidFill>
                <a:schemeClr val="folHlink"/>
              </a:solidFill>
            </a:endParaRPr>
          </a:p>
        </p:txBody>
      </p:sp>
      <p:sp>
        <p:nvSpPr>
          <p:cNvPr id="96259" name="Rectangle 2"/>
          <p:cNvSpPr>
            <a:spLocks noGrp="1" noRot="1" noChangeAspect="1" noChangeArrowheads="1" noTextEdit="1"/>
          </p:cNvSpPr>
          <p:nvPr>
            <p:ph type="sldImg"/>
          </p:nvPr>
        </p:nvSpPr>
        <p:spPr>
          <a:xfrm>
            <a:off x="1150938" y="692150"/>
            <a:ext cx="4556125" cy="3416300"/>
          </a:xfrm>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805509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3E8F73B-D21D-4EBD-AAFC-D8DD2B84DB2F}" type="slidenum">
              <a:rPr lang="en-US">
                <a:solidFill>
                  <a:schemeClr val="folHlink"/>
                </a:solidFill>
              </a:rPr>
              <a:pPr/>
              <a:t>23</a:t>
            </a:fld>
            <a:endParaRPr lang="en-US">
              <a:solidFill>
                <a:schemeClr val="folHlink"/>
              </a:solidFill>
            </a:endParaRPr>
          </a:p>
        </p:txBody>
      </p:sp>
      <p:sp>
        <p:nvSpPr>
          <p:cNvPr id="97283" name="Rectangle 2"/>
          <p:cNvSpPr>
            <a:spLocks noGrp="1" noRot="1" noChangeAspect="1" noChangeArrowheads="1" noTextEdit="1"/>
          </p:cNvSpPr>
          <p:nvPr>
            <p:ph type="sldImg"/>
          </p:nvPr>
        </p:nvSpPr>
        <p:spPr>
          <a:xfrm>
            <a:off x="1150938" y="692150"/>
            <a:ext cx="4556125" cy="3416300"/>
          </a:xfrm>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869881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149DD1E2-13E5-4355-812E-DD2CCC204874}" type="slidenum">
              <a:rPr lang="en-US">
                <a:solidFill>
                  <a:schemeClr val="folHlink"/>
                </a:solidFill>
              </a:rPr>
              <a:pPr/>
              <a:t>24</a:t>
            </a:fld>
            <a:endParaRPr lang="en-US">
              <a:solidFill>
                <a:schemeClr val="folHlink"/>
              </a:solidFill>
            </a:endParaRPr>
          </a:p>
        </p:txBody>
      </p:sp>
      <p:sp>
        <p:nvSpPr>
          <p:cNvPr id="98307" name="Rectangle 2"/>
          <p:cNvSpPr>
            <a:spLocks noGrp="1" noRot="1" noChangeAspect="1" noChangeArrowheads="1" noTextEdit="1"/>
          </p:cNvSpPr>
          <p:nvPr>
            <p:ph type="sldImg"/>
          </p:nvPr>
        </p:nvSpPr>
        <p:spPr>
          <a:xfrm>
            <a:off x="1150938" y="692150"/>
            <a:ext cx="4556125" cy="3416300"/>
          </a:xfrm>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Basing the Order form on a query. The query contains all the columns from the Sale table and some columns from the Customer table. The query must never include the CustomerID column from the Customer table, which is the column used to join the two tables.</a:t>
            </a:r>
          </a:p>
        </p:txBody>
      </p:sp>
    </p:spTree>
    <p:extLst>
      <p:ext uri="{BB962C8B-B14F-4D97-AF65-F5344CB8AC3E}">
        <p14:creationId xmlns:p14="http://schemas.microsoft.com/office/powerpoint/2010/main" val="3737101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FF7B0503-299D-462D-AE6B-1021316ED674}" type="slidenum">
              <a:rPr lang="en-US">
                <a:solidFill>
                  <a:schemeClr val="folHlink"/>
                </a:solidFill>
              </a:rPr>
              <a:pPr/>
              <a:t>5</a:t>
            </a:fld>
            <a:endParaRPr lang="en-US">
              <a:solidFill>
                <a:schemeClr val="folHlink"/>
              </a:solidFill>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Basic human factors design elements. All designs should be evaluated in terms of these basic features.</a:t>
            </a:r>
          </a:p>
        </p:txBody>
      </p:sp>
    </p:spTree>
    <p:extLst>
      <p:ext uri="{BB962C8B-B14F-4D97-AF65-F5344CB8AC3E}">
        <p14:creationId xmlns:p14="http://schemas.microsoft.com/office/powerpoint/2010/main" val="2565155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7E6A2EF7-9946-41C4-A9A3-48AF349ED2D5}" type="slidenum">
              <a:rPr lang="en-US">
                <a:solidFill>
                  <a:schemeClr val="folHlink"/>
                </a:solidFill>
              </a:rPr>
              <a:pPr/>
              <a:t>25</a:t>
            </a:fld>
            <a:endParaRPr lang="en-US">
              <a:solidFill>
                <a:schemeClr val="folHlink"/>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Updateable query for Sales form. New rows will be entered into the Sale table, but some systems will also support updates to the three columns from the Customer table. Note that you should never include the Customer.CustomerID column in the SELECT statement.</a:t>
            </a:r>
          </a:p>
        </p:txBody>
      </p:sp>
    </p:spTree>
    <p:extLst>
      <p:ext uri="{BB962C8B-B14F-4D97-AF65-F5344CB8AC3E}">
        <p14:creationId xmlns:p14="http://schemas.microsoft.com/office/powerpoint/2010/main" val="2224369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D686D44-FC05-4997-AECD-6697C64CE289}" type="slidenum">
              <a:rPr lang="en-US">
                <a:solidFill>
                  <a:schemeClr val="folHlink"/>
                </a:solidFill>
              </a:rPr>
              <a:pPr/>
              <a:t>26</a:t>
            </a:fld>
            <a:endParaRPr lang="en-US">
              <a:solidFill>
                <a:schemeClr val="folHlink"/>
              </a:solidFill>
            </a:endParaRPr>
          </a:p>
        </p:txBody>
      </p:sp>
      <p:sp>
        <p:nvSpPr>
          <p:cNvPr id="100355" name="Rectangle 2"/>
          <p:cNvSpPr>
            <a:spLocks noGrp="1" noRot="1" noChangeAspect="1" noChangeArrowheads="1" noTextEdit="1"/>
          </p:cNvSpPr>
          <p:nvPr>
            <p:ph type="sldImg"/>
          </p:nvPr>
        </p:nvSpPr>
        <p:spPr>
          <a:xfrm>
            <a:off x="1150938" y="692150"/>
            <a:ext cx="4556125" cy="3416300"/>
          </a:xfrm>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Linked forms. The Edit button opens the Customer form and loads the data that matches the current value of CustomerID on the Sale Form.</a:t>
            </a:r>
          </a:p>
        </p:txBody>
      </p:sp>
    </p:spTree>
    <p:extLst>
      <p:ext uri="{BB962C8B-B14F-4D97-AF65-F5344CB8AC3E}">
        <p14:creationId xmlns:p14="http://schemas.microsoft.com/office/powerpoint/2010/main" val="3655470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4DB885DE-49DF-4D39-9EFF-9F58414320BF}" type="slidenum">
              <a:rPr lang="en-US">
                <a:solidFill>
                  <a:schemeClr val="folHlink"/>
                </a:solidFill>
              </a:rPr>
              <a:pPr/>
              <a:t>27</a:t>
            </a:fld>
            <a:endParaRPr lang="en-US">
              <a:solidFill>
                <a:schemeClr val="folHlink"/>
              </a:solidFill>
            </a:endParaRPr>
          </a:p>
        </p:txBody>
      </p:sp>
      <p:sp>
        <p:nvSpPr>
          <p:cNvPr id="102403" name="Rectangle 2"/>
          <p:cNvSpPr>
            <a:spLocks noGrp="1" noRot="1" noChangeAspect="1" noChangeArrowheads="1" noTextEdit="1"/>
          </p:cNvSpPr>
          <p:nvPr>
            <p:ph type="sldImg"/>
          </p:nvPr>
        </p:nvSpPr>
        <p:spPr>
          <a:xfrm>
            <a:off x="1150938" y="692150"/>
            <a:ext cx="4556125" cy="3416300"/>
          </a:xfrm>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Basic properties for forms. At a minimum, set the data source and basic format properties. Additional properties ensure consistency, protect data, and make the form easier to use. </a:t>
            </a:r>
          </a:p>
          <a:p>
            <a:endParaRPr lang="en-US" smtClean="0"/>
          </a:p>
        </p:txBody>
      </p:sp>
    </p:spTree>
    <p:extLst>
      <p:ext uri="{BB962C8B-B14F-4D97-AF65-F5344CB8AC3E}">
        <p14:creationId xmlns:p14="http://schemas.microsoft.com/office/powerpoint/2010/main" val="1151861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B065402A-D642-4038-AB6E-275B4982B6EB}" type="slidenum">
              <a:rPr lang="en-US">
                <a:solidFill>
                  <a:schemeClr val="folHlink"/>
                </a:solidFill>
              </a:rPr>
              <a:pPr/>
              <a:t>30</a:t>
            </a:fld>
            <a:endParaRPr lang="en-US">
              <a:solidFill>
                <a:schemeClr val="folHlink"/>
              </a:solidFill>
            </a:endParaRPr>
          </a:p>
        </p:txBody>
      </p:sp>
      <p:sp>
        <p:nvSpPr>
          <p:cNvPr id="103427" name="Rectangle 2"/>
          <p:cNvSpPr>
            <a:spLocks noGrp="1" noRot="1" noChangeAspect="1" noChangeArrowheads="1" noTextEdit="1"/>
          </p:cNvSpPr>
          <p:nvPr>
            <p:ph type="sldImg"/>
          </p:nvPr>
        </p:nvSpPr>
        <p:spPr>
          <a:xfrm>
            <a:off x="1150938" y="692150"/>
            <a:ext cx="4556125" cy="3416300"/>
          </a:xfrm>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608391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010FD8BA-0470-43E8-92D6-81959F8B9F71}" type="slidenum">
              <a:rPr lang="en-US">
                <a:solidFill>
                  <a:schemeClr val="folHlink"/>
                </a:solidFill>
              </a:rPr>
              <a:pPr/>
              <a:t>32</a:t>
            </a:fld>
            <a:endParaRPr lang="en-US">
              <a:solidFill>
                <a:schemeClr val="folHlink"/>
              </a:solidFill>
            </a:endParaRPr>
          </a:p>
        </p:txBody>
      </p:sp>
      <p:sp>
        <p:nvSpPr>
          <p:cNvPr id="104451" name="Rectangle 2"/>
          <p:cNvSpPr>
            <a:spLocks noGrp="1" noRot="1" noChangeAspect="1" noChangeArrowheads="1" noTextEdit="1"/>
          </p:cNvSpPr>
          <p:nvPr>
            <p:ph type="sldImg"/>
          </p:nvPr>
        </p:nvSpPr>
        <p:spPr>
          <a:xfrm>
            <a:off x="1150938" y="692150"/>
            <a:ext cx="4556125" cy="3416300"/>
          </a:xfrm>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Image bound to a data column. Employee photo is scanned and stored in the database column.</a:t>
            </a:r>
          </a:p>
        </p:txBody>
      </p:sp>
    </p:spTree>
    <p:extLst>
      <p:ext uri="{BB962C8B-B14F-4D97-AF65-F5344CB8AC3E}">
        <p14:creationId xmlns:p14="http://schemas.microsoft.com/office/powerpoint/2010/main" val="4962604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410B6A9F-DA6D-4249-8584-F440228F0035}" type="slidenum">
              <a:rPr lang="en-US">
                <a:solidFill>
                  <a:schemeClr val="folHlink"/>
                </a:solidFill>
              </a:rPr>
              <a:pPr/>
              <a:t>34</a:t>
            </a:fld>
            <a:endParaRPr lang="en-US">
              <a:solidFill>
                <a:schemeClr val="folHlink"/>
              </a:solidFill>
            </a:endParaRPr>
          </a:p>
        </p:txBody>
      </p:sp>
      <p:sp>
        <p:nvSpPr>
          <p:cNvPr id="105475" name="Rectangle 2"/>
          <p:cNvSpPr>
            <a:spLocks noGrp="1" noRot="1" noChangeAspect="1" noChangeArrowheads="1" noTextEdit="1"/>
          </p:cNvSpPr>
          <p:nvPr>
            <p:ph type="sldImg"/>
          </p:nvPr>
        </p:nvSpPr>
        <p:spPr>
          <a:xfrm>
            <a:off x="1150938" y="692150"/>
            <a:ext cx="4556125" cy="3416300"/>
          </a:xfrm>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857775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A99EC779-7957-46C5-86D2-ACEECACF3DDB}" type="slidenum">
              <a:rPr lang="en-US">
                <a:solidFill>
                  <a:schemeClr val="folHlink"/>
                </a:solidFill>
              </a:rPr>
              <a:pPr/>
              <a:t>35</a:t>
            </a:fld>
            <a:endParaRPr lang="en-US">
              <a:solidFill>
                <a:schemeClr val="folHlink"/>
              </a:solidFill>
            </a:endParaRPr>
          </a:p>
        </p:txBody>
      </p:sp>
      <p:sp>
        <p:nvSpPr>
          <p:cNvPr id="106499" name="Rectangle 2"/>
          <p:cNvSpPr>
            <a:spLocks noGrp="1" noRot="1" noChangeAspect="1" noChangeArrowheads="1" noTextEdit="1"/>
          </p:cNvSpPr>
          <p:nvPr>
            <p:ph type="sldImg"/>
          </p:nvPr>
        </p:nvSpPr>
        <p:spPr>
          <a:xfrm>
            <a:off x="1150938" y="692150"/>
            <a:ext cx="4556125" cy="3416300"/>
          </a:xfrm>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2920087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2CBE633C-02C4-4278-8C21-C67DFD3C61F0}" type="slidenum">
              <a:rPr lang="en-US">
                <a:solidFill>
                  <a:schemeClr val="folHlink"/>
                </a:solidFill>
              </a:rPr>
              <a:pPr/>
              <a:t>36</a:t>
            </a:fld>
            <a:endParaRPr lang="en-US">
              <a:solidFill>
                <a:schemeClr val="folHlink"/>
              </a:solidFill>
            </a:endParaRPr>
          </a:p>
        </p:txBody>
      </p:sp>
      <p:sp>
        <p:nvSpPr>
          <p:cNvPr id="107523" name="Rectangle 2"/>
          <p:cNvSpPr>
            <a:spLocks noGrp="1" noRot="1" noChangeAspect="1" noChangeArrowheads="1" noTextEdit="1"/>
          </p:cNvSpPr>
          <p:nvPr>
            <p:ph type="sldImg"/>
          </p:nvPr>
        </p:nvSpPr>
        <p:spPr>
          <a:xfrm>
            <a:off x="1150938" y="692150"/>
            <a:ext cx="4556125" cy="3416300"/>
          </a:xfrm>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606329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E28AA1F2-45E9-4EF0-A6BF-2D5B23A1F488}" type="slidenum">
              <a:rPr lang="en-US">
                <a:solidFill>
                  <a:schemeClr val="folHlink"/>
                </a:solidFill>
              </a:rPr>
              <a:pPr/>
              <a:t>37</a:t>
            </a:fld>
            <a:endParaRPr lang="en-US">
              <a:solidFill>
                <a:schemeClr val="folHlink"/>
              </a:solidFill>
            </a:endParaRPr>
          </a:p>
        </p:txBody>
      </p:sp>
      <p:sp>
        <p:nvSpPr>
          <p:cNvPr id="108547" name="Rectangle 2"/>
          <p:cNvSpPr>
            <a:spLocks noGrp="1" noRot="1" noChangeAspect="1" noChangeArrowheads="1" noTextEdit="1"/>
          </p:cNvSpPr>
          <p:nvPr>
            <p:ph type="sldImg"/>
          </p:nvPr>
        </p:nvSpPr>
        <p:spPr>
          <a:xfrm>
            <a:off x="1150938" y="692150"/>
            <a:ext cx="4556125" cy="3416300"/>
          </a:xfrm>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735917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4B35F0D5-3A0D-478D-9DBE-0977F5AFFDC6}" type="slidenum">
              <a:rPr lang="en-US">
                <a:solidFill>
                  <a:schemeClr val="folHlink"/>
                </a:solidFill>
              </a:rPr>
              <a:pPr/>
              <a:t>38</a:t>
            </a:fld>
            <a:endParaRPr lang="en-US">
              <a:solidFill>
                <a:schemeClr val="folHlink"/>
              </a:solidFill>
            </a:endParaRPr>
          </a:p>
        </p:txBody>
      </p:sp>
      <p:sp>
        <p:nvSpPr>
          <p:cNvPr id="109571" name="Rectangle 2"/>
          <p:cNvSpPr>
            <a:spLocks noGrp="1" noRot="1" noChangeAspect="1" noChangeArrowheads="1" noTextEdit="1"/>
          </p:cNvSpPr>
          <p:nvPr>
            <p:ph type="sldImg"/>
          </p:nvPr>
        </p:nvSpPr>
        <p:spPr>
          <a:xfrm>
            <a:off x="1150938" y="692150"/>
            <a:ext cx="4556125" cy="3416300"/>
          </a:xfrm>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Additional controls. Thousands of controls are available to improve the user interface or perform specialized tasks. Common controls include tabs, grid, calendar, gauges, sliders, and the spin box.  You can also create custom controls. </a:t>
            </a:r>
          </a:p>
        </p:txBody>
      </p:sp>
    </p:spTree>
    <p:extLst>
      <p:ext uri="{BB962C8B-B14F-4D97-AF65-F5344CB8AC3E}">
        <p14:creationId xmlns:p14="http://schemas.microsoft.com/office/powerpoint/2010/main" val="3389541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45D9F828-2091-46AD-8179-BC7483C2D344}" type="slidenum">
              <a:rPr lang="en-US">
                <a:solidFill>
                  <a:schemeClr val="folHlink"/>
                </a:solidFill>
              </a:rPr>
              <a:pPr/>
              <a:t>6</a:t>
            </a:fld>
            <a:endParaRPr lang="en-US">
              <a:solidFill>
                <a:schemeClr val="folHlink"/>
              </a:solidFill>
            </a:endParaRPr>
          </a:p>
        </p:txBody>
      </p:sp>
      <p:sp>
        <p:nvSpPr>
          <p:cNvPr id="88067" name="Rectangle 2"/>
          <p:cNvSpPr>
            <a:spLocks noGrp="1" noRot="1" noChangeAspect="1" noChangeArrowheads="1" noTextEdit="1"/>
          </p:cNvSpPr>
          <p:nvPr>
            <p:ph type="sldImg"/>
          </p:nvPr>
        </p:nvSpPr>
        <p:spPr>
          <a:xfrm>
            <a:off x="1150938" y="692150"/>
            <a:ext cx="4556125" cy="3416300"/>
          </a:xfrm>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5754849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8FFC38B8-121C-4A5C-9F30-29A92B581C20}" type="slidenum">
              <a:rPr lang="en-US">
                <a:solidFill>
                  <a:schemeClr val="folHlink"/>
                </a:solidFill>
              </a:rPr>
              <a:pPr/>
              <a:t>39</a:t>
            </a:fld>
            <a:endParaRPr lang="en-US">
              <a:solidFill>
                <a:schemeClr val="folHlink"/>
              </a:solidFill>
            </a:endParaRPr>
          </a:p>
        </p:txBody>
      </p:sp>
      <p:sp>
        <p:nvSpPr>
          <p:cNvPr id="110595" name="Rectangle 2"/>
          <p:cNvSpPr>
            <a:spLocks noGrp="1" noRot="1" noChangeAspect="1" noChangeArrowheads="1" noTextEdit="1"/>
          </p:cNvSpPr>
          <p:nvPr>
            <p:ph type="sldImg"/>
          </p:nvPr>
        </p:nvSpPr>
        <p:spPr>
          <a:xfrm>
            <a:off x="1150938" y="692150"/>
            <a:ext cx="4556125" cy="3416300"/>
          </a:xfrm>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Charts on forms or reports. The top charts show the split in sales for each individual sale and will change with each row of data. The bottom graph shows the sales split for all sales and is not bound to an individual row.</a:t>
            </a:r>
          </a:p>
        </p:txBody>
      </p:sp>
    </p:spTree>
    <p:extLst>
      <p:ext uri="{BB962C8B-B14F-4D97-AF65-F5344CB8AC3E}">
        <p14:creationId xmlns:p14="http://schemas.microsoft.com/office/powerpoint/2010/main" val="18694979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82095F1E-FDB5-43C7-BA07-A154B9DE4CEE}" type="slidenum">
              <a:rPr lang="en-US">
                <a:solidFill>
                  <a:schemeClr val="folHlink"/>
                </a:solidFill>
              </a:rPr>
              <a:pPr/>
              <a:t>40</a:t>
            </a:fld>
            <a:endParaRPr lang="en-US">
              <a:solidFill>
                <a:schemeClr val="folHlink"/>
              </a:solidFill>
            </a:endParaRPr>
          </a:p>
        </p:txBody>
      </p:sp>
      <p:sp>
        <p:nvSpPr>
          <p:cNvPr id="111619" name="Rectangle 2"/>
          <p:cNvSpPr>
            <a:spLocks noGrp="1" noRot="1" noChangeAspect="1" noChangeArrowheads="1" noTextEdit="1"/>
          </p:cNvSpPr>
          <p:nvPr>
            <p:ph type="sldImg"/>
          </p:nvPr>
        </p:nvSpPr>
        <p:spPr>
          <a:xfrm>
            <a:off x="1150938" y="692150"/>
            <a:ext cx="4556125" cy="3416300"/>
          </a:xfrm>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3796439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6467F27E-FBFE-4045-A84F-ADDCF0A2A664}" type="slidenum">
              <a:rPr lang="en-US">
                <a:solidFill>
                  <a:schemeClr val="folHlink"/>
                </a:solidFill>
              </a:rPr>
              <a:pPr/>
              <a:t>41</a:t>
            </a:fld>
            <a:endParaRPr lang="en-US">
              <a:solidFill>
                <a:schemeClr val="folHlink"/>
              </a:solidFill>
            </a:endParaRPr>
          </a:p>
        </p:txBody>
      </p:sp>
      <p:sp>
        <p:nvSpPr>
          <p:cNvPr id="112643" name="Rectangle 2"/>
          <p:cNvSpPr>
            <a:spLocks noGrp="1" noRot="1" noChangeAspect="1" noChangeArrowheads="1" noTextEdit="1"/>
          </p:cNvSpPr>
          <p:nvPr>
            <p:ph type="sldImg"/>
          </p:nvPr>
        </p:nvSpPr>
        <p:spPr>
          <a:xfrm>
            <a:off x="1150938" y="692150"/>
            <a:ext cx="4556125" cy="3416300"/>
          </a:xfrm>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Copying data from a different form. The default AnimalID is copied into the Sale form from the Animal table. Likewise, the subtotal is first computed on the subform and then copied to the main form.</a:t>
            </a:r>
          </a:p>
        </p:txBody>
      </p:sp>
    </p:spTree>
    <p:extLst>
      <p:ext uri="{BB962C8B-B14F-4D97-AF65-F5344CB8AC3E}">
        <p14:creationId xmlns:p14="http://schemas.microsoft.com/office/powerpoint/2010/main" val="6192408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EBF90CB3-365A-404D-8B54-F50ABC4DEA41}" type="slidenum">
              <a:rPr lang="en-US">
                <a:solidFill>
                  <a:schemeClr val="folHlink"/>
                </a:solidFill>
              </a:rPr>
              <a:pPr/>
              <a:t>42</a:t>
            </a:fld>
            <a:endParaRPr lang="en-US">
              <a:solidFill>
                <a:schemeClr val="folHlink"/>
              </a:solidFill>
            </a:endParaRPr>
          </a:p>
        </p:txBody>
      </p:sp>
      <p:sp>
        <p:nvSpPr>
          <p:cNvPr id="113667" name="Rectangle 2"/>
          <p:cNvSpPr>
            <a:spLocks noGrp="1" noRot="1" noChangeAspect="1" noChangeArrowheads="1" noTextEdit="1"/>
          </p:cNvSpPr>
          <p:nvPr>
            <p:ph type="sldImg"/>
          </p:nvPr>
        </p:nvSpPr>
        <p:spPr>
          <a:xfrm>
            <a:off x="1150938" y="692150"/>
            <a:ext cx="4556125" cy="3416300"/>
          </a:xfrm>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6144272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5F8393B1-80D9-491A-B4C6-B15BB7899E61}" type="slidenum">
              <a:rPr lang="en-US">
                <a:solidFill>
                  <a:schemeClr val="folHlink"/>
                </a:solidFill>
              </a:rPr>
              <a:pPr/>
              <a:t>43</a:t>
            </a:fld>
            <a:endParaRPr lang="en-US">
              <a:solidFill>
                <a:schemeClr val="folHlink"/>
              </a:solidFill>
            </a:endParaRPr>
          </a:p>
        </p:txBody>
      </p:sp>
      <p:sp>
        <p:nvSpPr>
          <p:cNvPr id="114691" name="Rectangle 2"/>
          <p:cNvSpPr>
            <a:spLocks noGrp="1" noRot="1" noChangeAspect="1" noChangeArrowheads="1" noTextEdit="1"/>
          </p:cNvSpPr>
          <p:nvPr>
            <p:ph type="sldImg"/>
          </p:nvPr>
        </p:nvSpPr>
        <p:spPr>
          <a:xfrm>
            <a:off x="1150938" y="692150"/>
            <a:ext cx="4556125" cy="3416300"/>
          </a:xfrm>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Direct manipulation of graphical objects at the Pet Store. Instead of entering an AnimalID into a box, you drag the picture of the animal to the customer to indicate a sale. Double-clicking on an item brings up more detail or related graphics screens.</a:t>
            </a:r>
          </a:p>
        </p:txBody>
      </p:sp>
    </p:spTree>
    <p:extLst>
      <p:ext uri="{BB962C8B-B14F-4D97-AF65-F5344CB8AC3E}">
        <p14:creationId xmlns:p14="http://schemas.microsoft.com/office/powerpoint/2010/main" val="29838643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174C9C8-3A88-45D3-BD2E-1A8845A1D9EF}" type="slidenum">
              <a:rPr lang="en-US">
                <a:solidFill>
                  <a:schemeClr val="folHlink"/>
                </a:solidFill>
              </a:rPr>
              <a:pPr/>
              <a:t>44</a:t>
            </a:fld>
            <a:endParaRPr lang="en-US">
              <a:solidFill>
                <a:schemeClr val="folHlink"/>
              </a:solidFill>
            </a:endParaRPr>
          </a:p>
        </p:txBody>
      </p:sp>
      <p:sp>
        <p:nvSpPr>
          <p:cNvPr id="115715" name="Rectangle 2"/>
          <p:cNvSpPr>
            <a:spLocks noGrp="1" noRot="1" noChangeAspect="1" noChangeArrowheads="1" noTextEdit="1"/>
          </p:cNvSpPr>
          <p:nvPr>
            <p:ph type="sldImg"/>
          </p:nvPr>
        </p:nvSpPr>
        <p:spPr>
          <a:xfrm>
            <a:off x="1150938" y="692150"/>
            <a:ext cx="4556125" cy="3416300"/>
          </a:xfrm>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2797282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752AD224-E077-43E9-B797-1DF5F327192B}" type="slidenum">
              <a:rPr lang="en-US">
                <a:solidFill>
                  <a:schemeClr val="folHlink"/>
                </a:solidFill>
              </a:rPr>
              <a:pPr/>
              <a:t>45</a:t>
            </a:fld>
            <a:endParaRPr lang="en-US">
              <a:solidFill>
                <a:schemeClr val="folHlink"/>
              </a:solidFill>
            </a:endParaRPr>
          </a:p>
        </p:txBody>
      </p:sp>
      <p:sp>
        <p:nvSpPr>
          <p:cNvPr id="116739" name="Rectangle 2"/>
          <p:cNvSpPr>
            <a:spLocks noGrp="1" noRot="1" noChangeAspect="1" noChangeArrowheads="1" noTextEdit="1"/>
          </p:cNvSpPr>
          <p:nvPr>
            <p:ph type="sldImg"/>
          </p:nvPr>
        </p:nvSpPr>
        <p:spPr>
          <a:xfrm>
            <a:off x="1150938" y="692150"/>
            <a:ext cx="4556125" cy="3416300"/>
          </a:xfrm>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2052043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0656F7BB-E2A5-4E97-B898-91C16D71A003}" type="slidenum">
              <a:rPr lang="en-US">
                <a:solidFill>
                  <a:schemeClr val="folHlink"/>
                </a:solidFill>
              </a:rPr>
              <a:pPr/>
              <a:t>46</a:t>
            </a:fld>
            <a:endParaRPr lang="en-US">
              <a:solidFill>
                <a:schemeClr val="folHlink"/>
              </a:solidFill>
            </a:endParaRPr>
          </a:p>
        </p:txBody>
      </p:sp>
      <p:sp>
        <p:nvSpPr>
          <p:cNvPr id="117763" name="Rectangle 2"/>
          <p:cNvSpPr>
            <a:spLocks noGrp="1" noRot="1" noChangeAspect="1" noChangeArrowheads="1" noTextEdit="1"/>
          </p:cNvSpPr>
          <p:nvPr>
            <p:ph type="sldImg"/>
          </p:nvPr>
        </p:nvSpPr>
        <p:spPr>
          <a:xfrm>
            <a:off x="1150938" y="692150"/>
            <a:ext cx="4556125" cy="3416300"/>
          </a:xfrm>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9607035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4C53AD8A-A48F-4532-8F17-CC77F3C5F31E}" type="slidenum">
              <a:rPr lang="en-US">
                <a:solidFill>
                  <a:schemeClr val="folHlink"/>
                </a:solidFill>
              </a:rPr>
              <a:pPr/>
              <a:t>47</a:t>
            </a:fld>
            <a:endParaRPr lang="en-US">
              <a:solidFill>
                <a:schemeClr val="folHlink"/>
              </a:solidFill>
            </a:endParaRPr>
          </a:p>
        </p:txBody>
      </p:sp>
      <p:sp>
        <p:nvSpPr>
          <p:cNvPr id="118787" name="Rectangle 2"/>
          <p:cNvSpPr>
            <a:spLocks noGrp="1" noRot="1" noChangeAspect="1" noChangeArrowheads="1" noTextEdit="1"/>
          </p:cNvSpPr>
          <p:nvPr>
            <p:ph type="sldImg"/>
          </p:nvPr>
        </p:nvSpPr>
        <p:spPr>
          <a:xfrm>
            <a:off x="1150938" y="692150"/>
            <a:ext cx="4556125" cy="3416300"/>
          </a:xfrm>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5740844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4317E2FF-44C9-4945-AAC6-DE9797672DC2}" type="slidenum">
              <a:rPr lang="en-US">
                <a:solidFill>
                  <a:schemeClr val="folHlink"/>
                </a:solidFill>
              </a:rPr>
              <a:pPr/>
              <a:t>48</a:t>
            </a:fld>
            <a:endParaRPr lang="en-US">
              <a:solidFill>
                <a:schemeClr val="folHlink"/>
              </a:solidFill>
            </a:endParaRPr>
          </a:p>
        </p:txBody>
      </p:sp>
      <p:sp>
        <p:nvSpPr>
          <p:cNvPr id="119811" name="Rectangle 2"/>
          <p:cNvSpPr>
            <a:spLocks noGrp="1" noRot="1" noChangeAspect="1" noChangeArrowheads="1" noTextEdit="1"/>
          </p:cNvSpPr>
          <p:nvPr>
            <p:ph type="sldImg"/>
          </p:nvPr>
        </p:nvSpPr>
        <p:spPr>
          <a:xfrm>
            <a:off x="1150938" y="692150"/>
            <a:ext cx="4556125" cy="3416300"/>
          </a:xfrm>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836956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D7C27A54-9584-4488-AB2D-3670897FC48B}" type="slidenum">
              <a:rPr lang="en-US">
                <a:solidFill>
                  <a:schemeClr val="folHlink"/>
                </a:solidFill>
              </a:rPr>
              <a:pPr/>
              <a:t>7</a:t>
            </a:fld>
            <a:endParaRPr lang="en-US">
              <a:solidFill>
                <a:schemeClr val="folHlink"/>
              </a:solidFill>
            </a:endParaRPr>
          </a:p>
        </p:txBody>
      </p:sp>
      <p:sp>
        <p:nvSpPr>
          <p:cNvPr id="78851" name="Rectangle 2"/>
          <p:cNvSpPr>
            <a:spLocks noGrp="1" noRot="1" noChangeAspect="1" noChangeArrowheads="1" noTextEdit="1"/>
          </p:cNvSpPr>
          <p:nvPr>
            <p:ph type="sldImg"/>
          </p:nvPr>
        </p:nvSpPr>
        <p:spPr>
          <a:xfrm>
            <a:off x="1150938" y="692150"/>
            <a:ext cx="4556125" cy="3416300"/>
          </a:xfrm>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Common form controls. All DBMSs have these basic controls. Labels and text boxes are used the most. Round option buttons are used for mutually exclusive items.</a:t>
            </a:r>
          </a:p>
        </p:txBody>
      </p:sp>
    </p:spTree>
    <p:extLst>
      <p:ext uri="{BB962C8B-B14F-4D97-AF65-F5344CB8AC3E}">
        <p14:creationId xmlns:p14="http://schemas.microsoft.com/office/powerpoint/2010/main" val="7150306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E5F2E2E3-F6BA-4734-81DE-F1927BFE5765}" type="slidenum">
              <a:rPr lang="en-US">
                <a:solidFill>
                  <a:schemeClr val="folHlink"/>
                </a:solidFill>
              </a:rPr>
              <a:pPr/>
              <a:t>49</a:t>
            </a:fld>
            <a:endParaRPr lang="en-US">
              <a:solidFill>
                <a:schemeClr val="folHlink"/>
              </a:solidFill>
            </a:endParaRPr>
          </a:p>
        </p:txBody>
      </p:sp>
      <p:sp>
        <p:nvSpPr>
          <p:cNvPr id="120835" name="Rectangle 2"/>
          <p:cNvSpPr>
            <a:spLocks noGrp="1" noRot="1" noChangeAspect="1" noChangeArrowheads="1" noTextEdit="1"/>
          </p:cNvSpPr>
          <p:nvPr>
            <p:ph type="sldImg"/>
          </p:nvPr>
        </p:nvSpPr>
        <p:spPr>
          <a:xfrm>
            <a:off x="1150938" y="692150"/>
            <a:ext cx="4556125" cy="3416300"/>
          </a:xfrm>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9732127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C757F180-90B4-49C6-8631-84048365A93C}" type="slidenum">
              <a:rPr lang="en-US">
                <a:solidFill>
                  <a:schemeClr val="folHlink"/>
                </a:solidFill>
              </a:rPr>
              <a:pPr/>
              <a:t>50</a:t>
            </a:fld>
            <a:endParaRPr lang="en-US">
              <a:solidFill>
                <a:schemeClr val="folHlink"/>
              </a:solidFill>
            </a:endParaRPr>
          </a:p>
        </p:txBody>
      </p:sp>
      <p:sp>
        <p:nvSpPr>
          <p:cNvPr id="121859" name="Rectangle 2"/>
          <p:cNvSpPr>
            <a:spLocks noGrp="1" noRot="1" noChangeAspect="1" noChangeArrowheads="1" noTextEdit="1"/>
          </p:cNvSpPr>
          <p:nvPr>
            <p:ph type="sldImg"/>
          </p:nvPr>
        </p:nvSpPr>
        <p:spPr>
          <a:xfrm>
            <a:off x="1150938" y="692150"/>
            <a:ext cx="4556125" cy="3416300"/>
          </a:xfrm>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6975180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6CB2DC2E-28FD-466B-AF3C-E4E92571D596}" type="slidenum">
              <a:rPr lang="en-US">
                <a:solidFill>
                  <a:schemeClr val="folHlink"/>
                </a:solidFill>
              </a:rPr>
              <a:pPr/>
              <a:t>51</a:t>
            </a:fld>
            <a:endParaRPr lang="en-US">
              <a:solidFill>
                <a:schemeClr val="folHlink"/>
              </a:solidFill>
            </a:endParaRPr>
          </a:p>
        </p:txBody>
      </p:sp>
      <p:sp>
        <p:nvSpPr>
          <p:cNvPr id="122883" name="Rectangle 2"/>
          <p:cNvSpPr>
            <a:spLocks noGrp="1" noRot="1" noChangeAspect="1" noChangeArrowheads="1" noTextEdit="1"/>
          </p:cNvSpPr>
          <p:nvPr>
            <p:ph type="sldImg"/>
          </p:nvPr>
        </p:nvSpPr>
        <p:spPr>
          <a:xfrm>
            <a:off x="1150938" y="692150"/>
            <a:ext cx="4556125" cy="3416300"/>
          </a:xfrm>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Database design variation. If there can be many customers and many employees per sale, the database design needs two new tables: SaleCustomers and SaleEmployees.</a:t>
            </a:r>
          </a:p>
        </p:txBody>
      </p:sp>
    </p:spTree>
    <p:extLst>
      <p:ext uri="{BB962C8B-B14F-4D97-AF65-F5344CB8AC3E}">
        <p14:creationId xmlns:p14="http://schemas.microsoft.com/office/powerpoint/2010/main" val="16574128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E608016F-4EB7-4111-BB47-FE6574BA2A21}" type="slidenum">
              <a:rPr lang="en-US">
                <a:solidFill>
                  <a:schemeClr val="folHlink"/>
                </a:solidFill>
              </a:rPr>
              <a:pPr/>
              <a:t>52</a:t>
            </a:fld>
            <a:endParaRPr lang="en-US">
              <a:solidFill>
                <a:schemeClr val="folHlink"/>
              </a:solidFill>
            </a:endParaRPr>
          </a:p>
        </p:txBody>
      </p:sp>
      <p:sp>
        <p:nvSpPr>
          <p:cNvPr id="123907" name="Rectangle 2"/>
          <p:cNvSpPr>
            <a:spLocks noGrp="1" noRot="1" noChangeAspect="1" noChangeArrowheads="1" noTextEdit="1"/>
          </p:cNvSpPr>
          <p:nvPr>
            <p:ph type="sldImg"/>
          </p:nvPr>
        </p:nvSpPr>
        <p:spPr>
          <a:xfrm>
            <a:off x="1150938" y="692150"/>
            <a:ext cx="4556125" cy="3416300"/>
          </a:xfrm>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Database design variation. To handle many customers and many employees, two new subforms need to be added to the sales form. This form is more complex and more difficult to use than the standard sales form, so it should be avoided unless the users truly do need to record many customers and many employees.</a:t>
            </a:r>
          </a:p>
        </p:txBody>
      </p:sp>
    </p:spTree>
    <p:extLst>
      <p:ext uri="{BB962C8B-B14F-4D97-AF65-F5344CB8AC3E}">
        <p14:creationId xmlns:p14="http://schemas.microsoft.com/office/powerpoint/2010/main" val="31767974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9B989FB0-6F49-413E-966C-76E11F38C668}" type="slidenum">
              <a:rPr lang="en-US">
                <a:solidFill>
                  <a:schemeClr val="folHlink"/>
                </a:solidFill>
              </a:rPr>
              <a:pPr/>
              <a:t>53</a:t>
            </a:fld>
            <a:endParaRPr lang="en-US">
              <a:solidFill>
                <a:schemeClr val="folHlink"/>
              </a:solidFill>
            </a:endParaRPr>
          </a:p>
        </p:txBody>
      </p:sp>
      <p:sp>
        <p:nvSpPr>
          <p:cNvPr id="124931" name="Rectangle 2"/>
          <p:cNvSpPr>
            <a:spLocks noGrp="1" noRot="1" noChangeAspect="1" noChangeArrowheads="1" noTextEdit="1"/>
          </p:cNvSpPr>
          <p:nvPr>
            <p:ph type="sldImg"/>
          </p:nvPr>
        </p:nvSpPr>
        <p:spPr>
          <a:xfrm>
            <a:off x="1150938" y="692150"/>
            <a:ext cx="4556125" cy="3416300"/>
          </a:xfrm>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Fundamentals of report design. Determine content and layout with users. Estimate size and printing times. Identify security controls. Check typefaces and sizing for user readability.</a:t>
            </a:r>
          </a:p>
        </p:txBody>
      </p:sp>
    </p:spTree>
    <p:extLst>
      <p:ext uri="{BB962C8B-B14F-4D97-AF65-F5344CB8AC3E}">
        <p14:creationId xmlns:p14="http://schemas.microsoft.com/office/powerpoint/2010/main" val="36289164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C2747CFD-99C0-43C8-A28C-77FC0B2A1059}" type="slidenum">
              <a:rPr lang="en-US">
                <a:solidFill>
                  <a:schemeClr val="folHlink"/>
                </a:solidFill>
              </a:rPr>
              <a:pPr/>
              <a:t>54</a:t>
            </a:fld>
            <a:endParaRPr lang="en-US">
              <a:solidFill>
                <a:schemeClr val="folHlink"/>
              </a:solidFill>
            </a:endParaRPr>
          </a:p>
        </p:txBody>
      </p:sp>
      <p:sp>
        <p:nvSpPr>
          <p:cNvPr id="125955" name="Rectangle 2"/>
          <p:cNvSpPr>
            <a:spLocks noGrp="1" noRot="1" noChangeAspect="1" noChangeArrowheads="1" noTextEdit="1"/>
          </p:cNvSpPr>
          <p:nvPr>
            <p:ph type="sldImg"/>
          </p:nvPr>
        </p:nvSpPr>
        <p:spPr>
          <a:xfrm>
            <a:off x="1150938" y="692150"/>
            <a:ext cx="4556125" cy="3416300"/>
          </a:xfrm>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Basic publishing terminology. Understanding the basic design terms helps you design better reports and communicate with publishers and typesetters.</a:t>
            </a:r>
          </a:p>
        </p:txBody>
      </p:sp>
    </p:spTree>
    <p:extLst>
      <p:ext uri="{BB962C8B-B14F-4D97-AF65-F5344CB8AC3E}">
        <p14:creationId xmlns:p14="http://schemas.microsoft.com/office/powerpoint/2010/main" val="67439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26B092E-FBF6-4F7F-B093-C5BFD0F083FB}" type="slidenum">
              <a:rPr lang="en-US">
                <a:solidFill>
                  <a:schemeClr val="folHlink"/>
                </a:solidFill>
              </a:rPr>
              <a:pPr/>
              <a:t>55</a:t>
            </a:fld>
            <a:endParaRPr lang="en-US">
              <a:solidFill>
                <a:schemeClr val="folHlink"/>
              </a:solidFill>
            </a:endParaRPr>
          </a:p>
        </p:txBody>
      </p:sp>
      <p:sp>
        <p:nvSpPr>
          <p:cNvPr id="126979" name="Rectangle 2"/>
          <p:cNvSpPr>
            <a:spLocks noGrp="1" noRot="1" noChangeAspect="1" noChangeArrowheads="1" noTextEdit="1"/>
          </p:cNvSpPr>
          <p:nvPr>
            <p:ph type="sldImg"/>
          </p:nvPr>
        </p:nvSpPr>
        <p:spPr>
          <a:xfrm>
            <a:off x="1150938" y="692150"/>
            <a:ext cx="4556125" cy="3416300"/>
          </a:xfrm>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Tabular report layout. Tabular reports have few options but are good for detailed data listings. They are used for itemized listings of data.</a:t>
            </a:r>
          </a:p>
        </p:txBody>
      </p:sp>
    </p:spTree>
    <p:extLst>
      <p:ext uri="{BB962C8B-B14F-4D97-AF65-F5344CB8AC3E}">
        <p14:creationId xmlns:p14="http://schemas.microsoft.com/office/powerpoint/2010/main" val="21945201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EBB0D622-9058-489D-95C0-3E29A098D221}" type="slidenum">
              <a:rPr lang="en-US">
                <a:solidFill>
                  <a:schemeClr val="folHlink"/>
                </a:solidFill>
              </a:rPr>
              <a:pPr/>
              <a:t>56</a:t>
            </a:fld>
            <a:endParaRPr lang="en-US">
              <a:solidFill>
                <a:schemeClr val="folHlink"/>
              </a:solidFill>
            </a:endParaRPr>
          </a:p>
        </p:txBody>
      </p:sp>
      <p:sp>
        <p:nvSpPr>
          <p:cNvPr id="128003" name="Rectangle 2"/>
          <p:cNvSpPr>
            <a:spLocks noGrp="1" noRot="1" noChangeAspect="1" noChangeArrowheads="1" noTextEdit="1"/>
          </p:cNvSpPr>
          <p:nvPr>
            <p:ph type="sldImg"/>
          </p:nvPr>
        </p:nvSpPr>
        <p:spPr>
          <a:xfrm>
            <a:off x="1150938" y="692150"/>
            <a:ext cx="4556125" cy="3416300"/>
          </a:xfrm>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Label report layout. This three-up report is commonly used to print on label paper. It can be used for small sets of data that need to be printed across a page.</a:t>
            </a:r>
          </a:p>
        </p:txBody>
      </p:sp>
    </p:spTree>
    <p:extLst>
      <p:ext uri="{BB962C8B-B14F-4D97-AF65-F5344CB8AC3E}">
        <p14:creationId xmlns:p14="http://schemas.microsoft.com/office/powerpoint/2010/main" val="6496454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536BD654-B91A-40B5-8D71-E50DC748E882}" type="slidenum">
              <a:rPr lang="en-US">
                <a:solidFill>
                  <a:schemeClr val="folHlink"/>
                </a:solidFill>
              </a:rPr>
              <a:pPr/>
              <a:t>57</a:t>
            </a:fld>
            <a:endParaRPr lang="en-US">
              <a:solidFill>
                <a:schemeClr val="folHlink"/>
              </a:solidFill>
            </a:endParaRPr>
          </a:p>
        </p:txBody>
      </p:sp>
      <p:sp>
        <p:nvSpPr>
          <p:cNvPr id="129027" name="Rectangle 2"/>
          <p:cNvSpPr>
            <a:spLocks noGrp="1" noRot="1" noChangeAspect="1" noChangeArrowheads="1" noTextEdit="1"/>
          </p:cNvSpPr>
          <p:nvPr>
            <p:ph type="sldImg"/>
          </p:nvPr>
        </p:nvSpPr>
        <p:spPr>
          <a:xfrm>
            <a:off x="1150938" y="692150"/>
            <a:ext cx="4556125" cy="3416300"/>
          </a:xfrm>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Group or subtotal report. Note that several orders are being printed. Each order is a group and has a detailed repeating section of items being ordered. The report can compute subtotals for each order and a total for the entire report.</a:t>
            </a:r>
          </a:p>
        </p:txBody>
      </p:sp>
    </p:spTree>
    <p:extLst>
      <p:ext uri="{BB962C8B-B14F-4D97-AF65-F5344CB8AC3E}">
        <p14:creationId xmlns:p14="http://schemas.microsoft.com/office/powerpoint/2010/main" val="29897978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F54AD4A0-134B-478E-A6F1-56A2D7BBEE73}" type="slidenum">
              <a:rPr lang="en-US">
                <a:solidFill>
                  <a:schemeClr val="folHlink"/>
                </a:solidFill>
              </a:rPr>
              <a:pPr/>
              <a:t>58</a:t>
            </a:fld>
            <a:endParaRPr lang="en-US">
              <a:solidFill>
                <a:schemeClr val="folHlink"/>
              </a:solidFill>
            </a:endParaRPr>
          </a:p>
        </p:txBody>
      </p:sp>
      <p:sp>
        <p:nvSpPr>
          <p:cNvPr id="130051" name="Rectangle 2"/>
          <p:cNvSpPr>
            <a:spLocks noGrp="1" noRot="1" noChangeAspect="1" noChangeArrowheads="1" noTextEdit="1"/>
          </p:cNvSpPr>
          <p:nvPr>
            <p:ph type="sldImg"/>
          </p:nvPr>
        </p:nvSpPr>
        <p:spPr>
          <a:xfrm>
            <a:off x="1150938" y="692150"/>
            <a:ext cx="4556125" cy="3416300"/>
          </a:xfrm>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Report layout for groups. Note the basic report elements (report header, etc.). Also notice that the page layout is set by the position and properties of the data controls. In the sample report for Merchandise Orders, only one group is defined (on the Order number).</a:t>
            </a:r>
          </a:p>
        </p:txBody>
      </p:sp>
    </p:spTree>
    <p:extLst>
      <p:ext uri="{BB962C8B-B14F-4D97-AF65-F5344CB8AC3E}">
        <p14:creationId xmlns:p14="http://schemas.microsoft.com/office/powerpoint/2010/main" val="1589846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08ED54BC-C8DC-49F7-9335-2DC46FA3E821}" type="slidenum">
              <a:rPr lang="en-US">
                <a:solidFill>
                  <a:schemeClr val="folHlink"/>
                </a:solidFill>
              </a:rPr>
              <a:pPr/>
              <a:t>8</a:t>
            </a:fld>
            <a:endParaRPr lang="en-US">
              <a:solidFill>
                <a:schemeClr val="folHlink"/>
              </a:solidFill>
            </a:endParaRPr>
          </a:p>
        </p:txBody>
      </p:sp>
      <p:sp>
        <p:nvSpPr>
          <p:cNvPr id="79875" name="Rectangle 2"/>
          <p:cNvSpPr>
            <a:spLocks noGrp="1" noRot="1" noChangeAspect="1" noChangeArrowheads="1" noTextEdit="1"/>
          </p:cNvSpPr>
          <p:nvPr>
            <p:ph type="sldImg"/>
          </p:nvPr>
        </p:nvSpPr>
        <p:spPr>
          <a:xfrm>
            <a:off x="1150938" y="692150"/>
            <a:ext cx="4556125" cy="3416300"/>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9080820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DAE55EDC-2A24-44DC-A994-A20710562751}" type="slidenum">
              <a:rPr lang="en-US">
                <a:solidFill>
                  <a:schemeClr val="folHlink"/>
                </a:solidFill>
              </a:rPr>
              <a:pPr/>
              <a:t>59</a:t>
            </a:fld>
            <a:endParaRPr lang="en-US">
              <a:solidFill>
                <a:schemeClr val="folHlink"/>
              </a:solidFill>
            </a:endParaRPr>
          </a:p>
        </p:txBody>
      </p:sp>
      <p:sp>
        <p:nvSpPr>
          <p:cNvPr id="131075" name="Rectangle 2"/>
          <p:cNvSpPr>
            <a:spLocks noGrp="1" noRot="1" noChangeAspect="1" noChangeArrowheads="1" noTextEdit="1"/>
          </p:cNvSpPr>
          <p:nvPr>
            <p:ph type="sldImg"/>
          </p:nvPr>
        </p:nvSpPr>
        <p:spPr>
          <a:xfrm>
            <a:off x="1150938" y="692150"/>
            <a:ext cx="4556125" cy="3416300"/>
          </a:xfrm>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Common uses for report layout elements. Most elements are available in pairs, but you are free to delete any components you do not need.</a:t>
            </a:r>
          </a:p>
        </p:txBody>
      </p:sp>
    </p:spTree>
    <p:extLst>
      <p:ext uri="{BB962C8B-B14F-4D97-AF65-F5344CB8AC3E}">
        <p14:creationId xmlns:p14="http://schemas.microsoft.com/office/powerpoint/2010/main" val="325018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B4D6B3BC-79A3-4021-8EFC-C67193DF3E72}" type="slidenum">
              <a:rPr lang="en-US">
                <a:solidFill>
                  <a:schemeClr val="folHlink"/>
                </a:solidFill>
              </a:rPr>
              <a:pPr/>
              <a:t>60</a:t>
            </a:fld>
            <a:endParaRPr lang="en-US">
              <a:solidFill>
                <a:schemeClr val="folHlink"/>
              </a:solidFill>
            </a:endParaRPr>
          </a:p>
        </p:txBody>
      </p:sp>
      <p:sp>
        <p:nvSpPr>
          <p:cNvPr id="132099" name="Rectangle 2"/>
          <p:cNvSpPr>
            <a:spLocks noGrp="1" noRot="1" noChangeAspect="1" noChangeArrowheads="1" noTextEdit="1"/>
          </p:cNvSpPr>
          <p:nvPr>
            <p:ph type="sldImg"/>
          </p:nvPr>
        </p:nvSpPr>
        <p:spPr>
          <a:xfrm>
            <a:off x="1150938" y="692150"/>
            <a:ext cx="4556125" cy="3416300"/>
          </a:xfrm>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625376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EE775DD0-6C6F-4CFB-8F58-2CE236877997}" type="slidenum">
              <a:rPr lang="en-US">
                <a:solidFill>
                  <a:schemeClr val="folHlink"/>
                </a:solidFill>
              </a:rPr>
              <a:pPr/>
              <a:t>61</a:t>
            </a:fld>
            <a:endParaRPr lang="en-US">
              <a:solidFill>
                <a:schemeClr val="folHlink"/>
              </a:solidFill>
            </a:endParaRPr>
          </a:p>
        </p:txBody>
      </p:sp>
      <p:sp>
        <p:nvSpPr>
          <p:cNvPr id="133123" name="Rectangle 2"/>
          <p:cNvSpPr>
            <a:spLocks noGrp="1" noRot="1" noChangeAspect="1" noChangeArrowheads="1" noTextEdit="1"/>
          </p:cNvSpPr>
          <p:nvPr>
            <p:ph type="sldImg"/>
          </p:nvPr>
        </p:nvSpPr>
        <p:spPr>
          <a:xfrm>
            <a:off x="1150938" y="692150"/>
            <a:ext cx="4556125" cy="3416300"/>
          </a:xfrm>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0552632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B199448-14DE-4554-9310-1C014B8FECDF}" type="slidenum">
              <a:rPr lang="en-US">
                <a:solidFill>
                  <a:schemeClr val="folHlink"/>
                </a:solidFill>
              </a:rPr>
              <a:pPr/>
              <a:t>62</a:t>
            </a:fld>
            <a:endParaRPr lang="en-US">
              <a:solidFill>
                <a:schemeClr val="folHlink"/>
              </a:solidFill>
            </a:endParaRPr>
          </a:p>
        </p:txBody>
      </p:sp>
      <p:sp>
        <p:nvSpPr>
          <p:cNvPr id="134147" name="Rectangle 2"/>
          <p:cNvSpPr>
            <a:spLocks noGrp="1" noRot="1" noChangeAspect="1" noChangeArrowheads="1" noTextEdit="1"/>
          </p:cNvSpPr>
          <p:nvPr>
            <p:ph type="sldImg"/>
          </p:nvPr>
        </p:nvSpPr>
        <p:spPr>
          <a:xfrm>
            <a:off x="1150938" y="692150"/>
            <a:ext cx="4556125" cy="3416300"/>
          </a:xfrm>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Group report created and previewed with the report writer in Oracle. Shading is used to show the group headers and a highlight color draws attention to the detail heading.</a:t>
            </a:r>
          </a:p>
        </p:txBody>
      </p:sp>
    </p:spTree>
    <p:extLst>
      <p:ext uri="{BB962C8B-B14F-4D97-AF65-F5344CB8AC3E}">
        <p14:creationId xmlns:p14="http://schemas.microsoft.com/office/powerpoint/2010/main" val="1592578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5B83AE4-6E69-4D76-9FD3-DE14BBF4E0B8}" type="slidenum">
              <a:rPr lang="en-US">
                <a:solidFill>
                  <a:schemeClr val="folHlink"/>
                </a:solidFill>
              </a:rPr>
              <a:pPr/>
              <a:t>63</a:t>
            </a:fld>
            <a:endParaRPr lang="en-US">
              <a:solidFill>
                <a:schemeClr val="folHlink"/>
              </a:solidFill>
            </a:endParaRPr>
          </a:p>
        </p:txBody>
      </p:sp>
      <p:sp>
        <p:nvSpPr>
          <p:cNvPr id="135171" name="Rectangle 2"/>
          <p:cNvSpPr>
            <a:spLocks noGrp="1" noRot="1" noChangeAspect="1" noChangeArrowheads="1" noTextEdit="1"/>
          </p:cNvSpPr>
          <p:nvPr>
            <p:ph type="sldImg"/>
          </p:nvPr>
        </p:nvSpPr>
        <p:spPr>
          <a:xfrm>
            <a:off x="1150938" y="692150"/>
            <a:ext cx="4556125" cy="3416300"/>
          </a:xfrm>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Group report created and previewed with the report writer in Oracle. Shading is used to show the group headers and a highlight color draws attention to the detail heading.</a:t>
            </a:r>
          </a:p>
        </p:txBody>
      </p:sp>
    </p:spTree>
    <p:extLst>
      <p:ext uri="{BB962C8B-B14F-4D97-AF65-F5344CB8AC3E}">
        <p14:creationId xmlns:p14="http://schemas.microsoft.com/office/powerpoint/2010/main" val="29295388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4AE4B2C9-A7AB-488C-8F65-D4ED5B288382}" type="slidenum">
              <a:rPr lang="en-US">
                <a:solidFill>
                  <a:schemeClr val="folHlink"/>
                </a:solidFill>
              </a:rPr>
              <a:pPr/>
              <a:t>64</a:t>
            </a:fld>
            <a:endParaRPr lang="en-US">
              <a:solidFill>
                <a:schemeClr val="folHlink"/>
              </a:solidFill>
            </a:endParaRPr>
          </a:p>
        </p:txBody>
      </p:sp>
      <p:sp>
        <p:nvSpPr>
          <p:cNvPr id="136195" name="Rectangle 2"/>
          <p:cNvSpPr>
            <a:spLocks noGrp="1" noRot="1" noChangeAspect="1" noChangeArrowheads="1" noTextEdit="1"/>
          </p:cNvSpPr>
          <p:nvPr>
            <p:ph type="sldImg"/>
          </p:nvPr>
        </p:nvSpPr>
        <p:spPr>
          <a:xfrm>
            <a:off x="1150938" y="692150"/>
            <a:ext cx="4556125" cy="3416300"/>
          </a:xfrm>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215108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784DC63F-4EAE-4B11-B3EF-4F6DC2305D0E}" type="slidenum">
              <a:rPr lang="en-US">
                <a:solidFill>
                  <a:schemeClr val="folHlink"/>
                </a:solidFill>
              </a:rPr>
              <a:pPr/>
              <a:t>65</a:t>
            </a:fld>
            <a:endParaRPr lang="en-US">
              <a:solidFill>
                <a:schemeClr val="folHlink"/>
              </a:solidFill>
            </a:endParaRPr>
          </a:p>
        </p:txBody>
      </p:sp>
      <p:sp>
        <p:nvSpPr>
          <p:cNvPr id="137219" name="Rectangle 2"/>
          <p:cNvSpPr>
            <a:spLocks noGrp="1" noRot="1" noChangeAspect="1" noChangeArrowheads="1" noTextEdit="1"/>
          </p:cNvSpPr>
          <p:nvPr>
            <p:ph type="sldImg"/>
          </p:nvPr>
        </p:nvSpPr>
        <p:spPr>
          <a:xfrm>
            <a:off x="1150938" y="692150"/>
            <a:ext cx="4556125" cy="3416300"/>
          </a:xfrm>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Nested groups. For example, each customer can place many orders, and each order has many detail lines. Two groups are used: (1) to show the total orders for each customer and (2) to show the total value of each order.</a:t>
            </a:r>
          </a:p>
        </p:txBody>
      </p:sp>
    </p:spTree>
    <p:extLst>
      <p:ext uri="{BB962C8B-B14F-4D97-AF65-F5344CB8AC3E}">
        <p14:creationId xmlns:p14="http://schemas.microsoft.com/office/powerpoint/2010/main" val="23472545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5693B582-23F0-4650-B4EC-D63E7AD3A23D}" type="slidenum">
              <a:rPr lang="en-US">
                <a:solidFill>
                  <a:schemeClr val="folHlink"/>
                </a:solidFill>
              </a:rPr>
              <a:pPr/>
              <a:t>66</a:t>
            </a:fld>
            <a:endParaRPr lang="en-US">
              <a:solidFill>
                <a:schemeClr val="folHlink"/>
              </a:solidFill>
            </a:endParaRPr>
          </a:p>
        </p:txBody>
      </p:sp>
      <p:sp>
        <p:nvSpPr>
          <p:cNvPr id="138243" name="Rectangle 2"/>
          <p:cNvSpPr>
            <a:spLocks noGrp="1" noRot="1" noChangeAspect="1" noChangeArrowheads="1" noTextEdit="1"/>
          </p:cNvSpPr>
          <p:nvPr>
            <p:ph type="sldImg"/>
          </p:nvPr>
        </p:nvSpPr>
        <p:spPr>
          <a:xfrm>
            <a:off x="1150938" y="692150"/>
            <a:ext cx="4556125" cy="3416300"/>
          </a:xfrm>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Sample graph on the sales report. It illustrates the portion of the sale spent on animals versus merchandise. Note that the graph appears on the same level as the Sale table—not on the detail level and not on the report footer.</a:t>
            </a:r>
          </a:p>
        </p:txBody>
      </p:sp>
    </p:spTree>
    <p:extLst>
      <p:ext uri="{BB962C8B-B14F-4D97-AF65-F5344CB8AC3E}">
        <p14:creationId xmlns:p14="http://schemas.microsoft.com/office/powerpoint/2010/main" val="23243754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E2D043D7-3FBC-49CF-9613-A1FFB0BD48A4}" type="slidenum">
              <a:rPr lang="en-US">
                <a:solidFill>
                  <a:schemeClr val="folHlink"/>
                </a:solidFill>
              </a:rPr>
              <a:pPr/>
              <a:t>67</a:t>
            </a:fld>
            <a:endParaRPr lang="en-US">
              <a:solidFill>
                <a:schemeClr val="folHlink"/>
              </a:solidFill>
            </a:endParaRPr>
          </a:p>
        </p:txBody>
      </p:sp>
      <p:sp>
        <p:nvSpPr>
          <p:cNvPr id="139267" name="Rectangle 2"/>
          <p:cNvSpPr>
            <a:spLocks noGrp="1" noRot="1" noChangeAspect="1" noChangeArrowheads="1" noTextEdit="1"/>
          </p:cNvSpPr>
          <p:nvPr>
            <p:ph type="sldImg"/>
          </p:nvPr>
        </p:nvSpPr>
        <p:spPr>
          <a:xfrm>
            <a:off x="1150938" y="692150"/>
            <a:ext cx="4556125" cy="3416300"/>
          </a:xfrm>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621547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D69054A-DDC2-4ADF-B493-85C3ABE78DBA}" type="slidenum">
              <a:rPr lang="en-US">
                <a:solidFill>
                  <a:schemeClr val="folHlink"/>
                </a:solidFill>
              </a:rPr>
              <a:pPr/>
              <a:t>9</a:t>
            </a:fld>
            <a:endParaRPr lang="en-US">
              <a:solidFill>
                <a:schemeClr val="folHlink"/>
              </a:solidFill>
            </a:endParaRPr>
          </a:p>
        </p:txBody>
      </p:sp>
      <p:sp>
        <p:nvSpPr>
          <p:cNvPr id="80899" name="Rectangle 2"/>
          <p:cNvSpPr>
            <a:spLocks noGrp="1" noRot="1" noChangeAspect="1" noChangeArrowheads="1" noTextEdit="1"/>
          </p:cNvSpPr>
          <p:nvPr>
            <p:ph type="sldImg"/>
          </p:nvPr>
        </p:nvSpPr>
        <p:spPr>
          <a:xfrm>
            <a:off x="1150938" y="692150"/>
            <a:ext cx="4556125" cy="3416300"/>
          </a:xfrm>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422352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FEB5E735-EAAB-4255-9A89-34E54670ECBA}" type="slidenum">
              <a:rPr lang="en-US">
                <a:solidFill>
                  <a:schemeClr val="folHlink"/>
                </a:solidFill>
              </a:rPr>
              <a:pPr/>
              <a:t>10</a:t>
            </a:fld>
            <a:endParaRPr lang="en-US">
              <a:solidFill>
                <a:schemeClr val="folHlink"/>
              </a:solidFill>
            </a:endParaRPr>
          </a:p>
        </p:txBody>
      </p:sp>
      <p:sp>
        <p:nvSpPr>
          <p:cNvPr id="83971" name="Rectangle 2"/>
          <p:cNvSpPr>
            <a:spLocks noGrp="1" noRot="1" noChangeAspect="1" noChangeArrowheads="1" noTextEdit="1"/>
          </p:cNvSpPr>
          <p:nvPr>
            <p:ph type="sldImg"/>
          </p:nvPr>
        </p:nvSpPr>
        <p:spPr>
          <a:xfrm>
            <a:off x="1150938" y="692150"/>
            <a:ext cx="4556125" cy="3416300"/>
          </a:xfrm>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Drop down list for foreign key link. The values displayed in the list come from the Customer table. When the user selects one customer, the matching ID value is stored in the Sales table that underlies the Sales form.</a:t>
            </a:r>
          </a:p>
        </p:txBody>
      </p:sp>
    </p:spTree>
    <p:extLst>
      <p:ext uri="{BB962C8B-B14F-4D97-AF65-F5344CB8AC3E}">
        <p14:creationId xmlns:p14="http://schemas.microsoft.com/office/powerpoint/2010/main" val="1210407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4E4B6DC9-3784-4262-A50C-CDEB95851B32}" type="slidenum">
              <a:rPr lang="en-US">
                <a:solidFill>
                  <a:schemeClr val="folHlink"/>
                </a:solidFill>
              </a:rPr>
              <a:pPr/>
              <a:t>11</a:t>
            </a:fld>
            <a:endParaRPr lang="en-US">
              <a:solidFill>
                <a:schemeClr val="folHlink"/>
              </a:solidFill>
            </a:endParaRPr>
          </a:p>
        </p:txBody>
      </p:sp>
      <p:sp>
        <p:nvSpPr>
          <p:cNvPr id="84995" name="Rectangle 2"/>
          <p:cNvSpPr>
            <a:spLocks noGrp="1" noRot="1" noChangeAspect="1" noChangeArrowheads="1" noTextEdit="1"/>
          </p:cNvSpPr>
          <p:nvPr>
            <p:ph type="sldImg"/>
          </p:nvPr>
        </p:nvSpPr>
        <p:spPr>
          <a:xfrm>
            <a:off x="1150938" y="692150"/>
            <a:ext cx="4556125" cy="3416300"/>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Common internationalization issues. Applications that will be used by people in different nations need to adapt to national conventions as much as possible.</a:t>
            </a:r>
          </a:p>
        </p:txBody>
      </p:sp>
    </p:spTree>
    <p:extLst>
      <p:ext uri="{BB962C8B-B14F-4D97-AF65-F5344CB8AC3E}">
        <p14:creationId xmlns:p14="http://schemas.microsoft.com/office/powerpoint/2010/main" val="3088006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85B0A444-57E5-4A3A-A307-6D469D6CD333}" type="slidenum">
              <a:rPr lang="en-US">
                <a:solidFill>
                  <a:schemeClr val="folHlink"/>
                </a:solidFill>
              </a:rPr>
              <a:pPr/>
              <a:t>12</a:t>
            </a:fld>
            <a:endParaRPr lang="en-US">
              <a:solidFill>
                <a:schemeClr val="folHlink"/>
              </a:solidFill>
            </a:endParaRPr>
          </a:p>
        </p:txBody>
      </p:sp>
      <p:sp>
        <p:nvSpPr>
          <p:cNvPr id="86019" name="Rectangle 2"/>
          <p:cNvSpPr>
            <a:spLocks noGrp="1" noRot="1" noChangeAspect="1" noChangeArrowheads="1" noTextEdit="1"/>
          </p:cNvSpPr>
          <p:nvPr>
            <p:ph type="sldImg"/>
          </p:nvPr>
        </p:nvSpPr>
        <p:spPr>
          <a:xfrm>
            <a:off x="1150938" y="692150"/>
            <a:ext cx="4556125" cy="3416300"/>
          </a:xfrm>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156151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8"/>
          <p:cNvSpPr>
            <a:spLocks noChangeArrowheads="1"/>
          </p:cNvSpPr>
          <p:nvPr/>
        </p:nvSpPr>
        <p:spPr bwMode="auto">
          <a:xfrm>
            <a:off x="5927725" y="5394325"/>
            <a:ext cx="1555750" cy="457200"/>
          </a:xfrm>
          <a:prstGeom prst="rect">
            <a:avLst/>
          </a:prstGeom>
          <a:noFill/>
          <a:ln w="9525">
            <a:noFill/>
            <a:miter lim="800000"/>
            <a:headEnd/>
            <a:tailEnd/>
          </a:ln>
          <a:effectLst/>
        </p:spPr>
        <p:txBody>
          <a:bodyPr wrap="none" lIns="92075" tIns="46038" rIns="92075" bIns="46038">
            <a:spAutoFit/>
          </a:bodyPr>
          <a:lstStyle/>
          <a:p>
            <a:pPr>
              <a:defRPr/>
            </a:pPr>
            <a:r>
              <a:rPr lang="en-US">
                <a:solidFill>
                  <a:schemeClr val="folHlink"/>
                </a:solidFill>
              </a:rPr>
              <a:t>Jerry Post</a:t>
            </a:r>
          </a:p>
        </p:txBody>
      </p:sp>
      <p:sp>
        <p:nvSpPr>
          <p:cNvPr id="6" name="Rectangle 9"/>
          <p:cNvSpPr>
            <a:spLocks noChangeArrowheads="1"/>
          </p:cNvSpPr>
          <p:nvPr/>
        </p:nvSpPr>
        <p:spPr bwMode="auto">
          <a:xfrm>
            <a:off x="5622925" y="5821363"/>
            <a:ext cx="2184893" cy="400752"/>
          </a:xfrm>
          <a:prstGeom prst="rect">
            <a:avLst/>
          </a:prstGeom>
          <a:noFill/>
          <a:ln w="9525">
            <a:noFill/>
            <a:miter lim="800000"/>
            <a:headEnd/>
            <a:tailEnd/>
          </a:ln>
          <a:effectLst/>
        </p:spPr>
        <p:txBody>
          <a:bodyPr wrap="none" lIns="92075" tIns="46038" rIns="92075" bIns="46038">
            <a:spAutoFit/>
          </a:bodyPr>
          <a:lstStyle/>
          <a:p>
            <a:pPr>
              <a:defRPr/>
            </a:pPr>
            <a:r>
              <a:rPr lang="en-US" sz="2000" dirty="0">
                <a:solidFill>
                  <a:schemeClr val="folHlink"/>
                </a:solidFill>
              </a:rPr>
              <a:t>Copyright © </a:t>
            </a:r>
            <a:r>
              <a:rPr lang="en-US" sz="2000" dirty="0" smtClean="0">
                <a:solidFill>
                  <a:schemeClr val="folHlink"/>
                </a:solidFill>
              </a:rPr>
              <a:t>2013</a:t>
            </a:r>
            <a:endParaRPr lang="en-US" sz="2000" dirty="0">
              <a:solidFill>
                <a:schemeClr val="folHlink"/>
              </a:solidFill>
            </a:endParaRPr>
          </a:p>
        </p:txBody>
      </p:sp>
      <p:sp>
        <p:nvSpPr>
          <p:cNvPr id="3075" name="Rectangle 3"/>
          <p:cNvSpPr>
            <a:spLocks noGrp="1" noChangeArrowheads="1"/>
          </p:cNvSpPr>
          <p:nvPr>
            <p:ph type="ctrTitle" sz="quarter"/>
          </p:nvPr>
        </p:nvSpPr>
        <p:spPr>
          <a:xfrm>
            <a:off x="1204165" y="1219200"/>
            <a:ext cx="7926387" cy="1143000"/>
          </a:xfrm>
        </p:spPr>
        <p:txBody>
          <a:bodyPr/>
          <a:lstStyle>
            <a:lvl1pPr>
              <a:defRPr/>
            </a:lvl1pPr>
          </a:lstStyle>
          <a:p>
            <a:r>
              <a:rPr lang="en-US"/>
              <a:t>Click to edit Master title style</a:t>
            </a:r>
          </a:p>
        </p:txBody>
      </p:sp>
      <p:sp>
        <p:nvSpPr>
          <p:cNvPr id="3076" name="Rectangle 4"/>
          <p:cNvSpPr>
            <a:spLocks noGrp="1" noChangeArrowheads="1"/>
          </p:cNvSpPr>
          <p:nvPr>
            <p:ph type="subTitle" sz="quarter" idx="1"/>
          </p:nvPr>
        </p:nvSpPr>
        <p:spPr>
          <a:xfrm>
            <a:off x="4648200" y="3657600"/>
            <a:ext cx="4267200" cy="1447800"/>
          </a:xfrm>
        </p:spPr>
        <p:txBody>
          <a:bodyPr/>
          <a:lstStyle>
            <a:lvl1pPr marL="0" indent="0" algn="ctr">
              <a:buFont typeface="Wingdings" pitchFamily="2" charset="2"/>
              <a:buNone/>
              <a:defRPr/>
            </a:lvl1pPr>
          </a:lstStyle>
          <a:p>
            <a:r>
              <a:rPr lang="en-US"/>
              <a:t>Click to edit Master subtitle style</a:t>
            </a:r>
          </a:p>
        </p:txBody>
      </p:sp>
      <p:sp>
        <p:nvSpPr>
          <p:cNvPr id="7" name="Rectangle 5"/>
          <p:cNvSpPr>
            <a:spLocks noGrp="1" noChangeArrowheads="1"/>
          </p:cNvSpPr>
          <p:nvPr>
            <p:ph type="dt" sz="quarter" idx="10"/>
          </p:nvPr>
        </p:nvSpPr>
        <p:spPr>
          <a:xfrm>
            <a:off x="152400" y="6248400"/>
            <a:ext cx="1905000" cy="457200"/>
          </a:xfrm>
        </p:spPr>
        <p:txBody>
          <a:bodyPr/>
          <a:lstStyle>
            <a:lvl1pPr>
              <a:defRPr i="1" smtClean="0">
                <a:solidFill>
                  <a:srgbClr val="0000FF"/>
                </a:solidFill>
                <a:latin typeface="+mn-lt"/>
              </a:defRPr>
            </a:lvl1pPr>
          </a:lstStyle>
          <a:p>
            <a:pPr>
              <a:defRPr/>
            </a:pPr>
            <a:endParaRPr lang="en-US"/>
          </a:p>
        </p:txBody>
      </p:sp>
      <p:sp>
        <p:nvSpPr>
          <p:cNvPr id="8" name="Rectangle 6"/>
          <p:cNvSpPr>
            <a:spLocks noGrp="1" noChangeArrowheads="1"/>
          </p:cNvSpPr>
          <p:nvPr>
            <p:ph type="ftr" sz="quarter" idx="11"/>
          </p:nvPr>
        </p:nvSpPr>
        <p:spPr>
          <a:xfrm>
            <a:off x="3124200" y="6248400"/>
            <a:ext cx="2895600" cy="457200"/>
          </a:xfrm>
        </p:spPr>
        <p:txBody>
          <a:bodyPr/>
          <a:lstStyle>
            <a:lvl1pPr>
              <a:defRPr i="1" smtClean="0">
                <a:solidFill>
                  <a:srgbClr val="0000FF"/>
                </a:solidFill>
                <a:latin typeface="+mn-lt"/>
              </a:defRPr>
            </a:lvl1pPr>
          </a:lstStyle>
          <a:p>
            <a:pPr>
              <a:defRPr/>
            </a:pPr>
            <a:endParaRPr lang="en-US"/>
          </a:p>
        </p:txBody>
      </p:sp>
      <p:sp>
        <p:nvSpPr>
          <p:cNvPr id="9" name="Rectangle 7"/>
          <p:cNvSpPr>
            <a:spLocks noGrp="1" noChangeArrowheads="1"/>
          </p:cNvSpPr>
          <p:nvPr>
            <p:ph type="sldNum" sz="quarter" idx="12"/>
          </p:nvPr>
        </p:nvSpPr>
        <p:spPr/>
        <p:txBody>
          <a:bodyPr/>
          <a:lstStyle>
            <a:lvl1pPr>
              <a:defRPr i="1" smtClean="0">
                <a:solidFill>
                  <a:srgbClr val="0000FF"/>
                </a:solidFill>
                <a:latin typeface="+mn-lt"/>
              </a:defRPr>
            </a:lvl1pPr>
          </a:lstStyle>
          <a:p>
            <a:pPr>
              <a:defRPr/>
            </a:pPr>
            <a:fld id="{FB7FF918-E7E7-4210-BD78-03020B118D2D}" type="slidenum">
              <a:rPr lang="en-US"/>
              <a:pPr>
                <a:defRPr/>
              </a:pPr>
              <a:t>‹#›</a:t>
            </a:fld>
            <a:endParaRPr lang="en-US"/>
          </a:p>
        </p:txBody>
      </p:sp>
      <p:sp>
        <p:nvSpPr>
          <p:cNvPr id="10" name="Rectangle 8"/>
          <p:cNvSpPr>
            <a:spLocks noChangeArrowheads="1"/>
          </p:cNvSpPr>
          <p:nvPr userDrawn="1"/>
        </p:nvSpPr>
        <p:spPr bwMode="auto">
          <a:xfrm>
            <a:off x="304800" y="76200"/>
            <a:ext cx="1066800" cy="5946775"/>
          </a:xfrm>
          <a:prstGeom prst="rect">
            <a:avLst/>
          </a:prstGeom>
          <a:noFill/>
          <a:ln w="9525">
            <a:noFill/>
            <a:miter lim="800000"/>
            <a:headEnd/>
            <a:tailEnd/>
          </a:ln>
          <a:effectLst/>
        </p:spPr>
        <p:txBody>
          <a:bodyPr lIns="92075" tIns="46038" rIns="92075" bIns="46038">
            <a:spAutoFit/>
          </a:bodyPr>
          <a:lstStyle/>
          <a:p>
            <a:pPr>
              <a:defRPr/>
            </a:pPr>
            <a:r>
              <a:rPr lang="en-US" sz="4800" b="1" dirty="0">
                <a:solidFill>
                  <a:srgbClr val="E0CB1B"/>
                </a:solidFill>
                <a:effectLst>
                  <a:outerShdw blurRad="38100" dist="38100" dir="2700000" algn="tl">
                    <a:srgbClr val="000000"/>
                  </a:outerShdw>
                </a:effectLst>
                <a:latin typeface="Garamond" pitchFamily="18" charset="0"/>
              </a:rPr>
              <a:t>D</a:t>
            </a:r>
          </a:p>
          <a:p>
            <a:pPr>
              <a:defRPr/>
            </a:pPr>
            <a:r>
              <a:rPr lang="en-US" sz="4800" b="1" dirty="0">
                <a:solidFill>
                  <a:srgbClr val="E0CB1B"/>
                </a:solidFill>
                <a:effectLst>
                  <a:outerShdw blurRad="38100" dist="38100" dir="2700000" algn="tl">
                    <a:srgbClr val="000000"/>
                  </a:outerShdw>
                </a:effectLst>
                <a:latin typeface="Garamond" pitchFamily="18" charset="0"/>
              </a:rPr>
              <a:t>A</a:t>
            </a:r>
          </a:p>
          <a:p>
            <a:pPr>
              <a:defRPr/>
            </a:pPr>
            <a:r>
              <a:rPr lang="en-US" sz="4800" b="1" dirty="0">
                <a:solidFill>
                  <a:srgbClr val="E0CB1B"/>
                </a:solidFill>
                <a:effectLst>
                  <a:outerShdw blurRad="38100" dist="38100" dir="2700000" algn="tl">
                    <a:srgbClr val="000000"/>
                  </a:outerShdw>
                </a:effectLst>
                <a:latin typeface="Garamond" pitchFamily="18" charset="0"/>
              </a:rPr>
              <a:t>T</a:t>
            </a:r>
          </a:p>
          <a:p>
            <a:pPr>
              <a:defRPr/>
            </a:pPr>
            <a:r>
              <a:rPr lang="en-US" sz="4800" b="1" dirty="0">
                <a:solidFill>
                  <a:srgbClr val="E0CB1B"/>
                </a:solidFill>
                <a:effectLst>
                  <a:outerShdw blurRad="38100" dist="38100" dir="2700000" algn="tl">
                    <a:srgbClr val="000000"/>
                  </a:outerShdw>
                </a:effectLst>
                <a:latin typeface="Garamond" pitchFamily="18" charset="0"/>
              </a:rPr>
              <a:t>A</a:t>
            </a:r>
          </a:p>
          <a:p>
            <a:pPr>
              <a:defRPr/>
            </a:pPr>
            <a:r>
              <a:rPr lang="en-US" sz="4800" b="1" dirty="0">
                <a:solidFill>
                  <a:srgbClr val="E0CB1B"/>
                </a:solidFill>
                <a:effectLst>
                  <a:outerShdw blurRad="38100" dist="38100" dir="2700000" algn="tl">
                    <a:srgbClr val="000000"/>
                  </a:outerShdw>
                </a:effectLst>
                <a:latin typeface="Garamond" pitchFamily="18" charset="0"/>
              </a:rPr>
              <a:t>B</a:t>
            </a:r>
          </a:p>
          <a:p>
            <a:pPr>
              <a:defRPr/>
            </a:pPr>
            <a:r>
              <a:rPr lang="en-US" sz="4800" b="1" dirty="0">
                <a:solidFill>
                  <a:srgbClr val="E0CB1B"/>
                </a:solidFill>
                <a:effectLst>
                  <a:outerShdw blurRad="38100" dist="38100" dir="2700000" algn="tl">
                    <a:srgbClr val="000000"/>
                  </a:outerShdw>
                </a:effectLst>
                <a:latin typeface="Garamond" pitchFamily="18" charset="0"/>
              </a:rPr>
              <a:t>A</a:t>
            </a:r>
          </a:p>
          <a:p>
            <a:pPr>
              <a:defRPr/>
            </a:pPr>
            <a:r>
              <a:rPr lang="en-US" sz="4800" b="1" dirty="0">
                <a:solidFill>
                  <a:srgbClr val="E0CB1B"/>
                </a:solidFill>
                <a:effectLst>
                  <a:outerShdw blurRad="38100" dist="38100" dir="2700000" algn="tl">
                    <a:srgbClr val="000000"/>
                  </a:outerShdw>
                </a:effectLst>
                <a:latin typeface="Garamond" pitchFamily="18" charset="0"/>
              </a:rPr>
              <a:t>S</a:t>
            </a:r>
          </a:p>
          <a:p>
            <a:pPr>
              <a:defRPr/>
            </a:pPr>
            <a:r>
              <a:rPr lang="en-US" sz="4800" b="1" dirty="0">
                <a:solidFill>
                  <a:srgbClr val="E0CB1B"/>
                </a:solidFill>
                <a:effectLst>
                  <a:outerShdw blurRad="38100" dist="38100" dir="2700000" algn="tl">
                    <a:srgbClr val="000000"/>
                  </a:outerShdw>
                </a:effectLst>
                <a:latin typeface="Garamond" pitchFamily="18" charset="0"/>
              </a:rPr>
              <a:t>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B83D25-73AF-46C2-8610-BCADF9CA478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1"/>
            <a:ext cx="1943100" cy="60780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1" y="152400"/>
            <a:ext cx="67437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E5245C-B10E-4EA1-9EB5-2B8C9C3AFE8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0"/>
            <a:ext cx="91440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15153" y="1259540"/>
            <a:ext cx="4258236" cy="22904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59540"/>
            <a:ext cx="4401671" cy="22904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33082" y="3684494"/>
            <a:ext cx="4258236" cy="23353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66129" y="3684494"/>
            <a:ext cx="4401671" cy="23353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87CD598-67B1-47B6-BD4A-9F87E5C3B35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277471"/>
            <a:ext cx="8839200" cy="4742329"/>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DED391-75A6-4918-AC5B-1407C807EB8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1365" y="1259542"/>
            <a:ext cx="4320988"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1646" y="1259542"/>
            <a:ext cx="4320988"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FB6858-9798-45DA-8BAD-AD80624D9D4A}" type="slidenum">
              <a:rPr lang="en-US"/>
              <a:pPr>
                <a:defRPr/>
              </a:pPr>
              <a:t>‹#›</a:t>
            </a:fld>
            <a:endParaRPr lang="en-US"/>
          </a:p>
        </p:txBody>
      </p:sp>
    </p:spTree>
    <p:extLst>
      <p:ext uri="{BB962C8B-B14F-4D97-AF65-F5344CB8AC3E}">
        <p14:creationId xmlns:p14="http://schemas.microsoft.com/office/powerpoint/2010/main" val="136537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gradFill>
            <a:gsLst>
              <a:gs pos="0">
                <a:srgbClr val="FFFF00"/>
              </a:gs>
              <a:gs pos="100000">
                <a:srgbClr val="FFFFCC"/>
              </a:gs>
            </a:gsLst>
            <a:path path="rect">
              <a:fillToRect l="100000" t="100000"/>
            </a:path>
          </a:gradFill>
        </p:spPr>
        <p:txBody>
          <a:bodyPr/>
          <a:lstStyle/>
          <a:p>
            <a:r>
              <a:rPr lang="en-US" smtClean="0"/>
              <a:t>Click to edit Master title style</a:t>
            </a:r>
            <a:endParaRPr lang="en-US"/>
          </a:p>
        </p:txBody>
      </p:sp>
      <p:sp>
        <p:nvSpPr>
          <p:cNvPr id="3" name="Content Placeholder 2"/>
          <p:cNvSpPr>
            <a:spLocks noGrp="1"/>
          </p:cNvSpPr>
          <p:nvPr>
            <p:ph idx="1"/>
          </p:nvPr>
        </p:nvSpPr>
        <p:spPr>
          <a:xfrm>
            <a:off x="147918" y="1237129"/>
            <a:ext cx="8852647" cy="4782671"/>
          </a:xfrm>
        </p:spPr>
        <p:txBody>
          <a:bodyPr/>
          <a:lstStyle>
            <a:lvl1pPr>
              <a:defRPr sz="2000"/>
            </a:lvl1pPr>
            <a:lvl2pPr>
              <a:defRPr sz="18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F52A1-028B-4591-8BCA-BD4AC116D9B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4406900"/>
            <a:ext cx="9144000" cy="1362075"/>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910217-F95A-43C2-8898-EA5472F48E2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64024"/>
            <a:ext cx="4419600" cy="4755776"/>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33365" y="1264024"/>
            <a:ext cx="4280647" cy="4755776"/>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45CB6A-FE24-4171-8AE7-318415F6B23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72042"/>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11804"/>
            <a:ext cx="4040188" cy="41586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72042"/>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11804"/>
            <a:ext cx="4041775" cy="41586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D2E83B9-508D-4837-AC8D-3E125FC7F5A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56D401C-B8DD-4FAA-8516-ACD0E6D2639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EC2AD2-29FB-4A25-B1A0-2E5AF10AD24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42E819-EF00-42FA-87ED-C93CB23B8F8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3753" y="4800600"/>
            <a:ext cx="8162365"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430305" y="612775"/>
            <a:ext cx="818925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457201" y="5367338"/>
            <a:ext cx="8135470" cy="69728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141DAD-4466-4B81-B432-F314EE2F6266}"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0" y="0"/>
            <a:ext cx="9144000" cy="1143000"/>
          </a:xfrm>
          <a:prstGeom prst="rect">
            <a:avLst/>
          </a:prstGeom>
          <a:gradFill>
            <a:gsLst>
              <a:gs pos="0">
                <a:srgbClr val="FFFF00"/>
              </a:gs>
              <a:gs pos="100000">
                <a:srgbClr val="FFFFCC"/>
              </a:gs>
            </a:gsLst>
            <a:path path="rect">
              <a:fillToRect l="100000" t="100000"/>
            </a:path>
          </a:grad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8195" name="Rectangle 3"/>
          <p:cNvSpPr>
            <a:spLocks noGrp="1" noChangeArrowheads="1"/>
          </p:cNvSpPr>
          <p:nvPr>
            <p:ph type="body" idx="1"/>
          </p:nvPr>
        </p:nvSpPr>
        <p:spPr bwMode="auto">
          <a:xfrm>
            <a:off x="215153" y="1237129"/>
            <a:ext cx="8852647" cy="478267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295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smtClean="0">
                <a:solidFill>
                  <a:schemeClr val="tx1"/>
                </a:solidFill>
                <a:latin typeface="Garamond"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7338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smtClean="0">
                <a:solidFill>
                  <a:schemeClr val="tx1"/>
                </a:solidFill>
                <a:latin typeface="Garamond"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7162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smtClean="0">
                <a:solidFill>
                  <a:schemeClr val="tx1"/>
                </a:solidFill>
                <a:latin typeface="Garamond" pitchFamily="18" charset="0"/>
              </a:defRPr>
            </a:lvl1pPr>
          </a:lstStyle>
          <a:p>
            <a:pPr>
              <a:defRPr/>
            </a:pPr>
            <a:fld id="{E0249824-C2E5-4A0D-9D7F-74B309DE7F37}" type="slidenum">
              <a:rPr lang="en-US"/>
              <a:pPr>
                <a:defRPr/>
              </a:pPr>
              <a:t>‹#›</a:t>
            </a:fld>
            <a:endParaRPr lang="en-US"/>
          </a:p>
        </p:txBody>
      </p:sp>
      <p:sp>
        <p:nvSpPr>
          <p:cNvPr id="1033" name="Rectangle 9"/>
          <p:cNvSpPr>
            <a:spLocks noChangeArrowheads="1"/>
          </p:cNvSpPr>
          <p:nvPr/>
        </p:nvSpPr>
        <p:spPr bwMode="auto">
          <a:xfrm>
            <a:off x="0" y="6081318"/>
            <a:ext cx="9142413" cy="90882"/>
          </a:xfrm>
          <a:prstGeom prst="rect">
            <a:avLst/>
          </a:prstGeom>
          <a:gradFill rotWithShape="0">
            <a:gsLst>
              <a:gs pos="0">
                <a:srgbClr val="E0CB1B"/>
              </a:gs>
              <a:gs pos="100000">
                <a:srgbClr val="868686"/>
              </a:gs>
            </a:gsLst>
            <a:lin ang="0" scaled="1"/>
          </a:gradFill>
          <a:ln w="9525">
            <a:no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6"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2800">
          <a:solidFill>
            <a:srgbClr val="FF0033"/>
          </a:solidFill>
          <a:latin typeface="+mj-lt"/>
          <a:ea typeface="+mj-ea"/>
          <a:cs typeface="+mj-cs"/>
        </a:defRPr>
      </a:lvl1pPr>
      <a:lvl2pPr algn="ctr" rtl="0" eaLnBrk="0" fontAlgn="base" hangingPunct="0">
        <a:spcBef>
          <a:spcPct val="0"/>
        </a:spcBef>
        <a:spcAft>
          <a:spcPct val="0"/>
        </a:spcAft>
        <a:defRPr sz="2800">
          <a:solidFill>
            <a:srgbClr val="FF0033"/>
          </a:solidFill>
          <a:latin typeface="Arial Rounded MT Bold" pitchFamily="34" charset="0"/>
        </a:defRPr>
      </a:lvl2pPr>
      <a:lvl3pPr algn="ctr" rtl="0" eaLnBrk="0" fontAlgn="base" hangingPunct="0">
        <a:spcBef>
          <a:spcPct val="0"/>
        </a:spcBef>
        <a:spcAft>
          <a:spcPct val="0"/>
        </a:spcAft>
        <a:defRPr sz="2800">
          <a:solidFill>
            <a:srgbClr val="FF0033"/>
          </a:solidFill>
          <a:latin typeface="Arial Rounded MT Bold" pitchFamily="34" charset="0"/>
        </a:defRPr>
      </a:lvl3pPr>
      <a:lvl4pPr algn="ctr" rtl="0" eaLnBrk="0" fontAlgn="base" hangingPunct="0">
        <a:spcBef>
          <a:spcPct val="0"/>
        </a:spcBef>
        <a:spcAft>
          <a:spcPct val="0"/>
        </a:spcAft>
        <a:defRPr sz="2800">
          <a:solidFill>
            <a:srgbClr val="FF0033"/>
          </a:solidFill>
          <a:latin typeface="Arial Rounded MT Bold" pitchFamily="34" charset="0"/>
        </a:defRPr>
      </a:lvl4pPr>
      <a:lvl5pPr algn="ctr" rtl="0" eaLnBrk="0" fontAlgn="base" hangingPunct="0">
        <a:spcBef>
          <a:spcPct val="0"/>
        </a:spcBef>
        <a:spcAft>
          <a:spcPct val="0"/>
        </a:spcAft>
        <a:defRPr sz="2800">
          <a:solidFill>
            <a:srgbClr val="FF0033"/>
          </a:solidFill>
          <a:latin typeface="Arial Rounded MT Bold" pitchFamily="34" charset="0"/>
        </a:defRPr>
      </a:lvl5pPr>
      <a:lvl6pPr marL="457200" algn="ctr" rtl="0" eaLnBrk="0" fontAlgn="base" hangingPunct="0">
        <a:spcBef>
          <a:spcPct val="0"/>
        </a:spcBef>
        <a:spcAft>
          <a:spcPct val="0"/>
        </a:spcAft>
        <a:defRPr sz="2800">
          <a:solidFill>
            <a:srgbClr val="FF0033"/>
          </a:solidFill>
          <a:latin typeface="Arial Rounded MT Bold" pitchFamily="34" charset="0"/>
        </a:defRPr>
      </a:lvl6pPr>
      <a:lvl7pPr marL="914400" algn="ctr" rtl="0" eaLnBrk="0" fontAlgn="base" hangingPunct="0">
        <a:spcBef>
          <a:spcPct val="0"/>
        </a:spcBef>
        <a:spcAft>
          <a:spcPct val="0"/>
        </a:spcAft>
        <a:defRPr sz="2800">
          <a:solidFill>
            <a:srgbClr val="FF0033"/>
          </a:solidFill>
          <a:latin typeface="Arial Rounded MT Bold" pitchFamily="34" charset="0"/>
        </a:defRPr>
      </a:lvl7pPr>
      <a:lvl8pPr marL="1371600" algn="ctr" rtl="0" eaLnBrk="0" fontAlgn="base" hangingPunct="0">
        <a:spcBef>
          <a:spcPct val="0"/>
        </a:spcBef>
        <a:spcAft>
          <a:spcPct val="0"/>
        </a:spcAft>
        <a:defRPr sz="2800">
          <a:solidFill>
            <a:srgbClr val="FF0033"/>
          </a:solidFill>
          <a:latin typeface="Arial Rounded MT Bold" pitchFamily="34" charset="0"/>
        </a:defRPr>
      </a:lvl8pPr>
      <a:lvl9pPr marL="1828800" algn="ctr" rtl="0" eaLnBrk="0" fontAlgn="base" hangingPunct="0">
        <a:spcBef>
          <a:spcPct val="0"/>
        </a:spcBef>
        <a:spcAft>
          <a:spcPct val="0"/>
        </a:spcAft>
        <a:defRPr sz="2800">
          <a:solidFill>
            <a:srgbClr val="FF0033"/>
          </a:solidFill>
          <a:latin typeface="Arial Rounded MT Bold" pitchFamily="34"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²"/>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ª"/>
        <a:defRPr sz="20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Ÿ"/>
        <a:defRPr>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a:solidFill>
            <a:schemeClr val="tx1"/>
          </a:solidFill>
          <a:latin typeface="+mn-lt"/>
        </a:defRPr>
      </a:lvl5pPr>
      <a:lvl6pPr marL="2514600" indent="-228600" algn="l" rtl="0" eaLnBrk="0" fontAlgn="base" hangingPunct="0">
        <a:spcBef>
          <a:spcPct val="20000"/>
        </a:spcBef>
        <a:spcAft>
          <a:spcPct val="0"/>
        </a:spcAft>
        <a:buFont typeface="Wingdings" pitchFamily="2" charset="2"/>
        <a:buChar char=""/>
        <a:defRPr>
          <a:solidFill>
            <a:schemeClr val="tx1"/>
          </a:solidFill>
          <a:latin typeface="+mn-lt"/>
        </a:defRPr>
      </a:lvl6pPr>
      <a:lvl7pPr marL="2971800" indent="-228600" algn="l" rtl="0" eaLnBrk="0" fontAlgn="base" hangingPunct="0">
        <a:spcBef>
          <a:spcPct val="20000"/>
        </a:spcBef>
        <a:spcAft>
          <a:spcPct val="0"/>
        </a:spcAft>
        <a:buFont typeface="Wingdings" pitchFamily="2" charset="2"/>
        <a:buChar char=""/>
        <a:defRPr>
          <a:solidFill>
            <a:schemeClr val="tx1"/>
          </a:solidFill>
          <a:latin typeface="+mn-lt"/>
        </a:defRPr>
      </a:lvl7pPr>
      <a:lvl8pPr marL="3429000" indent="-228600" algn="l" rtl="0" eaLnBrk="0" fontAlgn="base" hangingPunct="0">
        <a:spcBef>
          <a:spcPct val="20000"/>
        </a:spcBef>
        <a:spcAft>
          <a:spcPct val="0"/>
        </a:spcAft>
        <a:buFont typeface="Wingdings" pitchFamily="2" charset="2"/>
        <a:buChar char=""/>
        <a:defRPr>
          <a:solidFill>
            <a:schemeClr val="tx1"/>
          </a:solidFill>
          <a:latin typeface="+mn-lt"/>
        </a:defRPr>
      </a:lvl8pPr>
      <a:lvl9pPr marL="3886200" indent="-228600" algn="l" rtl="0" eaLnBrk="0" fontAlgn="base" hangingPunct="0">
        <a:spcBef>
          <a:spcPct val="20000"/>
        </a:spcBef>
        <a:spcAft>
          <a:spcPct val="0"/>
        </a:spcAft>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wmf"/><Relationship Id="rId7"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w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9.png"/><Relationship Id="rId4" Type="http://schemas.openxmlformats.org/officeDocument/2006/relationships/oleObject" Target="../embeddings/oleObject2.bin"/></Relationships>
</file>

<file path=ppt/slides/_rels/slide4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4.wmf"/><Relationship Id="rId4" Type="http://schemas.openxmlformats.org/officeDocument/2006/relationships/oleObject" Target="../embeddings/oleObject3.bin"/></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32.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p:txBody>
          <a:bodyPr/>
          <a:lstStyle/>
          <a:p>
            <a:pPr algn="l">
              <a:defRPr/>
            </a:pPr>
            <a:r>
              <a:rPr lang="en-US" sz="4400" b="1" smtClean="0">
                <a:effectLst>
                  <a:outerShdw blurRad="38100" dist="38100" dir="2700000" algn="tl">
                    <a:srgbClr val="000000"/>
                  </a:outerShdw>
                </a:effectLst>
                <a:latin typeface="Garamond" pitchFamily="18" charset="0"/>
              </a:rPr>
              <a:t>Database Management Systems</a:t>
            </a:r>
          </a:p>
        </p:txBody>
      </p:sp>
      <p:sp>
        <p:nvSpPr>
          <p:cNvPr id="10244" name="Rectangle 3"/>
          <p:cNvSpPr>
            <a:spLocks noGrp="1" noChangeArrowheads="1"/>
          </p:cNvSpPr>
          <p:nvPr>
            <p:ph type="subTitle" sz="quarter" idx="1"/>
          </p:nvPr>
        </p:nvSpPr>
        <p:spPr>
          <a:xfrm>
            <a:off x="4724400" y="3581400"/>
            <a:ext cx="4267200" cy="1447800"/>
          </a:xfrm>
        </p:spPr>
        <p:txBody>
          <a:bodyPr/>
          <a:lstStyle/>
          <a:p>
            <a:r>
              <a:rPr lang="en-US" sz="3200" dirty="0" smtClean="0"/>
              <a:t>Chapter 6</a:t>
            </a:r>
          </a:p>
          <a:p>
            <a:r>
              <a:rPr lang="en-US" sz="3200" dirty="0" smtClean="0"/>
              <a:t>Forms and Reports</a:t>
            </a:r>
          </a:p>
        </p:txBody>
      </p:sp>
      <p:sp>
        <p:nvSpPr>
          <p:cNvPr id="4" name="Rectangle 7"/>
          <p:cNvSpPr>
            <a:spLocks noGrp="1" noChangeArrowheads="1"/>
          </p:cNvSpPr>
          <p:nvPr>
            <p:ph type="sldNum" sz="quarter" idx="12"/>
          </p:nvPr>
        </p:nvSpPr>
        <p:spPr/>
        <p:txBody>
          <a:bodyPr/>
          <a:lstStyle/>
          <a:p>
            <a:pPr>
              <a:defRPr/>
            </a:pPr>
            <a:fld id="{F132FBCD-2E26-4CC9-9FFC-5AC3AF706422}" type="slidenum">
              <a:rPr lang="en-US"/>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Grp="1" noChangeArrowheads="1"/>
          </p:cNvSpPr>
          <p:nvPr>
            <p:ph type="title"/>
          </p:nvPr>
        </p:nvSpPr>
        <p:spPr/>
        <p:txBody>
          <a:bodyPr/>
          <a:lstStyle/>
          <a:p>
            <a:r>
              <a:rPr lang="en-US" smtClean="0"/>
              <a:t>Foreign Keys and Drop Down Lists</a:t>
            </a:r>
          </a:p>
        </p:txBody>
      </p:sp>
      <p:sp>
        <p:nvSpPr>
          <p:cNvPr id="17410"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4513D5D-F12C-4468-BFE2-C1D3B519A4E7}" type="slidenum">
              <a:rPr lang="en-US" smtClean="0"/>
              <a:pPr/>
              <a:t>10</a:t>
            </a:fld>
            <a:endParaRPr lang="en-US"/>
          </a:p>
        </p:txBody>
      </p:sp>
      <p:graphicFrame>
        <p:nvGraphicFramePr>
          <p:cNvPr id="151557" name="Group 5"/>
          <p:cNvGraphicFramePr>
            <a:graphicFrameLocks noGrp="1"/>
          </p:cNvGraphicFramePr>
          <p:nvPr>
            <p:extLst>
              <p:ext uri="{D42A27DB-BD31-4B8C-83A1-F6EECF244321}">
                <p14:modId xmlns:p14="http://schemas.microsoft.com/office/powerpoint/2010/main" val="2159596939"/>
              </p:ext>
            </p:extLst>
          </p:nvPr>
        </p:nvGraphicFramePr>
        <p:xfrm>
          <a:off x="3019477" y="1643683"/>
          <a:ext cx="4038600" cy="1460500"/>
        </p:xfrm>
        <a:graphic>
          <a:graphicData uri="http://schemas.openxmlformats.org/drawingml/2006/table">
            <a:tbl>
              <a:tblPr/>
              <a:tblGrid>
                <a:gridCol w="709613"/>
                <a:gridCol w="1292225"/>
                <a:gridCol w="1012825"/>
                <a:gridCol w="1023937"/>
              </a:tblGrid>
              <a:tr h="36512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Arial" charset="0"/>
                        </a:rPr>
                        <a:t>CID</a:t>
                      </a:r>
                    </a:p>
                  </a:txBody>
                  <a:tcP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Arial" charset="0"/>
                        </a:rPr>
                        <a:t>Last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Arial" charset="0"/>
                        </a:rPr>
                        <a:t>First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Arial" charset="0"/>
                        </a:rPr>
                        <a:t>Phone</a:t>
                      </a: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Arial" charset="0"/>
                        </a:rPr>
                        <a:t>113</a:t>
                      </a:r>
                    </a:p>
                  </a:txBody>
                  <a:tcP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Arial" charset="0"/>
                        </a:rPr>
                        <a:t>Brown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Arial" charset="0"/>
                        </a:rPr>
                        <a:t>Sue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Arial" charset="0"/>
                        </a:rPr>
                        <a:t>2223</a:t>
                      </a: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Arial" charset="0"/>
                        </a:rPr>
                        <a:t>115</a:t>
                      </a:r>
                    </a:p>
                  </a:txBody>
                  <a:tcP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Arial" charset="0"/>
                        </a:rPr>
                        <a:t>Jones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Arial" charset="0"/>
                        </a:rPr>
                        <a:t>Mary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Arial" charset="0"/>
                        </a:rPr>
                        <a:t>0394</a:t>
                      </a: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Arial" charset="0"/>
                        </a:rPr>
                        <a:t>116</a:t>
                      </a:r>
                    </a:p>
                  </a:txBody>
                  <a:tcP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Arial" charset="0"/>
                        </a:rPr>
                        <a:t>Sanchez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Arial" charset="0"/>
                        </a:rPr>
                        <a:t>David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3958</a:t>
                      </a: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40" name="Text Box 33"/>
          <p:cNvSpPr txBox="1">
            <a:spLocks noChangeArrowheads="1"/>
          </p:cNvSpPr>
          <p:nvPr/>
        </p:nvSpPr>
        <p:spPr bwMode="auto">
          <a:xfrm>
            <a:off x="971126" y="3346620"/>
            <a:ext cx="12330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US" sz="1600" dirty="0">
                <a:cs typeface="Arial" charset="0"/>
              </a:rPr>
              <a:t>Sales Form</a:t>
            </a:r>
          </a:p>
        </p:txBody>
      </p:sp>
      <p:sp>
        <p:nvSpPr>
          <p:cNvPr id="17445" name="Text Box 38"/>
          <p:cNvSpPr txBox="1">
            <a:spLocks noChangeArrowheads="1"/>
          </p:cNvSpPr>
          <p:nvPr/>
        </p:nvSpPr>
        <p:spPr bwMode="auto">
          <a:xfrm>
            <a:off x="4086277" y="1262683"/>
            <a:ext cx="16169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US" sz="1600" dirty="0">
                <a:cs typeface="Arial" charset="0"/>
              </a:rPr>
              <a:t>Customer Table</a:t>
            </a:r>
          </a:p>
        </p:txBody>
      </p:sp>
      <p:graphicFrame>
        <p:nvGraphicFramePr>
          <p:cNvPr id="151595" name="Group 43"/>
          <p:cNvGraphicFramePr>
            <a:graphicFrameLocks noGrp="1"/>
          </p:cNvGraphicFramePr>
          <p:nvPr>
            <p:extLst>
              <p:ext uri="{D42A27DB-BD31-4B8C-83A1-F6EECF244321}">
                <p14:modId xmlns:p14="http://schemas.microsoft.com/office/powerpoint/2010/main" val="886967823"/>
              </p:ext>
            </p:extLst>
          </p:nvPr>
        </p:nvGraphicFramePr>
        <p:xfrm>
          <a:off x="3090158" y="5383127"/>
          <a:ext cx="2724150" cy="670560"/>
        </p:xfrm>
        <a:graphic>
          <a:graphicData uri="http://schemas.openxmlformats.org/drawingml/2006/table">
            <a:tbl>
              <a:tblPr/>
              <a:tblGrid>
                <a:gridCol w="792163"/>
                <a:gridCol w="1017587"/>
                <a:gridCol w="914400"/>
              </a:tblGrid>
              <a:tr h="24761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err="1" smtClean="0">
                          <a:ln>
                            <a:noFill/>
                          </a:ln>
                          <a:solidFill>
                            <a:schemeClr val="tx1"/>
                          </a:solidFill>
                          <a:effectLst/>
                          <a:latin typeface="Arial" charset="0"/>
                        </a:rPr>
                        <a:t>SaleID</a:t>
                      </a:r>
                      <a:endParaRPr kumimoji="0" lang="en-US" sz="1600" b="0" i="0" u="none" strike="noStrike" cap="none" normalizeH="0" baseline="0" dirty="0" smtClean="0">
                        <a:ln>
                          <a:noFill/>
                        </a:ln>
                        <a:solidFill>
                          <a:schemeClr val="tx1"/>
                        </a:solidFill>
                        <a:effectLst/>
                        <a:latin typeface="Arial" charset="0"/>
                      </a:endParaRPr>
                    </a:p>
                  </a:txBody>
                  <a:tcP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err="1" smtClean="0">
                          <a:ln>
                            <a:noFill/>
                          </a:ln>
                          <a:solidFill>
                            <a:schemeClr val="tx1"/>
                          </a:solidFill>
                          <a:effectLst/>
                          <a:latin typeface="Arial" charset="0"/>
                        </a:rPr>
                        <a:t>SaleDate</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Arial" charset="0"/>
                        </a:rPr>
                        <a:t>CID</a:t>
                      </a: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92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Arial" charset="0"/>
                        </a:rPr>
                        <a:t>298</a:t>
                      </a:r>
                    </a:p>
                  </a:txBody>
                  <a:tcP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Arial" charset="0"/>
                        </a:rPr>
                        <a:t>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115</a:t>
                      </a: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64" name="Text Box 57"/>
          <p:cNvSpPr txBox="1">
            <a:spLocks noChangeArrowheads="1"/>
          </p:cNvSpPr>
          <p:nvPr/>
        </p:nvSpPr>
        <p:spPr bwMode="auto">
          <a:xfrm>
            <a:off x="3150178" y="5038860"/>
            <a:ext cx="12386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US" sz="1600" dirty="0">
                <a:cs typeface="Arial" charset="0"/>
              </a:rPr>
              <a:t>Sales Table</a:t>
            </a:r>
          </a:p>
        </p:txBody>
      </p:sp>
      <p:sp>
        <p:nvSpPr>
          <p:cNvPr id="17467" name="Line 60"/>
          <p:cNvSpPr>
            <a:spLocks noChangeShapeType="1"/>
          </p:cNvSpPr>
          <p:nvPr/>
        </p:nvSpPr>
        <p:spPr bwMode="auto">
          <a:xfrm>
            <a:off x="4527554" y="4033703"/>
            <a:ext cx="520889" cy="1760676"/>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sp>
        <p:nvSpPr>
          <p:cNvPr id="17468" name="Text Box 61"/>
          <p:cNvSpPr txBox="1">
            <a:spLocks noChangeArrowheads="1"/>
          </p:cNvSpPr>
          <p:nvPr/>
        </p:nvSpPr>
        <p:spPr bwMode="auto">
          <a:xfrm>
            <a:off x="4827757" y="4696304"/>
            <a:ext cx="15730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US" sz="1600" dirty="0">
                <a:solidFill>
                  <a:srgbClr val="0000FF"/>
                </a:solidFill>
                <a:cs typeface="Arial" charset="0"/>
              </a:rPr>
              <a:t>Selected value</a:t>
            </a:r>
          </a:p>
        </p:txBody>
      </p:sp>
      <p:sp>
        <p:nvSpPr>
          <p:cNvPr id="4" name="Rectangle 3"/>
          <p:cNvSpPr/>
          <p:nvPr/>
        </p:nvSpPr>
        <p:spPr bwMode="auto">
          <a:xfrm>
            <a:off x="731260" y="3314159"/>
            <a:ext cx="2674962" cy="137753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endParaRPr>
          </a:p>
        </p:txBody>
      </p:sp>
      <p:sp>
        <p:nvSpPr>
          <p:cNvPr id="5" name="TextBox 4"/>
          <p:cNvSpPr txBox="1"/>
          <p:nvPr/>
        </p:nvSpPr>
        <p:spPr>
          <a:xfrm>
            <a:off x="883659" y="3676359"/>
            <a:ext cx="772969" cy="307777"/>
          </a:xfrm>
          <a:prstGeom prst="rect">
            <a:avLst/>
          </a:prstGeom>
          <a:noFill/>
        </p:spPr>
        <p:txBody>
          <a:bodyPr wrap="none" rtlCol="0">
            <a:spAutoFit/>
          </a:bodyPr>
          <a:lstStyle/>
          <a:p>
            <a:r>
              <a:rPr lang="en-US" sz="1400" dirty="0" smtClean="0">
                <a:solidFill>
                  <a:schemeClr val="tx1"/>
                </a:solidFill>
              </a:rPr>
              <a:t>Sale ID</a:t>
            </a:r>
            <a:endParaRPr lang="en-US" sz="1400" dirty="0">
              <a:solidFill>
                <a:schemeClr val="tx1"/>
              </a:solidFill>
            </a:endParaRPr>
          </a:p>
        </p:txBody>
      </p:sp>
      <p:sp>
        <p:nvSpPr>
          <p:cNvPr id="26" name="TextBox 25"/>
          <p:cNvSpPr txBox="1"/>
          <p:nvPr/>
        </p:nvSpPr>
        <p:spPr>
          <a:xfrm>
            <a:off x="883659" y="4002926"/>
            <a:ext cx="971741" cy="307777"/>
          </a:xfrm>
          <a:prstGeom prst="rect">
            <a:avLst/>
          </a:prstGeom>
          <a:noFill/>
        </p:spPr>
        <p:txBody>
          <a:bodyPr wrap="none" rtlCol="0">
            <a:spAutoFit/>
          </a:bodyPr>
          <a:lstStyle/>
          <a:p>
            <a:r>
              <a:rPr lang="en-US" sz="1400" dirty="0" smtClean="0">
                <a:solidFill>
                  <a:schemeClr val="tx1"/>
                </a:solidFill>
              </a:rPr>
              <a:t>Sale Date</a:t>
            </a:r>
            <a:endParaRPr lang="en-US" sz="1400" dirty="0">
              <a:solidFill>
                <a:schemeClr val="tx1"/>
              </a:solidFill>
            </a:endParaRPr>
          </a:p>
        </p:txBody>
      </p:sp>
      <p:sp>
        <p:nvSpPr>
          <p:cNvPr id="27" name="TextBox 26"/>
          <p:cNvSpPr txBox="1"/>
          <p:nvPr/>
        </p:nvSpPr>
        <p:spPr>
          <a:xfrm>
            <a:off x="883659" y="4310703"/>
            <a:ext cx="960519" cy="307777"/>
          </a:xfrm>
          <a:prstGeom prst="rect">
            <a:avLst/>
          </a:prstGeom>
          <a:noFill/>
        </p:spPr>
        <p:txBody>
          <a:bodyPr wrap="none" rtlCol="0">
            <a:spAutoFit/>
          </a:bodyPr>
          <a:lstStyle/>
          <a:p>
            <a:r>
              <a:rPr lang="en-US" sz="1400" dirty="0" smtClean="0">
                <a:solidFill>
                  <a:schemeClr val="tx1"/>
                </a:solidFill>
              </a:rPr>
              <a:t>Customer</a:t>
            </a:r>
            <a:endParaRPr lang="en-US" sz="1400" dirty="0">
              <a:solidFill>
                <a:schemeClr val="tx1"/>
              </a:solidFill>
            </a:endParaRPr>
          </a:p>
        </p:txBody>
      </p:sp>
      <p:sp>
        <p:nvSpPr>
          <p:cNvPr id="6" name="TextBox 5"/>
          <p:cNvSpPr txBox="1"/>
          <p:nvPr/>
        </p:nvSpPr>
        <p:spPr>
          <a:xfrm>
            <a:off x="1877669" y="3676359"/>
            <a:ext cx="1373877" cy="307777"/>
          </a:xfrm>
          <a:prstGeom prst="rect">
            <a:avLst/>
          </a:prstGeom>
          <a:noFill/>
          <a:ln>
            <a:solidFill>
              <a:schemeClr val="tx1"/>
            </a:solidFill>
          </a:ln>
        </p:spPr>
        <p:txBody>
          <a:bodyPr wrap="square" rtlCol="0">
            <a:spAutoFit/>
          </a:bodyPr>
          <a:lstStyle/>
          <a:p>
            <a:r>
              <a:rPr lang="en-US" sz="1400" dirty="0" smtClean="0">
                <a:solidFill>
                  <a:schemeClr val="tx1"/>
                </a:solidFill>
              </a:rPr>
              <a:t>298</a:t>
            </a:r>
            <a:endParaRPr lang="en-US" sz="1400" dirty="0">
              <a:solidFill>
                <a:schemeClr val="tx1"/>
              </a:solidFill>
            </a:endParaRPr>
          </a:p>
        </p:txBody>
      </p:sp>
      <p:sp>
        <p:nvSpPr>
          <p:cNvPr id="29" name="TextBox 28"/>
          <p:cNvSpPr txBox="1"/>
          <p:nvPr/>
        </p:nvSpPr>
        <p:spPr>
          <a:xfrm>
            <a:off x="1877669" y="4033702"/>
            <a:ext cx="1373877" cy="307777"/>
          </a:xfrm>
          <a:prstGeom prst="rect">
            <a:avLst/>
          </a:prstGeom>
          <a:noFill/>
          <a:ln>
            <a:solidFill>
              <a:schemeClr val="tx1"/>
            </a:solidFill>
          </a:ln>
        </p:spPr>
        <p:txBody>
          <a:bodyPr wrap="square" rtlCol="0">
            <a:spAutoFit/>
          </a:bodyPr>
          <a:lstStyle/>
          <a:p>
            <a:r>
              <a:rPr lang="en-US" sz="1400" dirty="0" smtClean="0">
                <a:solidFill>
                  <a:schemeClr val="tx1"/>
                </a:solidFill>
              </a:rPr>
              <a:t>6/1/…</a:t>
            </a:r>
            <a:endParaRPr lang="en-US" sz="1400" dirty="0">
              <a:solidFill>
                <a:schemeClr val="tx1"/>
              </a:solidFill>
            </a:endParaRPr>
          </a:p>
        </p:txBody>
      </p:sp>
      <p:sp>
        <p:nvSpPr>
          <p:cNvPr id="30" name="TextBox 29"/>
          <p:cNvSpPr txBox="1"/>
          <p:nvPr/>
        </p:nvSpPr>
        <p:spPr>
          <a:xfrm>
            <a:off x="1877669" y="4341479"/>
            <a:ext cx="1373877" cy="307777"/>
          </a:xfrm>
          <a:prstGeom prst="rect">
            <a:avLst/>
          </a:prstGeom>
          <a:noFill/>
          <a:ln>
            <a:solidFill>
              <a:schemeClr val="tx1"/>
            </a:solidFill>
          </a:ln>
        </p:spPr>
        <p:txBody>
          <a:bodyPr wrap="square" rtlCol="0">
            <a:spAutoFit/>
          </a:bodyPr>
          <a:lstStyle/>
          <a:p>
            <a:r>
              <a:rPr lang="en-US" sz="1400" dirty="0" smtClean="0">
                <a:solidFill>
                  <a:schemeClr val="tx1"/>
                </a:solidFill>
              </a:rPr>
              <a:t>Jones, Mary</a:t>
            </a:r>
            <a:endParaRPr lang="en-US" sz="1400" dirty="0">
              <a:solidFill>
                <a:schemeClr val="tx1"/>
              </a:solidFill>
            </a:endParaRPr>
          </a:p>
        </p:txBody>
      </p:sp>
      <p:cxnSp>
        <p:nvCxnSpPr>
          <p:cNvPr id="8" name="Straight Connector 7"/>
          <p:cNvCxnSpPr/>
          <p:nvPr/>
        </p:nvCxnSpPr>
        <p:spPr bwMode="auto">
          <a:xfrm>
            <a:off x="2993206" y="4341479"/>
            <a:ext cx="0" cy="307777"/>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9" name="Down Arrow 8"/>
          <p:cNvSpPr/>
          <p:nvPr/>
        </p:nvSpPr>
        <p:spPr bwMode="auto">
          <a:xfrm>
            <a:off x="3035537" y="4396460"/>
            <a:ext cx="182880" cy="197814"/>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endParaRPr>
          </a:p>
        </p:txBody>
      </p:sp>
      <p:sp>
        <p:nvSpPr>
          <p:cNvPr id="10" name="Rectangle 9"/>
          <p:cNvSpPr/>
          <p:nvPr/>
        </p:nvSpPr>
        <p:spPr bwMode="auto">
          <a:xfrm>
            <a:off x="4105686" y="3553864"/>
            <a:ext cx="3017218" cy="873431"/>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tabLst/>
            </a:pPr>
            <a:r>
              <a:rPr kumimoji="0" lang="en-US" sz="1600" b="0" i="0" u="none" strike="noStrike" cap="none" normalizeH="0" baseline="0" dirty="0" smtClean="0">
                <a:ln>
                  <a:noFill/>
                </a:ln>
                <a:solidFill>
                  <a:srgbClr val="0000FF"/>
                </a:solidFill>
                <a:effectLst/>
              </a:rPr>
              <a:t>113	Brown, Sue</a:t>
            </a:r>
          </a:p>
          <a:p>
            <a:pPr marR="0" algn="l" defTabSz="914400" rtl="0" eaLnBrk="0" fontAlgn="base" latinLnBrk="0" hangingPunct="0">
              <a:lnSpc>
                <a:spcPct val="100000"/>
              </a:lnSpc>
              <a:spcBef>
                <a:spcPct val="0"/>
              </a:spcBef>
              <a:spcAft>
                <a:spcPct val="0"/>
              </a:spcAft>
              <a:buClrTx/>
              <a:buSzTx/>
              <a:tabLst/>
            </a:pPr>
            <a:r>
              <a:rPr lang="en-US" sz="1600" dirty="0" smtClean="0"/>
              <a:t>115	Jones, Mary</a:t>
            </a:r>
          </a:p>
          <a:p>
            <a:pPr marR="0" algn="l" defTabSz="914400" rtl="0" eaLnBrk="0" fontAlgn="base" latinLnBrk="0" hangingPunct="0">
              <a:lnSpc>
                <a:spcPct val="100000"/>
              </a:lnSpc>
              <a:spcBef>
                <a:spcPct val="0"/>
              </a:spcBef>
              <a:spcAft>
                <a:spcPct val="0"/>
              </a:spcAft>
              <a:buClrTx/>
              <a:buSzTx/>
              <a:tabLst/>
            </a:pPr>
            <a:r>
              <a:rPr lang="en-US" sz="1600" dirty="0" smtClean="0"/>
              <a:t>116	</a:t>
            </a:r>
            <a:r>
              <a:rPr kumimoji="0" lang="en-US" sz="1600" b="0" i="0" u="none" strike="noStrike" cap="none" normalizeH="0" baseline="0" dirty="0" smtClean="0">
                <a:ln>
                  <a:noFill/>
                </a:ln>
                <a:solidFill>
                  <a:srgbClr val="0000FF"/>
                </a:solidFill>
                <a:effectLst/>
              </a:rPr>
              <a:t>Sanchez, David</a:t>
            </a:r>
          </a:p>
        </p:txBody>
      </p:sp>
      <p:cxnSp>
        <p:nvCxnSpPr>
          <p:cNvPr id="12" name="Straight Arrow Connector 11"/>
          <p:cNvCxnSpPr/>
          <p:nvPr/>
        </p:nvCxnSpPr>
        <p:spPr bwMode="auto">
          <a:xfrm>
            <a:off x="3902032" y="3078474"/>
            <a:ext cx="1251045" cy="437423"/>
          </a:xfrm>
          <a:prstGeom prst="straightConnector1">
            <a:avLst/>
          </a:prstGeom>
          <a:solidFill>
            <a:schemeClr val="accent1"/>
          </a:solidFill>
          <a:ln w="12700" cap="flat" cmpd="sng" algn="ctr">
            <a:solidFill>
              <a:schemeClr val="bg2"/>
            </a:solidFill>
            <a:prstDash val="solid"/>
            <a:round/>
            <a:headEnd type="none" w="sm" len="sm"/>
            <a:tailEnd type="stealth" w="lg" len="med"/>
          </a:ln>
          <a:effectLst/>
        </p:spPr>
      </p:cxnSp>
      <p:sp>
        <p:nvSpPr>
          <p:cNvPr id="13" name="TextBox 12"/>
          <p:cNvSpPr txBox="1"/>
          <p:nvPr/>
        </p:nvSpPr>
        <p:spPr>
          <a:xfrm>
            <a:off x="4894736" y="3148555"/>
            <a:ext cx="1803699" cy="338554"/>
          </a:xfrm>
          <a:prstGeom prst="rect">
            <a:avLst/>
          </a:prstGeom>
          <a:noFill/>
        </p:spPr>
        <p:txBody>
          <a:bodyPr wrap="none" rtlCol="0">
            <a:spAutoFit/>
          </a:bodyPr>
          <a:lstStyle/>
          <a:p>
            <a:r>
              <a:rPr lang="en-US" sz="1600" dirty="0" smtClean="0"/>
              <a:t>Query: display list</a:t>
            </a:r>
            <a:endParaRPr lang="en-US" sz="1600" dirty="0"/>
          </a:p>
        </p:txBody>
      </p:sp>
      <p:cxnSp>
        <p:nvCxnSpPr>
          <p:cNvPr id="15" name="Straight Arrow Connector 14"/>
          <p:cNvCxnSpPr>
            <a:stCxn id="30" idx="3"/>
            <a:endCxn id="10" idx="1"/>
          </p:cNvCxnSpPr>
          <p:nvPr/>
        </p:nvCxnSpPr>
        <p:spPr bwMode="auto">
          <a:xfrm flipV="1">
            <a:off x="3251546" y="3990580"/>
            <a:ext cx="854140" cy="504788"/>
          </a:xfrm>
          <a:prstGeom prst="straightConnector1">
            <a:avLst/>
          </a:prstGeom>
          <a:solidFill>
            <a:schemeClr val="accent1"/>
          </a:solidFill>
          <a:ln w="12700" cap="flat" cmpd="sng" algn="ctr">
            <a:solidFill>
              <a:schemeClr val="tx1"/>
            </a:solidFill>
            <a:prstDash val="solid"/>
            <a:round/>
            <a:headEnd type="none" w="sm" len="sm"/>
            <a:tailEnd type="stealth"/>
          </a:ln>
          <a:effectLst/>
        </p:spPr>
      </p:cxnSp>
      <p:sp>
        <p:nvSpPr>
          <p:cNvPr id="16" name="Rectangle 15"/>
          <p:cNvSpPr/>
          <p:nvPr/>
        </p:nvSpPr>
        <p:spPr bwMode="auto">
          <a:xfrm>
            <a:off x="4175516" y="3830247"/>
            <a:ext cx="2522919" cy="246020"/>
          </a:xfrm>
          <a:prstGeom prst="rect">
            <a:avLst/>
          </a:prstGeom>
          <a:solidFill>
            <a:srgbClr val="FFFF00">
              <a:alpha val="50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endParaRPr>
          </a:p>
        </p:txBody>
      </p:sp>
    </p:spTree>
    <p:extLst>
      <p:ext uri="{BB962C8B-B14F-4D97-AF65-F5344CB8AC3E}">
        <p14:creationId xmlns:p14="http://schemas.microsoft.com/office/powerpoint/2010/main" val="744093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r>
              <a:rPr lang="en-US" smtClean="0"/>
              <a:t>User Interface—International </a:t>
            </a:r>
          </a:p>
        </p:txBody>
      </p:sp>
      <p:sp>
        <p:nvSpPr>
          <p:cNvPr id="18436" name="Rectangle 3"/>
          <p:cNvSpPr>
            <a:spLocks noGrp="1" noChangeArrowheads="1"/>
          </p:cNvSpPr>
          <p:nvPr>
            <p:ph type="body" idx="1"/>
          </p:nvPr>
        </p:nvSpPr>
        <p:spPr/>
        <p:txBody>
          <a:bodyPr/>
          <a:lstStyle/>
          <a:p>
            <a:r>
              <a:rPr lang="en-US" dirty="0" smtClean="0"/>
              <a:t>Language and characters</a:t>
            </a:r>
          </a:p>
          <a:p>
            <a:r>
              <a:rPr lang="en-US" dirty="0" smtClean="0"/>
              <a:t>Currency</a:t>
            </a:r>
          </a:p>
          <a:p>
            <a:r>
              <a:rPr lang="en-US" dirty="0" smtClean="0"/>
              <a:t>Time zones</a:t>
            </a:r>
          </a:p>
          <a:p>
            <a:r>
              <a:rPr lang="en-US" dirty="0" smtClean="0"/>
              <a:t>Time and date formats</a:t>
            </a:r>
          </a:p>
          <a:p>
            <a:r>
              <a:rPr lang="en-US" dirty="0" smtClean="0"/>
              <a:t>Calendar—starting day</a:t>
            </a:r>
          </a:p>
          <a:p>
            <a:r>
              <a:rPr lang="en-US" dirty="0" smtClean="0"/>
              <a:t>Number formats</a:t>
            </a:r>
          </a:p>
          <a:p>
            <a:r>
              <a:rPr lang="en-US" dirty="0" smtClean="0"/>
              <a:t>Country names and maps</a:t>
            </a:r>
          </a:p>
          <a:p>
            <a:r>
              <a:rPr lang="en-US" dirty="0" smtClean="0"/>
              <a:t>National ID numbers—privacy </a:t>
            </a:r>
          </a:p>
        </p:txBody>
      </p:sp>
      <p:sp>
        <p:nvSpPr>
          <p:cNvPr id="18434" name="Slide Number Placeholder 5"/>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B2E9FDF2-C268-47E8-BAB2-864C0C06884D}" type="slidenum">
              <a:rPr lang="en-US" smtClean="0"/>
              <a:pPr/>
              <a:t>11</a:t>
            </a:fld>
            <a:endParaRPr lang="en-US"/>
          </a:p>
        </p:txBody>
      </p:sp>
    </p:spTree>
    <p:extLst>
      <p:ext uri="{BB962C8B-B14F-4D97-AF65-F5344CB8AC3E}">
        <p14:creationId xmlns:p14="http://schemas.microsoft.com/office/powerpoint/2010/main" val="3264456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smtClean="0"/>
              <a:t>International Attributes</a:t>
            </a:r>
          </a:p>
        </p:txBody>
      </p:sp>
      <p:sp>
        <p:nvSpPr>
          <p:cNvPr id="19460" name="Rectangle 3"/>
          <p:cNvSpPr>
            <a:spLocks noGrp="1" noChangeArrowheads="1"/>
          </p:cNvSpPr>
          <p:nvPr>
            <p:ph idx="1"/>
          </p:nvPr>
        </p:nvSpPr>
        <p:spPr/>
        <p:txBody>
          <a:bodyPr/>
          <a:lstStyle/>
          <a:p>
            <a:r>
              <a:rPr lang="en-US" smtClean="0"/>
              <a:t>Language</a:t>
            </a:r>
          </a:p>
          <a:p>
            <a:r>
              <a:rPr lang="en-US" smtClean="0"/>
              <a:t>Character sets and punctuation marks</a:t>
            </a:r>
          </a:p>
          <a:p>
            <a:r>
              <a:rPr lang="en-US" smtClean="0"/>
              <a:t>Sorting</a:t>
            </a:r>
          </a:p>
          <a:p>
            <a:r>
              <a:rPr lang="en-US" smtClean="0"/>
              <a:t>Data formats</a:t>
            </a:r>
          </a:p>
          <a:p>
            <a:pPr lvl="1"/>
            <a:r>
              <a:rPr lang="en-US" smtClean="0"/>
              <a:t>Date</a:t>
            </a:r>
          </a:p>
          <a:p>
            <a:pPr lvl="1"/>
            <a:r>
              <a:rPr lang="en-US" smtClean="0"/>
              <a:t>Time</a:t>
            </a:r>
          </a:p>
          <a:p>
            <a:pPr lvl="1"/>
            <a:r>
              <a:rPr lang="en-US" smtClean="0"/>
              <a:t>Metric v English</a:t>
            </a:r>
          </a:p>
          <a:p>
            <a:pPr lvl="1"/>
            <a:r>
              <a:rPr lang="en-US" smtClean="0"/>
              <a:t>Currency symbol and format</a:t>
            </a:r>
          </a:p>
          <a:p>
            <a:pPr lvl="1"/>
            <a:r>
              <a:rPr lang="en-US" smtClean="0"/>
              <a:t>Separators (decimal, . . .)</a:t>
            </a:r>
          </a:p>
          <a:p>
            <a:pPr lvl="1"/>
            <a:r>
              <a:rPr lang="en-US" smtClean="0"/>
              <a:t>Phone numbers</a:t>
            </a:r>
          </a:p>
          <a:p>
            <a:pPr lvl="2"/>
            <a:r>
              <a:rPr lang="en-US" smtClean="0"/>
              <a:t>Separators</a:t>
            </a:r>
          </a:p>
          <a:p>
            <a:pPr lvl="2"/>
            <a:r>
              <a:rPr lang="en-US" smtClean="0"/>
              <a:t>International code prefix</a:t>
            </a:r>
          </a:p>
          <a:p>
            <a:pPr lvl="1"/>
            <a:r>
              <a:rPr lang="en-US" smtClean="0"/>
              <a:t>Postal codes</a:t>
            </a:r>
          </a:p>
          <a:p>
            <a:pPr lvl="1"/>
            <a:r>
              <a:rPr lang="en-US" smtClean="0"/>
              <a:t>National ID Numbers</a:t>
            </a:r>
          </a:p>
        </p:txBody>
      </p:sp>
      <p:sp>
        <p:nvSpPr>
          <p:cNvPr id="19458" name="Slide Number Placeholder 6"/>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A821C67F-857A-418E-B637-BA5D3D658CA7}" type="slidenum">
              <a:rPr lang="en-US" smtClean="0"/>
              <a:pPr/>
              <a:t>12</a:t>
            </a:fld>
            <a:endParaRPr lang="en-US"/>
          </a:p>
        </p:txBody>
      </p:sp>
    </p:spTree>
    <p:extLst>
      <p:ext uri="{BB962C8B-B14F-4D97-AF65-F5344CB8AC3E}">
        <p14:creationId xmlns:p14="http://schemas.microsoft.com/office/powerpoint/2010/main" val="16107602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Multiple Languages</a:t>
            </a:r>
            <a:endParaRPr lang="en-US" dirty="0"/>
          </a:p>
        </p:txBody>
      </p:sp>
      <p:sp>
        <p:nvSpPr>
          <p:cNvPr id="4" name="Slide Number Placeholder 3"/>
          <p:cNvSpPr>
            <a:spLocks noGrp="1"/>
          </p:cNvSpPr>
          <p:nvPr>
            <p:ph type="sldNum" sz="quarter" idx="12"/>
          </p:nvPr>
        </p:nvSpPr>
        <p:spPr/>
        <p:txBody>
          <a:bodyPr/>
          <a:lstStyle/>
          <a:p>
            <a:pPr>
              <a:defRPr/>
            </a:pPr>
            <a:fld id="{923F52A1-028B-4591-8BCA-BD4AC116D9B3}" type="slidenum">
              <a:rPr lang="en-US" smtClean="0"/>
              <a:pPr>
                <a:defRPr/>
              </a:pPr>
              <a:t>13</a:t>
            </a:fld>
            <a:endParaRPr lang="en-US"/>
          </a:p>
        </p:txBody>
      </p:sp>
      <p:sp>
        <p:nvSpPr>
          <p:cNvPr id="5" name="Rectangle 4"/>
          <p:cNvSpPr/>
          <p:nvPr/>
        </p:nvSpPr>
        <p:spPr bwMode="auto">
          <a:xfrm>
            <a:off x="359402" y="1452935"/>
            <a:ext cx="3993776" cy="373828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endParaRPr>
          </a:p>
        </p:txBody>
      </p:sp>
      <p:sp>
        <p:nvSpPr>
          <p:cNvPr id="6" name="TextBox 5"/>
          <p:cNvSpPr txBox="1"/>
          <p:nvPr/>
        </p:nvSpPr>
        <p:spPr>
          <a:xfrm>
            <a:off x="668684" y="1762217"/>
            <a:ext cx="1619354" cy="338554"/>
          </a:xfrm>
          <a:prstGeom prst="rect">
            <a:avLst/>
          </a:prstGeom>
          <a:noFill/>
        </p:spPr>
        <p:txBody>
          <a:bodyPr wrap="none" rtlCol="0">
            <a:spAutoFit/>
          </a:bodyPr>
          <a:lstStyle/>
          <a:p>
            <a:r>
              <a:rPr lang="en-US" sz="1600" dirty="0" err="1" smtClean="0">
                <a:solidFill>
                  <a:schemeClr val="bg2"/>
                </a:solidFill>
              </a:rPr>
              <a:t>LastNameLabel</a:t>
            </a:r>
            <a:endParaRPr lang="en-US" sz="1600" dirty="0">
              <a:solidFill>
                <a:schemeClr val="bg2"/>
              </a:solidFill>
            </a:endParaRPr>
          </a:p>
        </p:txBody>
      </p:sp>
      <p:sp>
        <p:nvSpPr>
          <p:cNvPr id="7" name="Rectangle 6"/>
          <p:cNvSpPr/>
          <p:nvPr/>
        </p:nvSpPr>
        <p:spPr bwMode="auto">
          <a:xfrm>
            <a:off x="2313445" y="1762217"/>
            <a:ext cx="1801906" cy="338554"/>
          </a:xfrm>
          <a:prstGeom prst="rect">
            <a:avLst/>
          </a:prstGeom>
          <a:noFill/>
          <a:ln w="12700" cap="flat" cmpd="sng" algn="ctr">
            <a:solidFill>
              <a:schemeClr val="tx1"/>
            </a:solidFill>
            <a:prstDash val="solid"/>
            <a:round/>
            <a:headEnd type="none" w="sm" len="sm"/>
            <a:tailEnd type="none" w="sm" len="sm"/>
          </a:ln>
          <a:effectLst/>
          <a:scene3d>
            <a:camera prst="orthographicFront"/>
            <a:lightRig rig="threePt" dir="t"/>
          </a:scene3d>
          <a:sp3d>
            <a:bevelB w="152400" h="50800" prst="softRound"/>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endParaRPr>
          </a:p>
        </p:txBody>
      </p:sp>
      <p:sp>
        <p:nvSpPr>
          <p:cNvPr id="8" name="Freeform 7"/>
          <p:cNvSpPr/>
          <p:nvPr/>
        </p:nvSpPr>
        <p:spPr>
          <a:xfrm>
            <a:off x="2321194" y="1777715"/>
            <a:ext cx="1782306" cy="309966"/>
          </a:xfrm>
          <a:custGeom>
            <a:avLst/>
            <a:gdLst>
              <a:gd name="connsiteX0" fmla="*/ 0 w 1782306"/>
              <a:gd name="connsiteY0" fmla="*/ 309966 h 309966"/>
              <a:gd name="connsiteX1" fmla="*/ 0 w 1782306"/>
              <a:gd name="connsiteY1" fmla="*/ 0 h 309966"/>
              <a:gd name="connsiteX2" fmla="*/ 1782306 w 1782306"/>
              <a:gd name="connsiteY2" fmla="*/ 0 h 309966"/>
            </a:gdLst>
            <a:ahLst/>
            <a:cxnLst>
              <a:cxn ang="0">
                <a:pos x="connsiteX0" y="connsiteY0"/>
              </a:cxn>
              <a:cxn ang="0">
                <a:pos x="connsiteX1" y="connsiteY1"/>
              </a:cxn>
              <a:cxn ang="0">
                <a:pos x="connsiteX2" y="connsiteY2"/>
              </a:cxn>
            </a:cxnLst>
            <a:rect l="l" t="t" r="r" b="b"/>
            <a:pathLst>
              <a:path w="1782306" h="309966">
                <a:moveTo>
                  <a:pt x="0" y="309966"/>
                </a:moveTo>
                <a:lnTo>
                  <a:pt x="0" y="0"/>
                </a:lnTo>
                <a:lnTo>
                  <a:pt x="1782306" y="0"/>
                </a:lnTo>
              </a:path>
            </a:pathLst>
          </a:custGeom>
          <a:ln w="12700">
            <a:solidFill>
              <a:srgbClr val="969696"/>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endParaRPr>
          </a:p>
        </p:txBody>
      </p:sp>
      <p:sp>
        <p:nvSpPr>
          <p:cNvPr id="9" name="TextBox 8"/>
          <p:cNvSpPr txBox="1"/>
          <p:nvPr/>
        </p:nvSpPr>
        <p:spPr>
          <a:xfrm>
            <a:off x="668684" y="2284958"/>
            <a:ext cx="1037463" cy="338554"/>
          </a:xfrm>
          <a:prstGeom prst="rect">
            <a:avLst/>
          </a:prstGeom>
          <a:noFill/>
        </p:spPr>
        <p:txBody>
          <a:bodyPr wrap="none" rtlCol="0">
            <a:spAutoFit/>
          </a:bodyPr>
          <a:lstStyle/>
          <a:p>
            <a:r>
              <a:rPr lang="en-US" sz="1600" dirty="0" err="1" smtClean="0">
                <a:solidFill>
                  <a:schemeClr val="bg2"/>
                </a:solidFill>
              </a:rPr>
              <a:t>CityLabel</a:t>
            </a:r>
            <a:endParaRPr lang="en-US" sz="1600" dirty="0">
              <a:solidFill>
                <a:schemeClr val="bg2"/>
              </a:solidFill>
            </a:endParaRPr>
          </a:p>
        </p:txBody>
      </p:sp>
      <p:sp>
        <p:nvSpPr>
          <p:cNvPr id="10" name="Rectangle 9"/>
          <p:cNvSpPr/>
          <p:nvPr/>
        </p:nvSpPr>
        <p:spPr bwMode="auto">
          <a:xfrm>
            <a:off x="2313445" y="2298048"/>
            <a:ext cx="1801906" cy="338554"/>
          </a:xfrm>
          <a:prstGeom prst="rect">
            <a:avLst/>
          </a:prstGeom>
          <a:noFill/>
          <a:ln w="12700" cap="flat" cmpd="sng" algn="ctr">
            <a:solidFill>
              <a:schemeClr val="tx1"/>
            </a:solidFill>
            <a:prstDash val="solid"/>
            <a:round/>
            <a:headEnd type="none" w="sm" len="sm"/>
            <a:tailEnd type="none" w="sm" len="sm"/>
          </a:ln>
          <a:effectLst/>
          <a:scene3d>
            <a:camera prst="orthographicFront"/>
            <a:lightRig rig="threePt" dir="t"/>
          </a:scene3d>
          <a:sp3d>
            <a:bevelB w="152400" h="50800" prst="softRound"/>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endParaRPr>
          </a:p>
        </p:txBody>
      </p:sp>
      <p:sp>
        <p:nvSpPr>
          <p:cNvPr id="11" name="Freeform 10"/>
          <p:cNvSpPr/>
          <p:nvPr/>
        </p:nvSpPr>
        <p:spPr>
          <a:xfrm>
            <a:off x="2321194" y="2313546"/>
            <a:ext cx="1782306" cy="309966"/>
          </a:xfrm>
          <a:custGeom>
            <a:avLst/>
            <a:gdLst>
              <a:gd name="connsiteX0" fmla="*/ 0 w 1782306"/>
              <a:gd name="connsiteY0" fmla="*/ 309966 h 309966"/>
              <a:gd name="connsiteX1" fmla="*/ 0 w 1782306"/>
              <a:gd name="connsiteY1" fmla="*/ 0 h 309966"/>
              <a:gd name="connsiteX2" fmla="*/ 1782306 w 1782306"/>
              <a:gd name="connsiteY2" fmla="*/ 0 h 309966"/>
            </a:gdLst>
            <a:ahLst/>
            <a:cxnLst>
              <a:cxn ang="0">
                <a:pos x="connsiteX0" y="connsiteY0"/>
              </a:cxn>
              <a:cxn ang="0">
                <a:pos x="connsiteX1" y="connsiteY1"/>
              </a:cxn>
              <a:cxn ang="0">
                <a:pos x="connsiteX2" y="connsiteY2"/>
              </a:cxn>
            </a:cxnLst>
            <a:rect l="l" t="t" r="r" b="b"/>
            <a:pathLst>
              <a:path w="1782306" h="309966">
                <a:moveTo>
                  <a:pt x="0" y="309966"/>
                </a:moveTo>
                <a:lnTo>
                  <a:pt x="0" y="0"/>
                </a:lnTo>
                <a:lnTo>
                  <a:pt x="1782306" y="0"/>
                </a:lnTo>
              </a:path>
            </a:pathLst>
          </a:custGeom>
          <a:ln w="12700">
            <a:solidFill>
              <a:srgbClr val="969696"/>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endParaRPr>
          </a:p>
        </p:txBody>
      </p:sp>
      <p:cxnSp>
        <p:nvCxnSpPr>
          <p:cNvPr id="12" name="Straight Connector 11"/>
          <p:cNvCxnSpPr/>
          <p:nvPr/>
        </p:nvCxnSpPr>
        <p:spPr bwMode="auto">
          <a:xfrm>
            <a:off x="3772336" y="2298048"/>
            <a:ext cx="0" cy="338554"/>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3" name="Down Arrow 12"/>
          <p:cNvSpPr/>
          <p:nvPr/>
        </p:nvSpPr>
        <p:spPr bwMode="auto">
          <a:xfrm>
            <a:off x="3818833" y="2360040"/>
            <a:ext cx="265522" cy="224042"/>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endParaRPr>
          </a:p>
        </p:txBody>
      </p:sp>
      <p:sp>
        <p:nvSpPr>
          <p:cNvPr id="14" name="TextBox 13"/>
          <p:cNvSpPr txBox="1"/>
          <p:nvPr/>
        </p:nvSpPr>
        <p:spPr>
          <a:xfrm>
            <a:off x="982872" y="3793376"/>
            <a:ext cx="1048685" cy="338554"/>
          </a:xfrm>
          <a:prstGeom prst="rect">
            <a:avLst/>
          </a:prstGeom>
          <a:noFill/>
        </p:spPr>
        <p:txBody>
          <a:bodyPr wrap="none" rtlCol="0">
            <a:spAutoFit/>
          </a:bodyPr>
          <a:lstStyle/>
          <a:p>
            <a:r>
              <a:rPr lang="en-US" sz="1600" dirty="0" err="1" smtClean="0">
                <a:solidFill>
                  <a:schemeClr val="bg2"/>
                </a:solidFill>
              </a:rPr>
              <a:t>BirdLabel</a:t>
            </a:r>
            <a:endParaRPr lang="en-US" sz="1600" dirty="0">
              <a:solidFill>
                <a:schemeClr val="bg2"/>
              </a:solidFill>
            </a:endParaRPr>
          </a:p>
        </p:txBody>
      </p:sp>
      <p:sp>
        <p:nvSpPr>
          <p:cNvPr id="15" name="TextBox 14"/>
          <p:cNvSpPr txBox="1"/>
          <p:nvPr/>
        </p:nvSpPr>
        <p:spPr>
          <a:xfrm>
            <a:off x="2403447" y="2863151"/>
            <a:ext cx="1596912" cy="338554"/>
          </a:xfrm>
          <a:prstGeom prst="rect">
            <a:avLst/>
          </a:prstGeom>
          <a:noFill/>
        </p:spPr>
        <p:txBody>
          <a:bodyPr wrap="none" rtlCol="0">
            <a:spAutoFit/>
          </a:bodyPr>
          <a:lstStyle/>
          <a:p>
            <a:r>
              <a:rPr lang="en-US" sz="1600" dirty="0" err="1" smtClean="0">
                <a:solidFill>
                  <a:schemeClr val="bg2"/>
                </a:solidFill>
              </a:rPr>
              <a:t>CorporateLabel</a:t>
            </a:r>
            <a:endParaRPr lang="en-US" sz="1600" dirty="0">
              <a:solidFill>
                <a:schemeClr val="bg2"/>
              </a:solidFill>
            </a:endParaRPr>
          </a:p>
        </p:txBody>
      </p:sp>
      <p:sp>
        <p:nvSpPr>
          <p:cNvPr id="16" name="Oval 15"/>
          <p:cNvSpPr/>
          <p:nvPr/>
        </p:nvSpPr>
        <p:spPr bwMode="auto">
          <a:xfrm>
            <a:off x="466978" y="2949776"/>
            <a:ext cx="201706" cy="201706"/>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endParaRPr>
          </a:p>
        </p:txBody>
      </p:sp>
      <p:sp>
        <p:nvSpPr>
          <p:cNvPr id="17" name="Oval 16"/>
          <p:cNvSpPr/>
          <p:nvPr/>
        </p:nvSpPr>
        <p:spPr bwMode="auto">
          <a:xfrm>
            <a:off x="2251768" y="2949776"/>
            <a:ext cx="201706" cy="201706"/>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endParaRPr>
          </a:p>
        </p:txBody>
      </p:sp>
      <p:sp>
        <p:nvSpPr>
          <p:cNvPr id="18" name="Oval 17"/>
          <p:cNvSpPr/>
          <p:nvPr/>
        </p:nvSpPr>
        <p:spPr bwMode="auto">
          <a:xfrm>
            <a:off x="517405" y="3000203"/>
            <a:ext cx="100853" cy="100853"/>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endParaRPr>
          </a:p>
        </p:txBody>
      </p:sp>
      <p:sp>
        <p:nvSpPr>
          <p:cNvPr id="19" name="TextBox 18"/>
          <p:cNvSpPr txBox="1"/>
          <p:nvPr/>
        </p:nvSpPr>
        <p:spPr>
          <a:xfrm>
            <a:off x="668683" y="3454822"/>
            <a:ext cx="2098651" cy="338554"/>
          </a:xfrm>
          <a:prstGeom prst="rect">
            <a:avLst/>
          </a:prstGeom>
          <a:noFill/>
        </p:spPr>
        <p:txBody>
          <a:bodyPr wrap="none" rtlCol="0">
            <a:spAutoFit/>
          </a:bodyPr>
          <a:lstStyle/>
          <a:p>
            <a:r>
              <a:rPr lang="en-US" sz="1600" dirty="0" err="1" smtClean="0">
                <a:solidFill>
                  <a:schemeClr val="bg2"/>
                </a:solidFill>
              </a:rPr>
              <a:t>AnimalInterestsLabel</a:t>
            </a:r>
            <a:endParaRPr lang="en-US" sz="1600" dirty="0">
              <a:solidFill>
                <a:schemeClr val="bg2"/>
              </a:solidFill>
            </a:endParaRPr>
          </a:p>
        </p:txBody>
      </p:sp>
      <p:sp>
        <p:nvSpPr>
          <p:cNvPr id="20" name="TextBox 19"/>
          <p:cNvSpPr txBox="1"/>
          <p:nvPr/>
        </p:nvSpPr>
        <p:spPr>
          <a:xfrm>
            <a:off x="982872" y="4148407"/>
            <a:ext cx="1003801" cy="338554"/>
          </a:xfrm>
          <a:prstGeom prst="rect">
            <a:avLst/>
          </a:prstGeom>
          <a:noFill/>
        </p:spPr>
        <p:txBody>
          <a:bodyPr wrap="none" rtlCol="0">
            <a:spAutoFit/>
          </a:bodyPr>
          <a:lstStyle/>
          <a:p>
            <a:r>
              <a:rPr lang="en-US" sz="1600" dirty="0" err="1" smtClean="0">
                <a:solidFill>
                  <a:schemeClr val="bg2"/>
                </a:solidFill>
              </a:rPr>
              <a:t>CatLabel</a:t>
            </a:r>
            <a:endParaRPr lang="en-US" sz="1600" dirty="0">
              <a:solidFill>
                <a:schemeClr val="bg2"/>
              </a:solidFill>
            </a:endParaRPr>
          </a:p>
        </p:txBody>
      </p:sp>
      <p:sp>
        <p:nvSpPr>
          <p:cNvPr id="21" name="TextBox 20"/>
          <p:cNvSpPr txBox="1"/>
          <p:nvPr/>
        </p:nvSpPr>
        <p:spPr>
          <a:xfrm>
            <a:off x="982872" y="4486961"/>
            <a:ext cx="1059906" cy="338554"/>
          </a:xfrm>
          <a:prstGeom prst="rect">
            <a:avLst/>
          </a:prstGeom>
          <a:noFill/>
        </p:spPr>
        <p:txBody>
          <a:bodyPr wrap="none" rtlCol="0">
            <a:spAutoFit/>
          </a:bodyPr>
          <a:lstStyle/>
          <a:p>
            <a:r>
              <a:rPr lang="en-US" sz="1600" dirty="0" err="1" smtClean="0">
                <a:solidFill>
                  <a:schemeClr val="bg2"/>
                </a:solidFill>
              </a:rPr>
              <a:t>DogLabel</a:t>
            </a:r>
            <a:endParaRPr lang="en-US" sz="1600" dirty="0">
              <a:solidFill>
                <a:schemeClr val="bg2"/>
              </a:solidFill>
            </a:endParaRPr>
          </a:p>
        </p:txBody>
      </p:sp>
      <p:sp>
        <p:nvSpPr>
          <p:cNvPr id="22" name="TextBox 21"/>
          <p:cNvSpPr txBox="1"/>
          <p:nvPr/>
        </p:nvSpPr>
        <p:spPr>
          <a:xfrm>
            <a:off x="982872" y="4809436"/>
            <a:ext cx="1321196" cy="338554"/>
          </a:xfrm>
          <a:prstGeom prst="rect">
            <a:avLst/>
          </a:prstGeom>
          <a:noFill/>
        </p:spPr>
        <p:txBody>
          <a:bodyPr wrap="none" rtlCol="0">
            <a:spAutoFit/>
          </a:bodyPr>
          <a:lstStyle/>
          <a:p>
            <a:r>
              <a:rPr lang="en-US" sz="1600" dirty="0" err="1" smtClean="0">
                <a:solidFill>
                  <a:schemeClr val="bg2"/>
                </a:solidFill>
              </a:rPr>
              <a:t>ReptileLabel</a:t>
            </a:r>
            <a:endParaRPr lang="en-US" sz="1600" dirty="0">
              <a:solidFill>
                <a:schemeClr val="bg2"/>
              </a:solidFill>
            </a:endParaRPr>
          </a:p>
        </p:txBody>
      </p:sp>
      <p:sp>
        <p:nvSpPr>
          <p:cNvPr id="23" name="Rectangle 22"/>
          <p:cNvSpPr/>
          <p:nvPr/>
        </p:nvSpPr>
        <p:spPr bwMode="auto">
          <a:xfrm>
            <a:off x="751593" y="3869776"/>
            <a:ext cx="185754" cy="18575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endParaRPr>
          </a:p>
        </p:txBody>
      </p:sp>
      <p:sp>
        <p:nvSpPr>
          <p:cNvPr id="24" name="Rectangle 23"/>
          <p:cNvSpPr/>
          <p:nvPr/>
        </p:nvSpPr>
        <p:spPr bwMode="auto">
          <a:xfrm>
            <a:off x="751593" y="4224807"/>
            <a:ext cx="185754" cy="185754"/>
          </a:xfrm>
          <a:prstGeom prst="rect">
            <a:avLst/>
          </a:prstGeom>
          <a:noFill/>
          <a:ln w="12700" cap="flat" cmpd="sng" algn="ctr">
            <a:solidFill>
              <a:schemeClr val="tx1"/>
            </a:solidFill>
            <a:prstDash val="solid"/>
            <a:round/>
            <a:headEnd type="none" w="sm" len="sm"/>
            <a:tailEnd type="none" w="sm" len="sm"/>
          </a:ln>
          <a:effectLst/>
        </p:spPr>
        <p:txBody>
          <a:bodyPr vert="horz" wrap="square" lIns="4572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Arial" charset="0"/>
              </a:rPr>
              <a:t>x</a:t>
            </a:r>
          </a:p>
        </p:txBody>
      </p:sp>
      <p:sp>
        <p:nvSpPr>
          <p:cNvPr id="25" name="Rectangle 24"/>
          <p:cNvSpPr/>
          <p:nvPr/>
        </p:nvSpPr>
        <p:spPr bwMode="auto">
          <a:xfrm>
            <a:off x="751593" y="4885836"/>
            <a:ext cx="185754" cy="18575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endParaRPr>
          </a:p>
        </p:txBody>
      </p:sp>
      <p:sp>
        <p:nvSpPr>
          <p:cNvPr id="26" name="Rectangle 25"/>
          <p:cNvSpPr/>
          <p:nvPr/>
        </p:nvSpPr>
        <p:spPr bwMode="auto">
          <a:xfrm>
            <a:off x="751593" y="4563361"/>
            <a:ext cx="185754" cy="185754"/>
          </a:xfrm>
          <a:prstGeom prst="rect">
            <a:avLst/>
          </a:prstGeom>
          <a:noFill/>
          <a:ln w="12700" cap="flat" cmpd="sng" algn="ctr">
            <a:solidFill>
              <a:schemeClr val="tx1"/>
            </a:solidFill>
            <a:prstDash val="solid"/>
            <a:round/>
            <a:headEnd type="none" w="sm" len="sm"/>
            <a:tailEnd type="none" w="sm" len="sm"/>
          </a:ln>
          <a:effectLst/>
        </p:spPr>
        <p:txBody>
          <a:bodyPr vert="horz" wrap="square" lIns="4572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Arial" charset="0"/>
              </a:rPr>
              <a:t>x</a:t>
            </a:r>
          </a:p>
        </p:txBody>
      </p:sp>
      <p:sp>
        <p:nvSpPr>
          <p:cNvPr id="27" name="Rounded Rectangle 26"/>
          <p:cNvSpPr/>
          <p:nvPr/>
        </p:nvSpPr>
        <p:spPr bwMode="auto">
          <a:xfrm>
            <a:off x="3075708" y="4317684"/>
            <a:ext cx="875886" cy="338554"/>
          </a:xfrm>
          <a:prstGeom prst="roundRect">
            <a:avLst/>
          </a:prstGeom>
          <a:solidFill>
            <a:srgbClr val="DDDDDD"/>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FF"/>
                </a:solidFill>
                <a:effectLst/>
                <a:latin typeface="Arial" charset="0"/>
              </a:rPr>
              <a:t>Save Button</a:t>
            </a:r>
          </a:p>
        </p:txBody>
      </p:sp>
      <p:sp>
        <p:nvSpPr>
          <p:cNvPr id="28" name="TextBox 27"/>
          <p:cNvSpPr txBox="1"/>
          <p:nvPr/>
        </p:nvSpPr>
        <p:spPr>
          <a:xfrm>
            <a:off x="668684" y="2863151"/>
            <a:ext cx="1548822" cy="338554"/>
          </a:xfrm>
          <a:prstGeom prst="rect">
            <a:avLst/>
          </a:prstGeom>
          <a:noFill/>
        </p:spPr>
        <p:txBody>
          <a:bodyPr wrap="none" rtlCol="0">
            <a:spAutoFit/>
          </a:bodyPr>
          <a:lstStyle/>
          <a:p>
            <a:r>
              <a:rPr lang="en-US" sz="1600" dirty="0" err="1" smtClean="0">
                <a:solidFill>
                  <a:schemeClr val="bg2"/>
                </a:solidFill>
              </a:rPr>
              <a:t>IndividualLabel</a:t>
            </a:r>
            <a:endParaRPr lang="en-US" sz="1600" dirty="0">
              <a:solidFill>
                <a:schemeClr val="bg2"/>
              </a:solidFill>
            </a:endParaRPr>
          </a:p>
        </p:txBody>
      </p:sp>
      <p:sp>
        <p:nvSpPr>
          <p:cNvPr id="36" name="Rectangle 35"/>
          <p:cNvSpPr/>
          <p:nvPr/>
        </p:nvSpPr>
        <p:spPr bwMode="auto">
          <a:xfrm>
            <a:off x="4694831" y="1466584"/>
            <a:ext cx="3330054" cy="174877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tab pos="1828800" algn="l"/>
              </a:tabLst>
            </a:pPr>
            <a:r>
              <a:rPr kumimoji="0" lang="en-US" sz="1600" b="0" i="0" u="none" strike="noStrike" cap="none" normalizeH="0" baseline="0" dirty="0" err="1" smtClean="0">
                <a:ln>
                  <a:noFill/>
                </a:ln>
                <a:solidFill>
                  <a:schemeClr val="tx1"/>
                </a:solidFill>
                <a:effectLst/>
                <a:latin typeface="Arial" charset="0"/>
              </a:rPr>
              <a:t>LastNameLabel</a:t>
            </a:r>
            <a:r>
              <a:rPr kumimoji="0" lang="en-US" sz="1600" b="0" i="0" u="none" strike="noStrike" cap="none" normalizeH="0" baseline="0" dirty="0" smtClean="0">
                <a:ln>
                  <a:noFill/>
                </a:ln>
                <a:solidFill>
                  <a:schemeClr val="tx1"/>
                </a:solidFill>
                <a:effectLst/>
                <a:latin typeface="Arial" charset="0"/>
              </a:rPr>
              <a:t>	Last</a:t>
            </a:r>
            <a:r>
              <a:rPr kumimoji="0" lang="en-US" sz="1600" b="0" i="0" u="none" strike="noStrike" cap="none" normalizeH="0" dirty="0" smtClean="0">
                <a:ln>
                  <a:noFill/>
                </a:ln>
                <a:solidFill>
                  <a:schemeClr val="tx1"/>
                </a:solidFill>
                <a:effectLst/>
                <a:latin typeface="Arial" charset="0"/>
              </a:rPr>
              <a:t> Name</a:t>
            </a:r>
          </a:p>
          <a:p>
            <a:pPr marL="0" marR="0" indent="0" algn="l" defTabSz="914400" rtl="0" eaLnBrk="0" fontAlgn="base" latinLnBrk="0" hangingPunct="0">
              <a:lnSpc>
                <a:spcPct val="100000"/>
              </a:lnSpc>
              <a:spcBef>
                <a:spcPct val="0"/>
              </a:spcBef>
              <a:spcAft>
                <a:spcPct val="0"/>
              </a:spcAft>
              <a:buClrTx/>
              <a:buSzTx/>
              <a:buFontTx/>
              <a:buNone/>
              <a:tabLst>
                <a:tab pos="1828800" algn="l"/>
              </a:tabLst>
            </a:pPr>
            <a:r>
              <a:rPr lang="en-US" sz="1600" dirty="0" err="1" smtClean="0">
                <a:solidFill>
                  <a:schemeClr val="tx1"/>
                </a:solidFill>
              </a:rPr>
              <a:t>CityLabel</a:t>
            </a:r>
            <a:r>
              <a:rPr lang="en-US" sz="1600" dirty="0" smtClean="0">
                <a:solidFill>
                  <a:schemeClr val="tx1"/>
                </a:solidFill>
              </a:rPr>
              <a:t>	City</a:t>
            </a:r>
          </a:p>
          <a:p>
            <a:pPr>
              <a:tabLst>
                <a:tab pos="1828800" algn="l"/>
              </a:tabLst>
            </a:pPr>
            <a:r>
              <a:rPr lang="en-US" sz="1600" dirty="0" err="1">
                <a:solidFill>
                  <a:schemeClr val="tx1"/>
                </a:solidFill>
              </a:rPr>
              <a:t>IndividualLabel</a:t>
            </a:r>
            <a:r>
              <a:rPr lang="en-US" sz="1600" dirty="0">
                <a:solidFill>
                  <a:schemeClr val="tx1"/>
                </a:solidFill>
              </a:rPr>
              <a:t>	Individual</a:t>
            </a:r>
          </a:p>
          <a:p>
            <a:pPr>
              <a:tabLst>
                <a:tab pos="1828800" algn="l"/>
              </a:tabLst>
            </a:pPr>
            <a:r>
              <a:rPr lang="en-US" sz="1600" dirty="0" err="1">
                <a:solidFill>
                  <a:schemeClr val="tx1"/>
                </a:solidFill>
              </a:rPr>
              <a:t>CorporateLabel</a:t>
            </a:r>
            <a:r>
              <a:rPr lang="en-US" sz="1600" dirty="0">
                <a:solidFill>
                  <a:schemeClr val="tx1"/>
                </a:solidFill>
              </a:rPr>
              <a:t>	Corporate</a:t>
            </a:r>
          </a:p>
          <a:p>
            <a:pPr>
              <a:tabLst>
                <a:tab pos="1828800" algn="l"/>
              </a:tabLst>
            </a:pPr>
            <a:r>
              <a:rPr lang="en-US" sz="1600" dirty="0" err="1" smtClean="0">
                <a:solidFill>
                  <a:schemeClr val="tx1"/>
                </a:solidFill>
              </a:rPr>
              <a:t>BirdLabel</a:t>
            </a:r>
            <a:r>
              <a:rPr lang="en-US" sz="1600" dirty="0">
                <a:solidFill>
                  <a:schemeClr val="tx1"/>
                </a:solidFill>
              </a:rPr>
              <a:t>	Bird</a:t>
            </a:r>
          </a:p>
          <a:p>
            <a:pPr>
              <a:tabLst>
                <a:tab pos="1828800" algn="l"/>
              </a:tabLst>
            </a:pPr>
            <a:r>
              <a:rPr lang="en-US" sz="1600" dirty="0" err="1">
                <a:solidFill>
                  <a:schemeClr val="tx1"/>
                </a:solidFill>
              </a:rPr>
              <a:t>CatLabel</a:t>
            </a:r>
            <a:r>
              <a:rPr lang="en-US" sz="1600" dirty="0">
                <a:solidFill>
                  <a:schemeClr val="tx1"/>
                </a:solidFill>
              </a:rPr>
              <a:t>	Cat</a:t>
            </a:r>
          </a:p>
          <a:p>
            <a:pPr marL="0" marR="0" indent="0" algn="l" defTabSz="914400" rtl="0" eaLnBrk="0" fontAlgn="base" latinLnBrk="0" hangingPunct="0">
              <a:lnSpc>
                <a:spcPct val="100000"/>
              </a:lnSpc>
              <a:spcBef>
                <a:spcPct val="0"/>
              </a:spcBef>
              <a:spcAft>
                <a:spcPct val="0"/>
              </a:spcAft>
              <a:buClrTx/>
              <a:buSzTx/>
              <a:buFontTx/>
              <a:buNone/>
              <a:tabLst>
                <a:tab pos="1828800" algn="l"/>
              </a:tabLst>
            </a:pPr>
            <a:r>
              <a:rPr kumimoji="0" lang="en-US" sz="1600" b="0" i="0" u="none" strike="noStrike" cap="none" normalizeH="0" dirty="0" smtClean="0">
                <a:ln>
                  <a:noFill/>
                </a:ln>
                <a:solidFill>
                  <a:schemeClr val="tx1"/>
                </a:solidFill>
                <a:effectLst/>
                <a:latin typeface="Arial" charset="0"/>
              </a:rPr>
              <a:t>…</a:t>
            </a:r>
          </a:p>
        </p:txBody>
      </p:sp>
      <p:sp>
        <p:nvSpPr>
          <p:cNvPr id="37" name="Rectangle 36"/>
          <p:cNvSpPr/>
          <p:nvPr/>
        </p:nvSpPr>
        <p:spPr bwMode="auto">
          <a:xfrm>
            <a:off x="4694831" y="3781853"/>
            <a:ext cx="3807724" cy="174877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tab pos="1828800" algn="l"/>
              </a:tabLst>
            </a:pPr>
            <a:r>
              <a:rPr kumimoji="0" lang="en-US" sz="1600" b="0" i="0" u="none" strike="noStrike" cap="none" normalizeH="0" baseline="0" dirty="0" err="1" smtClean="0">
                <a:ln>
                  <a:noFill/>
                </a:ln>
                <a:solidFill>
                  <a:schemeClr val="tx1"/>
                </a:solidFill>
                <a:effectLst/>
                <a:latin typeface="Arial" charset="0"/>
              </a:rPr>
              <a:t>LastNameLabel</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Nombre</a:t>
            </a:r>
            <a:r>
              <a:rPr kumimoji="0" lang="en-US" sz="1600" b="0" i="0" u="none" strike="noStrike" cap="none" normalizeH="0" dirty="0" smtClean="0">
                <a:ln>
                  <a:noFill/>
                </a:ln>
                <a:solidFill>
                  <a:schemeClr val="tx1"/>
                </a:solidFill>
                <a:effectLst/>
                <a:latin typeface="Arial" charset="0"/>
              </a:rPr>
              <a:t> de </a:t>
            </a:r>
            <a:r>
              <a:rPr kumimoji="0" lang="en-US" sz="1600" b="0" i="0" u="none" strike="noStrike" cap="none" normalizeH="0" dirty="0" err="1" smtClean="0">
                <a:ln>
                  <a:noFill/>
                </a:ln>
                <a:solidFill>
                  <a:schemeClr val="tx1"/>
                </a:solidFill>
                <a:effectLst/>
                <a:latin typeface="Arial" charset="0"/>
              </a:rPr>
              <a:t>Familia</a:t>
            </a:r>
            <a:endParaRPr kumimoji="0" lang="en-US" sz="1600" b="0" i="0" u="none" strike="noStrike" cap="none" normalizeH="0" dirty="0" smtClean="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tab pos="1828800" algn="l"/>
              </a:tabLst>
            </a:pPr>
            <a:r>
              <a:rPr lang="en-US" sz="1600" dirty="0" err="1" smtClean="0">
                <a:solidFill>
                  <a:schemeClr val="tx1"/>
                </a:solidFill>
              </a:rPr>
              <a:t>CityLabel</a:t>
            </a:r>
            <a:r>
              <a:rPr lang="en-US" sz="1600" dirty="0" smtClean="0">
                <a:solidFill>
                  <a:schemeClr val="tx1"/>
                </a:solidFill>
              </a:rPr>
              <a:t>	Ciudad</a:t>
            </a:r>
          </a:p>
          <a:p>
            <a:pPr>
              <a:tabLst>
                <a:tab pos="1828800" algn="l"/>
              </a:tabLst>
            </a:pPr>
            <a:r>
              <a:rPr lang="en-US" sz="1600" dirty="0" err="1">
                <a:solidFill>
                  <a:schemeClr val="tx1"/>
                </a:solidFill>
              </a:rPr>
              <a:t>IndividualLabel</a:t>
            </a:r>
            <a:r>
              <a:rPr lang="en-US" sz="1600" dirty="0">
                <a:solidFill>
                  <a:schemeClr val="tx1"/>
                </a:solidFill>
              </a:rPr>
              <a:t>	</a:t>
            </a:r>
            <a:r>
              <a:rPr lang="en-US" sz="1600" dirty="0" err="1" smtClean="0">
                <a:solidFill>
                  <a:schemeClr val="tx1"/>
                </a:solidFill>
              </a:rPr>
              <a:t>Individuo</a:t>
            </a:r>
            <a:endParaRPr lang="en-US" sz="1600" dirty="0">
              <a:solidFill>
                <a:schemeClr val="tx1"/>
              </a:solidFill>
            </a:endParaRPr>
          </a:p>
          <a:p>
            <a:pPr>
              <a:tabLst>
                <a:tab pos="1828800" algn="l"/>
              </a:tabLst>
            </a:pPr>
            <a:r>
              <a:rPr lang="en-US" sz="1600" dirty="0" err="1">
                <a:solidFill>
                  <a:schemeClr val="tx1"/>
                </a:solidFill>
              </a:rPr>
              <a:t>CorporateLabel</a:t>
            </a:r>
            <a:r>
              <a:rPr lang="en-US" sz="1600" dirty="0">
                <a:solidFill>
                  <a:schemeClr val="tx1"/>
                </a:solidFill>
              </a:rPr>
              <a:t>	</a:t>
            </a:r>
            <a:r>
              <a:rPr lang="en-US" sz="1600" dirty="0" err="1" smtClean="0">
                <a:solidFill>
                  <a:schemeClr val="tx1"/>
                </a:solidFill>
              </a:rPr>
              <a:t>Corporativo</a:t>
            </a:r>
            <a:endParaRPr lang="en-US" sz="1600" dirty="0">
              <a:solidFill>
                <a:schemeClr val="tx1"/>
              </a:solidFill>
            </a:endParaRPr>
          </a:p>
          <a:p>
            <a:pPr>
              <a:tabLst>
                <a:tab pos="1828800" algn="l"/>
              </a:tabLst>
            </a:pPr>
            <a:r>
              <a:rPr lang="en-US" sz="1600" dirty="0" err="1" smtClean="0">
                <a:solidFill>
                  <a:schemeClr val="tx1"/>
                </a:solidFill>
              </a:rPr>
              <a:t>BirdLabel</a:t>
            </a:r>
            <a:r>
              <a:rPr lang="en-US" sz="1600" dirty="0">
                <a:solidFill>
                  <a:schemeClr val="tx1"/>
                </a:solidFill>
              </a:rPr>
              <a:t>	</a:t>
            </a:r>
            <a:r>
              <a:rPr lang="en-US" sz="1600" dirty="0" err="1">
                <a:solidFill>
                  <a:schemeClr val="tx1"/>
                </a:solidFill>
              </a:rPr>
              <a:t>Pájaro</a:t>
            </a:r>
            <a:endParaRPr lang="en-US" sz="1600" dirty="0">
              <a:solidFill>
                <a:schemeClr val="tx1"/>
              </a:solidFill>
            </a:endParaRPr>
          </a:p>
          <a:p>
            <a:pPr>
              <a:tabLst>
                <a:tab pos="1828800" algn="l"/>
              </a:tabLst>
            </a:pPr>
            <a:r>
              <a:rPr lang="en-US" sz="1600" dirty="0" err="1">
                <a:solidFill>
                  <a:schemeClr val="tx1"/>
                </a:solidFill>
              </a:rPr>
              <a:t>CatLabel</a:t>
            </a:r>
            <a:r>
              <a:rPr lang="en-US" sz="1600" dirty="0">
                <a:solidFill>
                  <a:schemeClr val="tx1"/>
                </a:solidFill>
              </a:rPr>
              <a:t>	</a:t>
            </a:r>
            <a:r>
              <a:rPr lang="en-US" sz="1600" dirty="0" err="1" smtClean="0">
                <a:solidFill>
                  <a:schemeClr val="tx1"/>
                </a:solidFill>
              </a:rPr>
              <a:t>Gato</a:t>
            </a:r>
            <a:endParaRPr lang="en-US" sz="1600" dirty="0">
              <a:solidFill>
                <a:schemeClr val="tx1"/>
              </a:solidFill>
            </a:endParaRPr>
          </a:p>
          <a:p>
            <a:pPr marL="0" marR="0" indent="0" algn="l" defTabSz="914400" rtl="0" eaLnBrk="0" fontAlgn="base" latinLnBrk="0" hangingPunct="0">
              <a:lnSpc>
                <a:spcPct val="100000"/>
              </a:lnSpc>
              <a:spcBef>
                <a:spcPct val="0"/>
              </a:spcBef>
              <a:spcAft>
                <a:spcPct val="0"/>
              </a:spcAft>
              <a:buClrTx/>
              <a:buSzTx/>
              <a:buFontTx/>
              <a:buNone/>
              <a:tabLst>
                <a:tab pos="1828800" algn="l"/>
              </a:tabLst>
            </a:pPr>
            <a:r>
              <a:rPr kumimoji="0" lang="en-US" sz="1600" b="0" i="0" u="none" strike="noStrike" cap="none" normalizeH="0" dirty="0" smtClean="0">
                <a:ln>
                  <a:noFill/>
                </a:ln>
                <a:solidFill>
                  <a:schemeClr val="tx1"/>
                </a:solidFill>
                <a:effectLst/>
                <a:latin typeface="Arial" charset="0"/>
              </a:rPr>
              <a:t>…</a:t>
            </a:r>
          </a:p>
        </p:txBody>
      </p:sp>
      <p:sp>
        <p:nvSpPr>
          <p:cNvPr id="38" name="TextBox 37"/>
          <p:cNvSpPr txBox="1"/>
          <p:nvPr/>
        </p:nvSpPr>
        <p:spPr>
          <a:xfrm>
            <a:off x="5199797" y="1111741"/>
            <a:ext cx="941283" cy="369332"/>
          </a:xfrm>
          <a:prstGeom prst="rect">
            <a:avLst/>
          </a:prstGeom>
          <a:noFill/>
        </p:spPr>
        <p:txBody>
          <a:bodyPr wrap="none" rtlCol="0">
            <a:spAutoFit/>
          </a:bodyPr>
          <a:lstStyle/>
          <a:p>
            <a:r>
              <a:rPr lang="en-US" sz="1800" dirty="0" smtClean="0"/>
              <a:t>English</a:t>
            </a:r>
            <a:endParaRPr lang="en-US" sz="1800" dirty="0"/>
          </a:p>
        </p:txBody>
      </p:sp>
      <p:sp>
        <p:nvSpPr>
          <p:cNvPr id="40" name="Rectangle 39"/>
          <p:cNvSpPr/>
          <p:nvPr/>
        </p:nvSpPr>
        <p:spPr>
          <a:xfrm>
            <a:off x="5221376" y="3320188"/>
            <a:ext cx="1018227" cy="369332"/>
          </a:xfrm>
          <a:prstGeom prst="rect">
            <a:avLst/>
          </a:prstGeom>
        </p:spPr>
        <p:txBody>
          <a:bodyPr wrap="none">
            <a:spAutoFit/>
          </a:bodyPr>
          <a:lstStyle/>
          <a:p>
            <a:r>
              <a:rPr lang="en-US" sz="1800" dirty="0" err="1"/>
              <a:t>Español</a:t>
            </a:r>
            <a:endParaRPr lang="en-US" sz="1800" dirty="0"/>
          </a:p>
        </p:txBody>
      </p:sp>
      <p:sp>
        <p:nvSpPr>
          <p:cNvPr id="41" name="TextBox 40"/>
          <p:cNvSpPr txBox="1"/>
          <p:nvPr/>
        </p:nvSpPr>
        <p:spPr>
          <a:xfrm>
            <a:off x="4694831" y="5687633"/>
            <a:ext cx="3441968" cy="369332"/>
          </a:xfrm>
          <a:prstGeom prst="rect">
            <a:avLst/>
          </a:prstGeom>
          <a:noFill/>
        </p:spPr>
        <p:txBody>
          <a:bodyPr wrap="none" rtlCol="0">
            <a:spAutoFit/>
          </a:bodyPr>
          <a:lstStyle/>
          <a:p>
            <a:r>
              <a:rPr lang="en-US" sz="1800" dirty="0" smtClean="0"/>
              <a:t>Resource file for each language</a:t>
            </a:r>
            <a:endParaRPr lang="en-US" sz="1800" dirty="0"/>
          </a:p>
        </p:txBody>
      </p:sp>
    </p:spTree>
    <p:extLst>
      <p:ext uri="{BB962C8B-B14F-4D97-AF65-F5344CB8AC3E}">
        <p14:creationId xmlns:p14="http://schemas.microsoft.com/office/powerpoint/2010/main" val="33405655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Style Sheets and Templates</a:t>
            </a:r>
            <a:endParaRPr lang="en-US" dirty="0"/>
          </a:p>
        </p:txBody>
      </p:sp>
      <p:sp>
        <p:nvSpPr>
          <p:cNvPr id="3" name="Slide Number Placeholder 2"/>
          <p:cNvSpPr>
            <a:spLocks noGrp="1"/>
          </p:cNvSpPr>
          <p:nvPr>
            <p:ph type="sldNum" sz="quarter" idx="12"/>
          </p:nvPr>
        </p:nvSpPr>
        <p:spPr/>
        <p:txBody>
          <a:bodyPr/>
          <a:lstStyle/>
          <a:p>
            <a:pPr>
              <a:defRPr/>
            </a:pPr>
            <a:fld id="{456D401C-B8DD-4FAA-8516-ACD0E6D26397}" type="slidenum">
              <a:rPr lang="en-US" smtClean="0"/>
              <a:pPr>
                <a:defRPr/>
              </a:pPr>
              <a:t>14</a:t>
            </a:fld>
            <a:endParaRPr lang="en-US"/>
          </a:p>
        </p:txBody>
      </p:sp>
      <p:sp>
        <p:nvSpPr>
          <p:cNvPr id="4" name="Rectangle 3"/>
          <p:cNvSpPr/>
          <p:nvPr/>
        </p:nvSpPr>
        <p:spPr bwMode="auto">
          <a:xfrm>
            <a:off x="736979" y="1746911"/>
            <a:ext cx="2661314" cy="208810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 name="TextBox 4"/>
          <p:cNvSpPr txBox="1"/>
          <p:nvPr/>
        </p:nvSpPr>
        <p:spPr>
          <a:xfrm>
            <a:off x="1046430" y="2101361"/>
            <a:ext cx="709684" cy="338554"/>
          </a:xfrm>
          <a:prstGeom prst="rect">
            <a:avLst/>
          </a:prstGeom>
          <a:noFill/>
        </p:spPr>
        <p:txBody>
          <a:bodyPr wrap="square" rtlCol="0">
            <a:spAutoFit/>
          </a:bodyPr>
          <a:lstStyle/>
          <a:p>
            <a:r>
              <a:rPr lang="en-US" sz="1600" dirty="0" smtClean="0">
                <a:solidFill>
                  <a:schemeClr val="tx1"/>
                </a:solidFill>
              </a:rPr>
              <a:t>Title</a:t>
            </a:r>
            <a:endParaRPr lang="en-US" sz="1600" dirty="0">
              <a:solidFill>
                <a:schemeClr val="tx1"/>
              </a:solidFill>
            </a:endParaRPr>
          </a:p>
        </p:txBody>
      </p:sp>
      <p:sp>
        <p:nvSpPr>
          <p:cNvPr id="6" name="TextBox 5"/>
          <p:cNvSpPr txBox="1"/>
          <p:nvPr/>
        </p:nvSpPr>
        <p:spPr>
          <a:xfrm>
            <a:off x="736979" y="1739947"/>
            <a:ext cx="1710725" cy="369332"/>
          </a:xfrm>
          <a:prstGeom prst="rect">
            <a:avLst/>
          </a:prstGeom>
          <a:noFill/>
        </p:spPr>
        <p:txBody>
          <a:bodyPr wrap="none" rtlCol="0">
            <a:spAutoFit/>
          </a:bodyPr>
          <a:lstStyle/>
          <a:p>
            <a:r>
              <a:rPr lang="en-US" sz="1800" dirty="0" smtClean="0">
                <a:solidFill>
                  <a:schemeClr val="tx1"/>
                </a:solidFill>
              </a:rPr>
              <a:t>Menu … … … </a:t>
            </a:r>
            <a:endParaRPr lang="en-US" sz="1800" dirty="0">
              <a:solidFill>
                <a:schemeClr val="tx1"/>
              </a:solidFill>
            </a:endParaRPr>
          </a:p>
        </p:txBody>
      </p:sp>
      <p:sp>
        <p:nvSpPr>
          <p:cNvPr id="7" name="TextBox 6"/>
          <p:cNvSpPr txBox="1"/>
          <p:nvPr/>
        </p:nvSpPr>
        <p:spPr>
          <a:xfrm>
            <a:off x="2793640" y="1746911"/>
            <a:ext cx="604653" cy="338554"/>
          </a:xfrm>
          <a:prstGeom prst="rect">
            <a:avLst/>
          </a:prstGeom>
          <a:noFill/>
        </p:spPr>
        <p:txBody>
          <a:bodyPr wrap="none" rtlCol="0">
            <a:spAutoFit/>
          </a:bodyPr>
          <a:lstStyle/>
          <a:p>
            <a:r>
              <a:rPr lang="en-US" sz="1600" dirty="0" smtClean="0">
                <a:solidFill>
                  <a:schemeClr val="tx1"/>
                </a:solidFill>
              </a:rPr>
              <a:t>Help</a:t>
            </a:r>
            <a:endParaRPr lang="en-US" sz="1600" dirty="0">
              <a:solidFill>
                <a:schemeClr val="tx1"/>
              </a:solidFill>
            </a:endParaRPr>
          </a:p>
        </p:txBody>
      </p:sp>
      <p:sp>
        <p:nvSpPr>
          <p:cNvPr id="8" name="TextBox 7"/>
          <p:cNvSpPr txBox="1"/>
          <p:nvPr/>
        </p:nvSpPr>
        <p:spPr>
          <a:xfrm>
            <a:off x="896033" y="2586248"/>
            <a:ext cx="1152880" cy="584775"/>
          </a:xfrm>
          <a:prstGeom prst="rect">
            <a:avLst/>
          </a:prstGeom>
          <a:noFill/>
        </p:spPr>
        <p:txBody>
          <a:bodyPr wrap="none" rtlCol="0">
            <a:spAutoFit/>
          </a:bodyPr>
          <a:lstStyle/>
          <a:p>
            <a:r>
              <a:rPr lang="en-US" sz="1600" dirty="0" smtClean="0">
                <a:solidFill>
                  <a:schemeClr val="tx1"/>
                </a:solidFill>
              </a:rPr>
              <a:t>Labels</a:t>
            </a:r>
          </a:p>
          <a:p>
            <a:r>
              <a:rPr lang="en-US" sz="1600" dirty="0" smtClean="0">
                <a:solidFill>
                  <a:schemeClr val="tx1"/>
                </a:solidFill>
              </a:rPr>
              <a:t>Controls…</a:t>
            </a:r>
            <a:endParaRPr lang="en-US" sz="1600" dirty="0">
              <a:solidFill>
                <a:schemeClr val="tx1"/>
              </a:solidFill>
            </a:endParaRPr>
          </a:p>
        </p:txBody>
      </p:sp>
      <p:sp>
        <p:nvSpPr>
          <p:cNvPr id="9" name="TextBox 8"/>
          <p:cNvSpPr txBox="1"/>
          <p:nvPr/>
        </p:nvSpPr>
        <p:spPr>
          <a:xfrm>
            <a:off x="736979" y="1257951"/>
            <a:ext cx="2282676" cy="338554"/>
          </a:xfrm>
          <a:prstGeom prst="rect">
            <a:avLst/>
          </a:prstGeom>
          <a:noFill/>
        </p:spPr>
        <p:txBody>
          <a:bodyPr wrap="none" rtlCol="0">
            <a:spAutoFit/>
          </a:bodyPr>
          <a:lstStyle/>
          <a:p>
            <a:r>
              <a:rPr lang="en-US" sz="1600" dirty="0" smtClean="0"/>
              <a:t>Template: Page Layout</a:t>
            </a:r>
            <a:endParaRPr lang="en-US" sz="1600" dirty="0"/>
          </a:p>
        </p:txBody>
      </p:sp>
      <p:sp>
        <p:nvSpPr>
          <p:cNvPr id="10" name="Rectangle 9"/>
          <p:cNvSpPr/>
          <p:nvPr/>
        </p:nvSpPr>
        <p:spPr bwMode="auto">
          <a:xfrm>
            <a:off x="4053385" y="1739947"/>
            <a:ext cx="2224585" cy="209507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rPr>
              <a:t>MenuText</a:t>
            </a:r>
            <a:endParaRPr lang="en-US" sz="1600" dirty="0" smtClean="0">
              <a:solidFill>
                <a:schemeClr val="tx1"/>
              </a:solidFill>
            </a:endParaRP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solidFill>
                  <a:schemeClr val="tx1"/>
                </a:solidFill>
              </a:rPr>
              <a:t>   Black, 10 point,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rPr>
              <a:t>Help icon</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solidFill>
                  <a:schemeClr val="tx1"/>
                </a:solidFill>
              </a:rPr>
              <a:t>   Help.jpg</a:t>
            </a:r>
          </a:p>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rPr>
              <a:t>TitleText</a:t>
            </a:r>
            <a:endParaRPr kumimoji="0" lang="en-US" sz="1600" b="0" i="0" u="none" strike="noStrike" cap="none" normalizeH="0" baseline="0" dirty="0" smtClean="0">
              <a:ln>
                <a:noFill/>
              </a:ln>
              <a:solidFill>
                <a:schemeClr val="tx1"/>
              </a:solidFill>
              <a:effectLst/>
            </a:endParaRPr>
          </a:p>
          <a:p>
            <a:pPr marL="0" marR="0" indent="0" algn="l" defTabSz="914400" rtl="0" eaLnBrk="0" fontAlgn="base" latinLnBrk="0" hangingPunct="0">
              <a:lnSpc>
                <a:spcPct val="100000"/>
              </a:lnSpc>
              <a:spcBef>
                <a:spcPct val="0"/>
              </a:spcBef>
              <a:spcAft>
                <a:spcPct val="0"/>
              </a:spcAft>
              <a:buClrTx/>
              <a:buSzTx/>
              <a:buFontTx/>
              <a:buNone/>
              <a:tabLst/>
            </a:pPr>
            <a:r>
              <a:rPr lang="en-US" sz="1600" dirty="0">
                <a:solidFill>
                  <a:schemeClr val="tx1"/>
                </a:solidFill>
              </a:rPr>
              <a:t> </a:t>
            </a:r>
            <a:r>
              <a:rPr lang="en-US" sz="1600" dirty="0" smtClean="0">
                <a:solidFill>
                  <a:schemeClr val="tx1"/>
                </a:solidFill>
              </a:rPr>
              <a:t>  Black, 12 point, bold</a:t>
            </a:r>
          </a:p>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rPr>
              <a:t>LabelText</a:t>
            </a:r>
            <a:endParaRPr kumimoji="0" lang="en-US" sz="1600" b="0" i="0" u="none" strike="noStrike" cap="none" normalizeH="0" baseline="0" dirty="0" smtClean="0">
              <a:ln>
                <a:noFill/>
              </a:ln>
              <a:solidFill>
                <a:schemeClr val="tx1"/>
              </a:solidFill>
              <a:effectLst/>
            </a:endParaRPr>
          </a:p>
          <a:p>
            <a:pPr marL="0" marR="0" indent="0" algn="l" defTabSz="914400" rtl="0" eaLnBrk="0" fontAlgn="base" latinLnBrk="0" hangingPunct="0">
              <a:lnSpc>
                <a:spcPct val="100000"/>
              </a:lnSpc>
              <a:spcBef>
                <a:spcPct val="0"/>
              </a:spcBef>
              <a:spcAft>
                <a:spcPct val="0"/>
              </a:spcAft>
              <a:buClrTx/>
              <a:buSzTx/>
              <a:buFontTx/>
              <a:buNone/>
              <a:tabLst/>
            </a:pPr>
            <a:r>
              <a:rPr lang="en-US" sz="1600" dirty="0">
                <a:solidFill>
                  <a:schemeClr val="tx1"/>
                </a:solidFill>
              </a:rPr>
              <a:t> </a:t>
            </a:r>
            <a:r>
              <a:rPr lang="en-US" sz="1600" dirty="0" smtClean="0">
                <a:solidFill>
                  <a:schemeClr val="tx1"/>
                </a:solidFill>
              </a:rPr>
              <a:t>  Blue, 9 point, …</a:t>
            </a:r>
            <a:endParaRPr kumimoji="0" lang="en-US" sz="1600" b="0" i="0" u="none" strike="noStrike" cap="none" normalizeH="0" baseline="0" dirty="0" smtClean="0">
              <a:ln>
                <a:noFill/>
              </a:ln>
              <a:solidFill>
                <a:schemeClr val="tx1"/>
              </a:solidFill>
              <a:effectLst/>
            </a:endParaRPr>
          </a:p>
        </p:txBody>
      </p:sp>
      <p:sp>
        <p:nvSpPr>
          <p:cNvPr id="11" name="TextBox 10"/>
          <p:cNvSpPr txBox="1"/>
          <p:nvPr/>
        </p:nvSpPr>
        <p:spPr>
          <a:xfrm>
            <a:off x="4053385" y="1257951"/>
            <a:ext cx="2539478" cy="338554"/>
          </a:xfrm>
          <a:prstGeom prst="rect">
            <a:avLst/>
          </a:prstGeom>
          <a:noFill/>
        </p:spPr>
        <p:txBody>
          <a:bodyPr wrap="none" rtlCol="0">
            <a:spAutoFit/>
          </a:bodyPr>
          <a:lstStyle/>
          <a:p>
            <a:r>
              <a:rPr lang="en-US" sz="1600" dirty="0" smtClean="0"/>
              <a:t>Style sheet: </a:t>
            </a:r>
            <a:r>
              <a:rPr lang="en-US" sz="1600" dirty="0" err="1" smtClean="0"/>
              <a:t>Fonts+Colors</a:t>
            </a:r>
            <a:endParaRPr lang="en-US" sz="1600" dirty="0"/>
          </a:p>
        </p:txBody>
      </p:sp>
      <p:sp>
        <p:nvSpPr>
          <p:cNvPr id="12" name="Rectangle 11"/>
          <p:cNvSpPr/>
          <p:nvPr/>
        </p:nvSpPr>
        <p:spPr bwMode="auto">
          <a:xfrm>
            <a:off x="2306472" y="4094326"/>
            <a:ext cx="2388358" cy="1828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Find Edit Delete</a:t>
            </a:r>
          </a:p>
        </p:txBody>
      </p:sp>
      <p:sp>
        <p:nvSpPr>
          <p:cNvPr id="13" name="TextBox 12"/>
          <p:cNvSpPr txBox="1"/>
          <p:nvPr/>
        </p:nvSpPr>
        <p:spPr>
          <a:xfrm>
            <a:off x="4394579" y="4102470"/>
            <a:ext cx="298480" cy="338554"/>
          </a:xfrm>
          <a:prstGeom prst="rect">
            <a:avLst/>
          </a:prstGeom>
          <a:solidFill>
            <a:schemeClr val="bg1"/>
          </a:solidFill>
        </p:spPr>
        <p:txBody>
          <a:bodyPr wrap="none" rtlCol="0">
            <a:spAutoFit/>
          </a:bodyPr>
          <a:lstStyle/>
          <a:p>
            <a:r>
              <a:rPr lang="en-US" sz="1600" dirty="0" smtClean="0"/>
              <a:t>?</a:t>
            </a:r>
            <a:endParaRPr lang="en-US" sz="1600" dirty="0"/>
          </a:p>
        </p:txBody>
      </p:sp>
      <p:sp>
        <p:nvSpPr>
          <p:cNvPr id="14" name="TextBox 13"/>
          <p:cNvSpPr txBox="1"/>
          <p:nvPr/>
        </p:nvSpPr>
        <p:spPr>
          <a:xfrm>
            <a:off x="2453230" y="4441024"/>
            <a:ext cx="809837" cy="338554"/>
          </a:xfrm>
          <a:prstGeom prst="rect">
            <a:avLst/>
          </a:prstGeom>
          <a:noFill/>
        </p:spPr>
        <p:txBody>
          <a:bodyPr wrap="none" rtlCol="0">
            <a:spAutoFit/>
          </a:bodyPr>
          <a:lstStyle/>
          <a:p>
            <a:r>
              <a:rPr lang="en-US" sz="1600" dirty="0" smtClean="0">
                <a:solidFill>
                  <a:schemeClr val="tx1"/>
                </a:solidFill>
              </a:rPr>
              <a:t>Animal</a:t>
            </a:r>
            <a:endParaRPr lang="en-US" sz="1600" dirty="0">
              <a:solidFill>
                <a:schemeClr val="tx1"/>
              </a:solidFill>
            </a:endParaRPr>
          </a:p>
        </p:txBody>
      </p:sp>
      <p:sp>
        <p:nvSpPr>
          <p:cNvPr id="15" name="TextBox 14"/>
          <p:cNvSpPr txBox="1"/>
          <p:nvPr/>
        </p:nvSpPr>
        <p:spPr>
          <a:xfrm>
            <a:off x="2447704" y="5008726"/>
            <a:ext cx="1015021" cy="830997"/>
          </a:xfrm>
          <a:prstGeom prst="rect">
            <a:avLst/>
          </a:prstGeom>
          <a:noFill/>
        </p:spPr>
        <p:txBody>
          <a:bodyPr wrap="none" rtlCol="0">
            <a:spAutoFit/>
          </a:bodyPr>
          <a:lstStyle/>
          <a:p>
            <a:r>
              <a:rPr lang="en-US" sz="1600" dirty="0" err="1" smtClean="0">
                <a:solidFill>
                  <a:schemeClr val="tx1"/>
                </a:solidFill>
              </a:rPr>
              <a:t>AnimalID</a:t>
            </a:r>
            <a:endParaRPr lang="en-US" sz="1600" dirty="0" smtClean="0">
              <a:solidFill>
                <a:schemeClr val="tx1"/>
              </a:solidFill>
            </a:endParaRPr>
          </a:p>
          <a:p>
            <a:r>
              <a:rPr lang="en-US" sz="1600" dirty="0" smtClean="0">
                <a:solidFill>
                  <a:schemeClr val="tx1"/>
                </a:solidFill>
              </a:rPr>
              <a:t>Name</a:t>
            </a:r>
          </a:p>
          <a:p>
            <a:r>
              <a:rPr lang="en-US" sz="1600" dirty="0" smtClean="0">
                <a:solidFill>
                  <a:schemeClr val="tx1"/>
                </a:solidFill>
              </a:rPr>
              <a:t>…</a:t>
            </a:r>
            <a:endParaRPr lang="en-US" sz="1600" dirty="0">
              <a:solidFill>
                <a:schemeClr val="tx1"/>
              </a:solidFill>
            </a:endParaRPr>
          </a:p>
        </p:txBody>
      </p:sp>
      <p:sp>
        <p:nvSpPr>
          <p:cNvPr id="16" name="Rectangle 15"/>
          <p:cNvSpPr/>
          <p:nvPr/>
        </p:nvSpPr>
        <p:spPr bwMode="auto">
          <a:xfrm>
            <a:off x="3500651" y="5008726"/>
            <a:ext cx="1043168" cy="259308"/>
          </a:xfrm>
          <a:prstGeom prst="rect">
            <a:avLst/>
          </a:prstGeom>
          <a:solidFill>
            <a:srgbClr val="F8F8F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endParaRPr>
          </a:p>
        </p:txBody>
      </p:sp>
      <p:sp>
        <p:nvSpPr>
          <p:cNvPr id="17" name="Rectangle 16"/>
          <p:cNvSpPr/>
          <p:nvPr/>
        </p:nvSpPr>
        <p:spPr bwMode="auto">
          <a:xfrm>
            <a:off x="3500651" y="5294570"/>
            <a:ext cx="1043168" cy="259308"/>
          </a:xfrm>
          <a:prstGeom prst="rect">
            <a:avLst/>
          </a:prstGeom>
          <a:solidFill>
            <a:srgbClr val="F8F8F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endParaRPr>
          </a:p>
        </p:txBody>
      </p:sp>
      <p:sp>
        <p:nvSpPr>
          <p:cNvPr id="18" name="Rectangle 17"/>
          <p:cNvSpPr/>
          <p:nvPr/>
        </p:nvSpPr>
        <p:spPr bwMode="auto">
          <a:xfrm>
            <a:off x="3500651" y="5580415"/>
            <a:ext cx="1043168" cy="259308"/>
          </a:xfrm>
          <a:prstGeom prst="rect">
            <a:avLst/>
          </a:prstGeom>
          <a:solidFill>
            <a:srgbClr val="F8F8F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endParaRPr>
          </a:p>
        </p:txBody>
      </p:sp>
      <p:cxnSp>
        <p:nvCxnSpPr>
          <p:cNvPr id="20" name="Straight Connector 19"/>
          <p:cNvCxnSpPr/>
          <p:nvPr/>
        </p:nvCxnSpPr>
        <p:spPr bwMode="auto">
          <a:xfrm flipH="1">
            <a:off x="2306472" y="4441024"/>
            <a:ext cx="2388358" cy="0"/>
          </a:xfrm>
          <a:prstGeom prst="line">
            <a:avLst/>
          </a:prstGeom>
          <a:solidFill>
            <a:schemeClr val="accent1"/>
          </a:solidFill>
          <a:ln w="12700" cap="flat"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450616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en-US" smtClean="0"/>
              <a:t>Form types</a:t>
            </a:r>
          </a:p>
        </p:txBody>
      </p:sp>
      <p:graphicFrame>
        <p:nvGraphicFramePr>
          <p:cNvPr id="154692" name="Group 68"/>
          <p:cNvGraphicFramePr>
            <a:graphicFrameLocks noGrp="1"/>
          </p:cNvGraphicFramePr>
          <p:nvPr>
            <p:ph idx="1"/>
            <p:extLst>
              <p:ext uri="{D42A27DB-BD31-4B8C-83A1-F6EECF244321}">
                <p14:modId xmlns:p14="http://schemas.microsoft.com/office/powerpoint/2010/main" val="3721464651"/>
              </p:ext>
            </p:extLst>
          </p:nvPr>
        </p:nvGraphicFramePr>
        <p:xfrm>
          <a:off x="228600" y="1140778"/>
          <a:ext cx="7543800" cy="5014915"/>
        </p:xfrm>
        <a:graphic>
          <a:graphicData uri="http://schemas.openxmlformats.org/drawingml/2006/table">
            <a:tbl>
              <a:tblPr/>
              <a:tblGrid>
                <a:gridCol w="3317875"/>
                <a:gridCol w="4225925"/>
              </a:tblGrid>
              <a:tr h="43185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Form Type</a:t>
                      </a:r>
                      <a:endParaRPr kumimoji="0" lang="en-US" sz="18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Common Uses</a:t>
                      </a:r>
                      <a:endParaRPr kumimoji="0" lang="en-US" sz="18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r>
              <a:tr h="1188871">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228600" algn="l"/>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Tabular</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228600" algn="l"/>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	Multiple rows of data.</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Lookup lists or tables with a limited number of columns when it is useful to see several rows of data at a time.</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1188871">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228600" algn="l"/>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Single row</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228600" algn="l"/>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	One row of data at a time.</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The most common type. Provides complete control over page layout and space for many columns and links.</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123682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228600" algn="l"/>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Subforms</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228600" algn="l"/>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	Combine row and details. </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One-to-many relationships. Repeating section shows data related to main form. The items section of a sales form is a typical example.</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96849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228600" algn="l"/>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Startup</a:t>
                      </a:r>
                      <a:endParaRPr kumimoji="0" lang="en-US" sz="18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228600" algn="l"/>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	Customized with buttons.</a:t>
                      </a:r>
                      <a:endParaRPr kumimoji="0" lang="en-US" sz="18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A designed form that is used as the main menu to open the other forms and reports.</a:t>
                      </a:r>
                      <a:endParaRPr kumimoji="0" lang="en-US" sz="18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T="45726" marB="45726"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482" name="Slide Number Placeholder 5"/>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6568D64E-EAB3-42A1-830F-9B3AD2D420A6}" type="slidenum">
              <a:rPr lang="en-US" smtClean="0"/>
              <a:pPr/>
              <a:t>15</a:t>
            </a:fld>
            <a:endParaRPr lang="en-US"/>
          </a:p>
        </p:txBody>
      </p:sp>
    </p:spTree>
    <p:extLst>
      <p:ext uri="{BB962C8B-B14F-4D97-AF65-F5344CB8AC3E}">
        <p14:creationId xmlns:p14="http://schemas.microsoft.com/office/powerpoint/2010/main" val="1006001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smtClean="0"/>
              <a:t>Form Layout</a:t>
            </a:r>
          </a:p>
        </p:txBody>
      </p:sp>
      <p:sp>
        <p:nvSpPr>
          <p:cNvPr id="22532" name="Rectangle 3"/>
          <p:cNvSpPr>
            <a:spLocks noGrp="1" noChangeArrowheads="1"/>
          </p:cNvSpPr>
          <p:nvPr>
            <p:ph type="body" idx="1"/>
          </p:nvPr>
        </p:nvSpPr>
        <p:spPr/>
        <p:txBody>
          <a:bodyPr/>
          <a:lstStyle/>
          <a:p>
            <a:r>
              <a:rPr lang="en-US" smtClean="0"/>
              <a:t>Types of Forms</a:t>
            </a:r>
          </a:p>
          <a:p>
            <a:pPr lvl="1"/>
            <a:r>
              <a:rPr lang="en-US" smtClean="0"/>
              <a:t>Tabular</a:t>
            </a:r>
          </a:p>
          <a:p>
            <a:pPr lvl="1"/>
            <a:r>
              <a:rPr lang="en-US" smtClean="0"/>
              <a:t>Single Row</a:t>
            </a:r>
          </a:p>
          <a:p>
            <a:pPr lvl="1"/>
            <a:r>
              <a:rPr lang="en-US" smtClean="0"/>
              <a:t>Sub-forms (one-to-many)</a:t>
            </a:r>
          </a:p>
          <a:p>
            <a:pPr lvl="1"/>
            <a:r>
              <a:rPr lang="en-US" smtClean="0"/>
              <a:t>Switchboard</a:t>
            </a:r>
          </a:p>
          <a:p>
            <a:r>
              <a:rPr lang="en-US" smtClean="0"/>
              <a:t>Controls</a:t>
            </a:r>
          </a:p>
          <a:p>
            <a:r>
              <a:rPr lang="en-US" smtClean="0"/>
              <a:t>Form Properties</a:t>
            </a:r>
          </a:p>
          <a:p>
            <a:r>
              <a:rPr lang="en-US" smtClean="0"/>
              <a:t>Form Events</a:t>
            </a:r>
          </a:p>
        </p:txBody>
      </p:sp>
      <p:sp>
        <p:nvSpPr>
          <p:cNvPr id="22530" name="Slide Number Placeholder 5"/>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CD512D4F-8558-4576-9A39-C0494D8F5CE5}" type="slidenum">
              <a:rPr lang="en-US" smtClean="0"/>
              <a:pPr/>
              <a:t>16</a:t>
            </a:fld>
            <a:endParaRPr lang="en-US"/>
          </a:p>
        </p:txBody>
      </p:sp>
      <p:sp>
        <p:nvSpPr>
          <p:cNvPr id="22533" name="Rectangle 4"/>
          <p:cNvSpPr>
            <a:spLocks noChangeArrowheads="1"/>
          </p:cNvSpPr>
          <p:nvPr/>
        </p:nvSpPr>
        <p:spPr bwMode="auto">
          <a:xfrm>
            <a:off x="5416550" y="1530350"/>
            <a:ext cx="3187700" cy="2806700"/>
          </a:xfrm>
          <a:prstGeom prst="rect">
            <a:avLst/>
          </a:prstGeom>
          <a:noFill/>
          <a:ln w="12700">
            <a:solidFill>
              <a:schemeClr val="tx1"/>
            </a:solidFill>
            <a:miter lim="800000"/>
            <a:headEnd/>
            <a:tailEnd/>
          </a:ln>
        </p:spPr>
        <p:txBody>
          <a:bodyPr wrap="none" anchor="ctr"/>
          <a:lstStyle/>
          <a:p>
            <a:endParaRPr lang="en-US" sz="1800">
              <a:solidFill>
                <a:schemeClr val="tx1"/>
              </a:solidFill>
            </a:endParaRPr>
          </a:p>
        </p:txBody>
      </p:sp>
      <p:sp>
        <p:nvSpPr>
          <p:cNvPr id="22534" name="Rectangle 5"/>
          <p:cNvSpPr>
            <a:spLocks noChangeArrowheads="1"/>
          </p:cNvSpPr>
          <p:nvPr/>
        </p:nvSpPr>
        <p:spPr bwMode="auto">
          <a:xfrm>
            <a:off x="6459538" y="1576388"/>
            <a:ext cx="724557"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a:r>
              <a:rPr lang="en-US" sz="1800" dirty="0">
                <a:solidFill>
                  <a:schemeClr val="tx1"/>
                </a:solidFill>
              </a:rPr>
              <a:t>Form</a:t>
            </a:r>
          </a:p>
        </p:txBody>
      </p:sp>
      <p:sp>
        <p:nvSpPr>
          <p:cNvPr id="22535" name="Rectangle 6"/>
          <p:cNvSpPr>
            <a:spLocks noChangeArrowheads="1"/>
          </p:cNvSpPr>
          <p:nvPr/>
        </p:nvSpPr>
        <p:spPr bwMode="auto">
          <a:xfrm>
            <a:off x="6330950" y="2139950"/>
            <a:ext cx="673100" cy="292100"/>
          </a:xfrm>
          <a:prstGeom prst="rect">
            <a:avLst/>
          </a:prstGeom>
          <a:solidFill>
            <a:schemeClr val="accent1"/>
          </a:solidFill>
          <a:ln w="12700">
            <a:solidFill>
              <a:schemeClr val="tx1"/>
            </a:solidFill>
            <a:miter lim="800000"/>
            <a:headEnd/>
            <a:tailEnd/>
          </a:ln>
        </p:spPr>
        <p:txBody>
          <a:bodyPr wrap="none" anchor="ctr"/>
          <a:lstStyle/>
          <a:p>
            <a:endParaRPr lang="en-US">
              <a:solidFill>
                <a:schemeClr val="tx1"/>
              </a:solidFill>
            </a:endParaRPr>
          </a:p>
        </p:txBody>
      </p:sp>
      <p:sp>
        <p:nvSpPr>
          <p:cNvPr id="22536" name="Rectangle 7"/>
          <p:cNvSpPr>
            <a:spLocks noChangeArrowheads="1"/>
          </p:cNvSpPr>
          <p:nvPr/>
        </p:nvSpPr>
        <p:spPr bwMode="auto">
          <a:xfrm>
            <a:off x="5545138" y="2133600"/>
            <a:ext cx="711733"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a:r>
              <a:rPr lang="en-US" sz="1600">
                <a:solidFill>
                  <a:schemeClr val="tx1"/>
                </a:solidFill>
              </a:rPr>
              <a:t>Order</a:t>
            </a:r>
          </a:p>
        </p:txBody>
      </p:sp>
      <p:sp>
        <p:nvSpPr>
          <p:cNvPr id="22537" name="Rectangle 8"/>
          <p:cNvSpPr>
            <a:spLocks noChangeArrowheads="1"/>
          </p:cNvSpPr>
          <p:nvPr/>
        </p:nvSpPr>
        <p:spPr bwMode="auto">
          <a:xfrm>
            <a:off x="5645150" y="3206750"/>
            <a:ext cx="2730500" cy="92397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p>
            <a:pPr algn="l"/>
            <a:r>
              <a:rPr lang="en-US" sz="1800" dirty="0">
                <a:solidFill>
                  <a:schemeClr val="tx1"/>
                </a:solidFill>
              </a:rPr>
              <a:t>11	Dog	5</a:t>
            </a:r>
          </a:p>
          <a:p>
            <a:pPr algn="l"/>
            <a:r>
              <a:rPr lang="en-US" sz="1800" dirty="0">
                <a:solidFill>
                  <a:schemeClr val="tx1"/>
                </a:solidFill>
              </a:rPr>
              <a:t> 7	Dog	1</a:t>
            </a:r>
          </a:p>
          <a:p>
            <a:pPr algn="l"/>
            <a:r>
              <a:rPr lang="en-US" sz="1800" dirty="0">
                <a:solidFill>
                  <a:schemeClr val="tx1"/>
                </a:solidFill>
              </a:rPr>
              <a:t>13	Cat	2</a:t>
            </a:r>
          </a:p>
        </p:txBody>
      </p:sp>
      <p:sp>
        <p:nvSpPr>
          <p:cNvPr id="22540" name="Line 11"/>
          <p:cNvSpPr>
            <a:spLocks noChangeShapeType="1"/>
          </p:cNvSpPr>
          <p:nvPr/>
        </p:nvSpPr>
        <p:spPr bwMode="auto">
          <a:xfrm>
            <a:off x="3712191" y="2472796"/>
            <a:ext cx="2917209" cy="727604"/>
          </a:xfrm>
          <a:prstGeom prst="line">
            <a:avLst/>
          </a:prstGeom>
          <a:noFill/>
          <a:ln w="1270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2541" name="Rectangle 12"/>
          <p:cNvSpPr>
            <a:spLocks noChangeArrowheads="1"/>
          </p:cNvSpPr>
          <p:nvPr/>
        </p:nvSpPr>
        <p:spPr bwMode="auto">
          <a:xfrm>
            <a:off x="6840538" y="2894013"/>
            <a:ext cx="689291"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a:r>
              <a:rPr lang="en-US" sz="1600">
                <a:solidFill>
                  <a:schemeClr val="tx1"/>
                </a:solidFill>
              </a:rPr>
              <a:t>Items</a:t>
            </a:r>
          </a:p>
        </p:txBody>
      </p:sp>
    </p:spTree>
    <p:extLst>
      <p:ext uri="{BB962C8B-B14F-4D97-AF65-F5344CB8AC3E}">
        <p14:creationId xmlns:p14="http://schemas.microsoft.com/office/powerpoint/2010/main" val="255985533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smtClean="0"/>
              <a:t>Tabular Form</a:t>
            </a:r>
          </a:p>
        </p:txBody>
      </p:sp>
      <p:sp>
        <p:nvSpPr>
          <p:cNvPr id="23554" name="Slide Number Placeholder 6"/>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9B0C73CC-BAE4-4C98-8BEC-D3DACFDBD4A7}" type="slidenum">
              <a:rPr lang="en-US" smtClean="0"/>
              <a:pPr/>
              <a:t>17</a:t>
            </a:fld>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1567" y="1418534"/>
            <a:ext cx="4975012" cy="4233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70597" y="1258500"/>
            <a:ext cx="3200400" cy="1477328"/>
          </a:xfrm>
          <a:prstGeom prst="rect">
            <a:avLst/>
          </a:prstGeom>
        </p:spPr>
        <p:txBody>
          <a:bodyPr wrap="square">
            <a:spAutoFit/>
          </a:bodyPr>
          <a:lstStyle/>
          <a:p>
            <a:r>
              <a:rPr lang="en-US" sz="1800" dirty="0"/>
              <a:t>Works best for single table.</a:t>
            </a:r>
          </a:p>
          <a:p>
            <a:r>
              <a:rPr lang="en-US" sz="1800" dirty="0"/>
              <a:t>Designer can control data entry sequence.</a:t>
            </a:r>
          </a:p>
          <a:p>
            <a:r>
              <a:rPr lang="en-US" sz="1800" dirty="0"/>
              <a:t>Probably include buttons for sorting.</a:t>
            </a:r>
          </a:p>
        </p:txBody>
      </p:sp>
    </p:spTree>
    <p:extLst>
      <p:ext uri="{BB962C8B-B14F-4D97-AF65-F5344CB8AC3E}">
        <p14:creationId xmlns:p14="http://schemas.microsoft.com/office/powerpoint/2010/main" val="35573706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r>
              <a:rPr lang="en-US" smtClean="0"/>
              <a:t>Single Row (Columnar) Form</a:t>
            </a:r>
          </a:p>
        </p:txBody>
      </p:sp>
      <p:sp>
        <p:nvSpPr>
          <p:cNvPr id="24578" name="Slide Number Placeholder 6"/>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66B852F4-9980-491A-A33D-40BDA011B605}" type="slidenum">
              <a:rPr lang="en-US" smtClean="0"/>
              <a:pPr/>
              <a:t>18</a:t>
            </a:fld>
            <a:endParaRPr lang="en-US"/>
          </a:p>
        </p:txBody>
      </p:sp>
      <p:sp>
        <p:nvSpPr>
          <p:cNvPr id="7" name="Rectangle 6"/>
          <p:cNvSpPr/>
          <p:nvPr/>
        </p:nvSpPr>
        <p:spPr>
          <a:xfrm>
            <a:off x="279779" y="1351508"/>
            <a:ext cx="4572000" cy="2585323"/>
          </a:xfrm>
          <a:prstGeom prst="rect">
            <a:avLst/>
          </a:prstGeom>
        </p:spPr>
        <p:txBody>
          <a:bodyPr>
            <a:spAutoFit/>
          </a:bodyPr>
          <a:lstStyle/>
          <a:p>
            <a:r>
              <a:rPr lang="en-US" sz="1800" dirty="0"/>
              <a:t>Data for only one row.</a:t>
            </a:r>
          </a:p>
          <a:p>
            <a:r>
              <a:rPr lang="en-US" sz="1800" dirty="0"/>
              <a:t>Designer can set optimal layout.</a:t>
            </a:r>
          </a:p>
          <a:p>
            <a:r>
              <a:rPr lang="en-US" sz="1800" dirty="0"/>
              <a:t>Similar in appearance to paper forms.</a:t>
            </a:r>
          </a:p>
          <a:p>
            <a:r>
              <a:rPr lang="en-US" sz="1800" dirty="0"/>
              <a:t>Can use color, graphics, and command buttons to make the form easier to use.</a:t>
            </a:r>
          </a:p>
          <a:p>
            <a:r>
              <a:rPr lang="en-US" sz="1800" dirty="0"/>
              <a:t>Note the importance of the navigation buttons.</a:t>
            </a:r>
          </a:p>
          <a:p>
            <a:r>
              <a:rPr lang="en-US" sz="1800" dirty="0"/>
              <a:t>Probably want a Find command.</a:t>
            </a:r>
          </a:p>
          <a:p>
            <a:r>
              <a:rPr lang="en-US" sz="1800" dirty="0"/>
              <a:t>Useful to include </a:t>
            </a:r>
            <a:r>
              <a:rPr lang="en-US" sz="1800" dirty="0" err="1"/>
              <a:t>subforms</a:t>
            </a:r>
            <a:r>
              <a:rPr lang="en-US" sz="1800" dirty="0"/>
              <a:t>.</a:t>
            </a:r>
          </a:p>
        </p:txBody>
      </p:sp>
      <p:pic>
        <p:nvPicPr>
          <p:cNvPr id="2" name="Picture 1"/>
          <p:cNvPicPr>
            <a:picLocks noChangeAspect="1"/>
          </p:cNvPicPr>
          <p:nvPr/>
        </p:nvPicPr>
        <p:blipFill>
          <a:blip r:embed="rId3"/>
          <a:stretch>
            <a:fillRect/>
          </a:stretch>
        </p:blipFill>
        <p:spPr>
          <a:xfrm>
            <a:off x="4526280" y="1380452"/>
            <a:ext cx="4441723" cy="3351568"/>
          </a:xfrm>
          <a:prstGeom prst="rect">
            <a:avLst/>
          </a:prstGeom>
        </p:spPr>
      </p:pic>
    </p:spTree>
    <p:extLst>
      <p:ext uri="{BB962C8B-B14F-4D97-AF65-F5344CB8AC3E}">
        <p14:creationId xmlns:p14="http://schemas.microsoft.com/office/powerpoint/2010/main" val="30410688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r>
              <a:rPr lang="en-US" smtClean="0"/>
              <a:t>Sub-Forms</a:t>
            </a:r>
          </a:p>
        </p:txBody>
      </p:sp>
      <p:sp>
        <p:nvSpPr>
          <p:cNvPr id="25602" name="Slide Number Placeholder 6"/>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C7411C02-5706-4D4D-B6C5-8B2EAE98D9D4}" type="slidenum">
              <a:rPr lang="en-US" smtClean="0"/>
              <a:pPr/>
              <a:t>19</a:t>
            </a:fld>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8635" y="1323074"/>
            <a:ext cx="5654296" cy="428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1900325"/>
            <a:ext cx="3179928" cy="2308324"/>
          </a:xfrm>
          <a:prstGeom prst="rect">
            <a:avLst/>
          </a:prstGeom>
        </p:spPr>
        <p:txBody>
          <a:bodyPr wrap="square">
            <a:spAutoFit/>
          </a:bodyPr>
          <a:lstStyle/>
          <a:p>
            <a:r>
              <a:rPr lang="en-US" sz="1800" dirty="0"/>
              <a:t>Typically a one-to-many relationship.</a:t>
            </a:r>
          </a:p>
          <a:p>
            <a:r>
              <a:rPr lang="en-US" sz="1800" dirty="0" err="1"/>
              <a:t>Subform</a:t>
            </a:r>
            <a:r>
              <a:rPr lang="en-US" sz="1800" dirty="0"/>
              <a:t> contents are linked to the main form through a common column (not displayed on the </a:t>
            </a:r>
            <a:r>
              <a:rPr lang="en-US" sz="1800" dirty="0" err="1"/>
              <a:t>subform</a:t>
            </a:r>
            <a:r>
              <a:rPr lang="en-US" sz="1800" dirty="0"/>
              <a:t>.)</a:t>
            </a:r>
          </a:p>
          <a:p>
            <a:r>
              <a:rPr lang="en-US" sz="1800" dirty="0"/>
              <a:t>Can have multiple </a:t>
            </a:r>
            <a:r>
              <a:rPr lang="en-US" sz="1800" dirty="0" err="1"/>
              <a:t>subforms</a:t>
            </a:r>
            <a:r>
              <a:rPr lang="en-US" sz="1800" dirty="0"/>
              <a:t> (Independent or Nested).</a:t>
            </a:r>
          </a:p>
        </p:txBody>
      </p:sp>
    </p:spTree>
    <p:extLst>
      <p:ext uri="{BB962C8B-B14F-4D97-AF65-F5344CB8AC3E}">
        <p14:creationId xmlns:p14="http://schemas.microsoft.com/office/powerpoint/2010/main" val="2432658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smtClean="0"/>
              <a:t>Objectives</a:t>
            </a:r>
          </a:p>
        </p:txBody>
      </p:sp>
      <p:sp>
        <p:nvSpPr>
          <p:cNvPr id="9220" name="Rectangle 3"/>
          <p:cNvSpPr>
            <a:spLocks noGrp="1" noChangeArrowheads="1"/>
          </p:cNvSpPr>
          <p:nvPr>
            <p:ph type="body" idx="1"/>
          </p:nvPr>
        </p:nvSpPr>
        <p:spPr/>
        <p:txBody>
          <a:bodyPr/>
          <a:lstStyle/>
          <a:p>
            <a:r>
              <a:rPr lang="en-US" smtClean="0"/>
              <a:t>How do users interact with the database?</a:t>
            </a:r>
          </a:p>
          <a:p>
            <a:r>
              <a:rPr lang="en-US" smtClean="0"/>
              <a:t>What is the difference between a good form and a bad form?</a:t>
            </a:r>
          </a:p>
          <a:p>
            <a:r>
              <a:rPr lang="en-US" smtClean="0"/>
              <a:t>What common structures are used in forms?</a:t>
            </a:r>
          </a:p>
          <a:p>
            <a:r>
              <a:rPr lang="en-US" smtClean="0"/>
              <a:t>What are the main steps used to create forms?</a:t>
            </a:r>
          </a:p>
          <a:p>
            <a:r>
              <a:rPr lang="en-US" smtClean="0"/>
              <a:t>Can form usability be improved?</a:t>
            </a:r>
          </a:p>
          <a:p>
            <a:r>
              <a:rPr lang="en-US" smtClean="0"/>
              <a:t>What are the basic roles of reports?</a:t>
            </a:r>
          </a:p>
        </p:txBody>
      </p:sp>
      <p:sp>
        <p:nvSpPr>
          <p:cNvPr id="9218" name="Slide Number Placeholder 5"/>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29AA7679-A231-4DA2-94D9-67C3C2DCBA73}" type="slidenum">
              <a:rPr lang="en-US" smtClean="0"/>
              <a:pPr/>
              <a:t>2</a:t>
            </a:fld>
            <a:endParaRPr lang="en-US"/>
          </a:p>
        </p:txBody>
      </p:sp>
    </p:spTree>
    <p:extLst>
      <p:ext uri="{BB962C8B-B14F-4D97-AF65-F5344CB8AC3E}">
        <p14:creationId xmlns:p14="http://schemas.microsoft.com/office/powerpoint/2010/main" val="8617951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t>Startup Form</a:t>
            </a:r>
          </a:p>
        </p:txBody>
      </p:sp>
      <p:sp>
        <p:nvSpPr>
          <p:cNvPr id="26626" name="Slide Number Placeholder 6"/>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0CD2729A-A958-456E-9301-7B5825F515A3}" type="slidenum">
              <a:rPr lang="en-US" smtClean="0"/>
              <a:pPr/>
              <a:t>20</a:t>
            </a:fld>
            <a:endParaRPr lang="en-US"/>
          </a:p>
        </p:txBody>
      </p:sp>
      <p:sp>
        <p:nvSpPr>
          <p:cNvPr id="6" name="Rectangle 5"/>
          <p:cNvSpPr/>
          <p:nvPr/>
        </p:nvSpPr>
        <p:spPr>
          <a:xfrm>
            <a:off x="129654" y="1293041"/>
            <a:ext cx="4572000" cy="1200329"/>
          </a:xfrm>
          <a:prstGeom prst="rect">
            <a:avLst/>
          </a:prstGeom>
        </p:spPr>
        <p:txBody>
          <a:bodyPr>
            <a:spAutoFit/>
          </a:bodyPr>
          <a:lstStyle/>
          <a:p>
            <a:r>
              <a:rPr lang="en-US" sz="1800" dirty="0"/>
              <a:t>Blank Form</a:t>
            </a:r>
          </a:p>
          <a:p>
            <a:r>
              <a:rPr lang="en-US" sz="1800" dirty="0"/>
              <a:t>Graphics/Picture/Background</a:t>
            </a:r>
          </a:p>
          <a:p>
            <a:r>
              <a:rPr lang="en-US" sz="1800" dirty="0"/>
              <a:t>Identify User</a:t>
            </a:r>
          </a:p>
          <a:p>
            <a:r>
              <a:rPr lang="en-US" sz="1800" dirty="0"/>
              <a:t>Choose Task.</a:t>
            </a:r>
          </a:p>
        </p:txBody>
      </p:sp>
      <p:pic>
        <p:nvPicPr>
          <p:cNvPr id="2" name="Picture 1"/>
          <p:cNvPicPr>
            <a:picLocks noChangeAspect="1"/>
          </p:cNvPicPr>
          <p:nvPr/>
        </p:nvPicPr>
        <p:blipFill>
          <a:blip r:embed="rId3"/>
          <a:stretch>
            <a:fillRect/>
          </a:stretch>
        </p:blipFill>
        <p:spPr>
          <a:xfrm>
            <a:off x="3226380" y="1893205"/>
            <a:ext cx="5343000" cy="3340800"/>
          </a:xfrm>
          <a:prstGeom prst="rect">
            <a:avLst/>
          </a:prstGeom>
        </p:spPr>
      </p:pic>
    </p:spTree>
    <p:extLst>
      <p:ext uri="{BB962C8B-B14F-4D97-AF65-F5344CB8AC3E}">
        <p14:creationId xmlns:p14="http://schemas.microsoft.com/office/powerpoint/2010/main" val="17426873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1026"/>
          <p:cNvSpPr>
            <a:spLocks noGrp="1" noChangeArrowheads="1"/>
          </p:cNvSpPr>
          <p:nvPr>
            <p:ph type="title"/>
          </p:nvPr>
        </p:nvSpPr>
        <p:spPr/>
        <p:txBody>
          <a:bodyPr/>
          <a:lstStyle/>
          <a:p>
            <a:r>
              <a:rPr lang="en-US" smtClean="0"/>
              <a:t>Menu Design</a:t>
            </a:r>
          </a:p>
        </p:txBody>
      </p:sp>
      <p:sp>
        <p:nvSpPr>
          <p:cNvPr id="27650"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C01BF921-C389-4C2E-8D19-F0566D685F53}" type="slidenum">
              <a:rPr lang="en-US" smtClean="0"/>
              <a:pPr/>
              <a:t>21</a:t>
            </a:fld>
            <a:endParaRPr lang="en-US"/>
          </a:p>
        </p:txBody>
      </p:sp>
      <p:sp>
        <p:nvSpPr>
          <p:cNvPr id="27652" name="Text Box 1027"/>
          <p:cNvSpPr txBox="1">
            <a:spLocks noChangeArrowheads="1"/>
          </p:cNvSpPr>
          <p:nvPr/>
        </p:nvSpPr>
        <p:spPr bwMode="auto">
          <a:xfrm>
            <a:off x="1600200" y="1981200"/>
            <a:ext cx="2438400" cy="2031325"/>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tabLst>
                <a:tab pos="454025" algn="l"/>
              </a:tabLst>
              <a:defRPr>
                <a:solidFill>
                  <a:schemeClr val="tx1"/>
                </a:solidFill>
                <a:latin typeface="Arial" charset="0"/>
              </a:defRPr>
            </a:lvl1pPr>
            <a:lvl2pPr marL="742950" indent="-285750">
              <a:tabLst>
                <a:tab pos="454025" algn="l"/>
              </a:tabLst>
              <a:defRPr>
                <a:solidFill>
                  <a:schemeClr val="tx1"/>
                </a:solidFill>
                <a:latin typeface="Arial" charset="0"/>
              </a:defRPr>
            </a:lvl2pPr>
            <a:lvl3pPr marL="1143000" indent="-228600">
              <a:tabLst>
                <a:tab pos="454025" algn="l"/>
              </a:tabLst>
              <a:defRPr>
                <a:solidFill>
                  <a:schemeClr val="tx1"/>
                </a:solidFill>
                <a:latin typeface="Arial" charset="0"/>
              </a:defRPr>
            </a:lvl3pPr>
            <a:lvl4pPr marL="1600200" indent="-228600">
              <a:tabLst>
                <a:tab pos="454025" algn="l"/>
              </a:tabLst>
              <a:defRPr>
                <a:solidFill>
                  <a:schemeClr val="tx1"/>
                </a:solidFill>
                <a:latin typeface="Arial" charset="0"/>
              </a:defRPr>
            </a:lvl4pPr>
            <a:lvl5pPr marL="2057400" indent="-228600">
              <a:tabLst>
                <a:tab pos="454025" algn="l"/>
              </a:tabLst>
              <a:defRPr>
                <a:solidFill>
                  <a:schemeClr val="tx1"/>
                </a:solidFill>
                <a:latin typeface="Arial" charset="0"/>
              </a:defRPr>
            </a:lvl5pPr>
            <a:lvl6pPr marL="2514600" indent="-228600" algn="ctr" eaLnBrk="0" fontAlgn="base" hangingPunct="0">
              <a:spcBef>
                <a:spcPct val="0"/>
              </a:spcBef>
              <a:spcAft>
                <a:spcPct val="0"/>
              </a:spcAft>
              <a:tabLst>
                <a:tab pos="454025" algn="l"/>
              </a:tabLst>
              <a:defRPr>
                <a:solidFill>
                  <a:schemeClr val="tx1"/>
                </a:solidFill>
                <a:latin typeface="Arial" charset="0"/>
              </a:defRPr>
            </a:lvl6pPr>
            <a:lvl7pPr marL="2971800" indent="-228600" algn="ctr" eaLnBrk="0" fontAlgn="base" hangingPunct="0">
              <a:spcBef>
                <a:spcPct val="0"/>
              </a:spcBef>
              <a:spcAft>
                <a:spcPct val="0"/>
              </a:spcAft>
              <a:tabLst>
                <a:tab pos="454025" algn="l"/>
              </a:tabLst>
              <a:defRPr>
                <a:solidFill>
                  <a:schemeClr val="tx1"/>
                </a:solidFill>
                <a:latin typeface="Arial" charset="0"/>
              </a:defRPr>
            </a:lvl7pPr>
            <a:lvl8pPr marL="3429000" indent="-228600" algn="ctr" eaLnBrk="0" fontAlgn="base" hangingPunct="0">
              <a:spcBef>
                <a:spcPct val="0"/>
              </a:spcBef>
              <a:spcAft>
                <a:spcPct val="0"/>
              </a:spcAft>
              <a:tabLst>
                <a:tab pos="454025" algn="l"/>
              </a:tabLst>
              <a:defRPr>
                <a:solidFill>
                  <a:schemeClr val="tx1"/>
                </a:solidFill>
                <a:latin typeface="Arial" charset="0"/>
              </a:defRPr>
            </a:lvl8pPr>
            <a:lvl9pPr marL="3886200" indent="-228600" algn="ctr" eaLnBrk="0" fontAlgn="base" hangingPunct="0">
              <a:spcBef>
                <a:spcPct val="0"/>
              </a:spcBef>
              <a:spcAft>
                <a:spcPct val="0"/>
              </a:spcAft>
              <a:tabLst>
                <a:tab pos="454025" algn="l"/>
              </a:tabLst>
              <a:defRPr>
                <a:solidFill>
                  <a:schemeClr val="tx1"/>
                </a:solidFill>
                <a:latin typeface="Arial" charset="0"/>
              </a:defRPr>
            </a:lvl9pPr>
          </a:lstStyle>
          <a:p>
            <a:pPr algn="l">
              <a:spcBef>
                <a:spcPct val="50000"/>
              </a:spcBef>
            </a:pPr>
            <a:r>
              <a:rPr lang="en-US" sz="1800" dirty="0"/>
              <a:t>1.	Setup Choices</a:t>
            </a:r>
          </a:p>
          <a:p>
            <a:pPr algn="l">
              <a:spcBef>
                <a:spcPct val="50000"/>
              </a:spcBef>
            </a:pPr>
            <a:r>
              <a:rPr lang="en-US" sz="1800" dirty="0"/>
              <a:t>2.	Data Input</a:t>
            </a:r>
          </a:p>
          <a:p>
            <a:pPr algn="l">
              <a:spcBef>
                <a:spcPct val="50000"/>
              </a:spcBef>
            </a:pPr>
            <a:r>
              <a:rPr lang="en-US" sz="1800" dirty="0"/>
              <a:t>3.	Print Reports</a:t>
            </a:r>
          </a:p>
          <a:p>
            <a:pPr algn="l">
              <a:spcBef>
                <a:spcPct val="50000"/>
              </a:spcBef>
            </a:pPr>
            <a:r>
              <a:rPr lang="en-US" sz="1800" dirty="0"/>
              <a:t>4.	DOS Utilities</a:t>
            </a:r>
          </a:p>
          <a:p>
            <a:pPr algn="l">
              <a:spcBef>
                <a:spcPct val="50000"/>
              </a:spcBef>
            </a:pPr>
            <a:r>
              <a:rPr lang="en-US" sz="1800" dirty="0"/>
              <a:t>5.	Backups</a:t>
            </a:r>
          </a:p>
        </p:txBody>
      </p:sp>
      <p:sp>
        <p:nvSpPr>
          <p:cNvPr id="27653" name="Text Box 1028"/>
          <p:cNvSpPr txBox="1">
            <a:spLocks noChangeArrowheads="1"/>
          </p:cNvSpPr>
          <p:nvPr/>
        </p:nvSpPr>
        <p:spPr bwMode="auto">
          <a:xfrm>
            <a:off x="4953000" y="1981200"/>
            <a:ext cx="3352800" cy="2031325"/>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50000"/>
              </a:spcBef>
            </a:pPr>
            <a:r>
              <a:rPr lang="en-US" sz="1800"/>
              <a:t>Daily Sales Reports</a:t>
            </a:r>
          </a:p>
          <a:p>
            <a:pPr algn="l">
              <a:spcBef>
                <a:spcPct val="50000"/>
              </a:spcBef>
            </a:pPr>
            <a:r>
              <a:rPr lang="en-US" sz="1800"/>
              <a:t>Friday Sales Meeting</a:t>
            </a:r>
          </a:p>
          <a:p>
            <a:pPr algn="l">
              <a:spcBef>
                <a:spcPct val="50000"/>
              </a:spcBef>
            </a:pPr>
            <a:r>
              <a:rPr lang="en-US" sz="1800"/>
              <a:t>Monthly Customer Letters</a:t>
            </a:r>
          </a:p>
          <a:p>
            <a:pPr algn="l">
              <a:spcBef>
                <a:spcPct val="50000"/>
              </a:spcBef>
            </a:pPr>
            <a:endParaRPr lang="en-US" sz="1800"/>
          </a:p>
          <a:p>
            <a:pPr algn="l">
              <a:spcBef>
                <a:spcPct val="50000"/>
              </a:spcBef>
            </a:pPr>
            <a:r>
              <a:rPr lang="en-US" sz="1800"/>
              <a:t>Quit</a:t>
            </a:r>
          </a:p>
        </p:txBody>
      </p:sp>
      <p:sp>
        <p:nvSpPr>
          <p:cNvPr id="27654" name="Text Box 1029"/>
          <p:cNvSpPr txBox="1">
            <a:spLocks noChangeArrowheads="1"/>
          </p:cNvSpPr>
          <p:nvPr/>
        </p:nvSpPr>
        <p:spPr bwMode="auto">
          <a:xfrm>
            <a:off x="1584325" y="1560513"/>
            <a:ext cx="13260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800"/>
              <a:t>Main Menu</a:t>
            </a:r>
          </a:p>
        </p:txBody>
      </p:sp>
      <p:sp>
        <p:nvSpPr>
          <p:cNvPr id="27655" name="Text Box 1030"/>
          <p:cNvSpPr txBox="1">
            <a:spLocks noChangeArrowheads="1"/>
          </p:cNvSpPr>
          <p:nvPr/>
        </p:nvSpPr>
        <p:spPr bwMode="auto">
          <a:xfrm>
            <a:off x="5089525" y="1560513"/>
            <a:ext cx="24032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800"/>
              <a:t>Customer Information</a:t>
            </a:r>
          </a:p>
        </p:txBody>
      </p:sp>
      <p:sp>
        <p:nvSpPr>
          <p:cNvPr id="27656" name="Text Box 1031"/>
          <p:cNvSpPr txBox="1">
            <a:spLocks noChangeArrowheads="1"/>
          </p:cNvSpPr>
          <p:nvPr/>
        </p:nvSpPr>
        <p:spPr bwMode="auto">
          <a:xfrm>
            <a:off x="1584325" y="4532313"/>
            <a:ext cx="21595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800" dirty="0">
                <a:solidFill>
                  <a:schemeClr val="tx2"/>
                </a:solidFill>
              </a:rPr>
              <a:t>Hard to understand</a:t>
            </a:r>
          </a:p>
        </p:txBody>
      </p:sp>
      <p:sp>
        <p:nvSpPr>
          <p:cNvPr id="27657" name="Text Box 1032"/>
          <p:cNvSpPr txBox="1">
            <a:spLocks noChangeArrowheads="1"/>
          </p:cNvSpPr>
          <p:nvPr/>
        </p:nvSpPr>
        <p:spPr bwMode="auto">
          <a:xfrm>
            <a:off x="5089525" y="4532313"/>
            <a:ext cx="27366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800">
                <a:solidFill>
                  <a:schemeClr val="tx2"/>
                </a:solidFill>
              </a:rPr>
              <a:t>Organized by user tasks.</a:t>
            </a:r>
          </a:p>
        </p:txBody>
      </p:sp>
    </p:spTree>
    <p:extLst>
      <p:ext uri="{BB962C8B-B14F-4D97-AF65-F5344CB8AC3E}">
        <p14:creationId xmlns:p14="http://schemas.microsoft.com/office/powerpoint/2010/main" val="32990032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r>
              <a:rPr lang="en-US" dirty="0" smtClean="0"/>
              <a:t>Forms: One Table</a:t>
            </a:r>
          </a:p>
        </p:txBody>
      </p:sp>
      <p:sp>
        <p:nvSpPr>
          <p:cNvPr id="29698" name="Slide Number Placeholder 6"/>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2BC6A0C7-2678-4E72-AEE0-14F46980A61D}" type="slidenum">
              <a:rPr lang="en-US" smtClean="0"/>
              <a:pPr/>
              <a:t>22</a:t>
            </a:fld>
            <a:endParaRPr lang="en-US"/>
          </a:p>
        </p:txBody>
      </p:sp>
      <p:sp>
        <p:nvSpPr>
          <p:cNvPr id="2" name="Content Placeholder 1"/>
          <p:cNvSpPr>
            <a:spLocks noGrp="1"/>
          </p:cNvSpPr>
          <p:nvPr>
            <p:ph idx="1"/>
          </p:nvPr>
        </p:nvSpPr>
        <p:spPr/>
        <p:txBody>
          <a:bodyPr/>
          <a:lstStyle/>
          <a:p>
            <a:r>
              <a:rPr lang="en-US" dirty="0" smtClean="0"/>
              <a:t>Each form should focus on a single event.</a:t>
            </a:r>
          </a:p>
          <a:p>
            <a:r>
              <a:rPr lang="en-US" dirty="0" smtClean="0"/>
              <a:t>Each form should add new data to only one table.</a:t>
            </a:r>
          </a:p>
          <a:p>
            <a:pPr lvl="1"/>
            <a:r>
              <a:rPr lang="en-US" dirty="0" smtClean="0"/>
              <a:t>Straightforward for form as single-row or even multiple rows.</a:t>
            </a:r>
          </a:p>
          <a:p>
            <a:pPr lvl="1"/>
            <a:r>
              <a:rPr lang="en-US" dirty="0" smtClean="0"/>
              <a:t>For main/</a:t>
            </a:r>
            <a:r>
              <a:rPr lang="en-US" dirty="0" err="1" smtClean="0"/>
              <a:t>subform</a:t>
            </a:r>
            <a:endParaRPr lang="en-US" dirty="0"/>
          </a:p>
          <a:p>
            <a:pPr lvl="2"/>
            <a:r>
              <a:rPr lang="en-US" dirty="0" smtClean="0"/>
              <a:t>The main form is tied to one main table.</a:t>
            </a:r>
          </a:p>
          <a:p>
            <a:pPr lvl="2"/>
            <a:r>
              <a:rPr lang="en-US" dirty="0" smtClean="0"/>
              <a:t>The </a:t>
            </a:r>
            <a:r>
              <a:rPr lang="en-US" dirty="0" err="1" smtClean="0"/>
              <a:t>subform</a:t>
            </a:r>
            <a:r>
              <a:rPr lang="en-US" dirty="0" smtClean="0"/>
              <a:t> is tied to a second, linked table.</a:t>
            </a:r>
          </a:p>
          <a:p>
            <a:r>
              <a:rPr lang="en-US" dirty="0" smtClean="0"/>
              <a:t>Queries</a:t>
            </a:r>
          </a:p>
          <a:p>
            <a:pPr lvl="1"/>
            <a:r>
              <a:rPr lang="en-US" dirty="0" smtClean="0"/>
              <a:t>Often you want to display data on a form from multiple tables.</a:t>
            </a:r>
          </a:p>
          <a:p>
            <a:pPr lvl="1"/>
            <a:r>
              <a:rPr lang="en-US" dirty="0" smtClean="0"/>
              <a:t>Such as Sales, which needs to include Customer data.</a:t>
            </a:r>
          </a:p>
          <a:p>
            <a:pPr lvl="1"/>
            <a:r>
              <a:rPr lang="en-US" dirty="0" smtClean="0"/>
              <a:t>To work, the form needs to include all columns from the main Sale table</a:t>
            </a:r>
          </a:p>
          <a:p>
            <a:pPr lvl="1"/>
            <a:r>
              <a:rPr lang="en-US" dirty="0" smtClean="0"/>
              <a:t>In most systems, you can use a query to add in some columns from the Customer table—but never include its key column: </a:t>
            </a:r>
            <a:r>
              <a:rPr lang="en-US" dirty="0" err="1" smtClean="0"/>
              <a:t>Customer.CustomerID</a:t>
            </a:r>
            <a:endParaRPr lang="en-US" dirty="0"/>
          </a:p>
        </p:txBody>
      </p:sp>
    </p:spTree>
    <p:extLst>
      <p:ext uri="{BB962C8B-B14F-4D97-AF65-F5344CB8AC3E}">
        <p14:creationId xmlns:p14="http://schemas.microsoft.com/office/powerpoint/2010/main" val="15205916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r>
              <a:rPr lang="en-US" smtClean="0"/>
              <a:t>Form Query Example</a:t>
            </a:r>
          </a:p>
        </p:txBody>
      </p:sp>
      <p:sp>
        <p:nvSpPr>
          <p:cNvPr id="30724" name="Rectangle 3"/>
          <p:cNvSpPr>
            <a:spLocks noGrp="1" noChangeArrowheads="1"/>
          </p:cNvSpPr>
          <p:nvPr>
            <p:ph idx="1"/>
          </p:nvPr>
        </p:nvSpPr>
        <p:spPr/>
        <p:txBody>
          <a:bodyPr/>
          <a:lstStyle/>
          <a:p>
            <a:r>
              <a:rPr lang="en-US" dirty="0" smtClean="0"/>
              <a:t>Clerk enters a </a:t>
            </a:r>
            <a:r>
              <a:rPr lang="en-US" dirty="0" err="1" smtClean="0"/>
              <a:t>CustomerID</a:t>
            </a:r>
            <a:r>
              <a:rPr lang="en-US" dirty="0" smtClean="0"/>
              <a:t>.</a:t>
            </a:r>
          </a:p>
          <a:p>
            <a:pPr lvl="1"/>
            <a:r>
              <a:rPr lang="en-US" dirty="0" smtClean="0"/>
              <a:t>Stored in the Order table.</a:t>
            </a:r>
          </a:p>
          <a:p>
            <a:r>
              <a:rPr lang="en-US" dirty="0" smtClean="0"/>
              <a:t>Query joins Sale and Customer.</a:t>
            </a:r>
          </a:p>
          <a:p>
            <a:pPr lvl="1"/>
            <a:r>
              <a:rPr lang="en-US" dirty="0" smtClean="0"/>
              <a:t>Automatically matches the </a:t>
            </a:r>
            <a:r>
              <a:rPr lang="en-US" dirty="0" err="1" smtClean="0"/>
              <a:t>CustomerID</a:t>
            </a:r>
            <a:r>
              <a:rPr lang="en-US" dirty="0" smtClean="0"/>
              <a:t>.</a:t>
            </a:r>
          </a:p>
          <a:p>
            <a:pPr lvl="1"/>
            <a:r>
              <a:rPr lang="en-US" dirty="0" smtClean="0"/>
              <a:t>Matching name is displayed on the form.</a:t>
            </a:r>
          </a:p>
          <a:p>
            <a:pPr lvl="1"/>
            <a:r>
              <a:rPr lang="en-US" dirty="0" smtClean="0"/>
              <a:t>Do not include the join column (</a:t>
            </a:r>
            <a:r>
              <a:rPr lang="en-US" dirty="0" err="1" smtClean="0"/>
              <a:t>CustomerID</a:t>
            </a:r>
            <a:r>
              <a:rPr lang="en-US" dirty="0" smtClean="0"/>
              <a:t>) from the look up table (Customer).</a:t>
            </a:r>
          </a:p>
        </p:txBody>
      </p:sp>
      <p:sp>
        <p:nvSpPr>
          <p:cNvPr id="30722" name="Slide Number Placeholder 6"/>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279E3D76-04F3-4877-97B0-024ABE2E16E7}" type="slidenum">
              <a:rPr lang="en-US" smtClean="0"/>
              <a:pPr/>
              <a:t>23</a:t>
            </a:fld>
            <a:endParaRPr lang="en-US"/>
          </a:p>
        </p:txBody>
      </p:sp>
      <p:grpSp>
        <p:nvGrpSpPr>
          <p:cNvPr id="30725" name="Group 25"/>
          <p:cNvGrpSpPr>
            <a:grpSpLocks/>
          </p:cNvGrpSpPr>
          <p:nvPr/>
        </p:nvGrpSpPr>
        <p:grpSpPr bwMode="auto">
          <a:xfrm>
            <a:off x="4658518" y="3763963"/>
            <a:ext cx="3211513" cy="1617663"/>
            <a:chOff x="3249" y="1373"/>
            <a:chExt cx="2023" cy="1019"/>
          </a:xfrm>
          <a:noFill/>
        </p:grpSpPr>
        <p:sp>
          <p:nvSpPr>
            <p:cNvPr id="30726" name="Rectangle 4"/>
            <p:cNvSpPr>
              <a:spLocks noChangeArrowheads="1"/>
            </p:cNvSpPr>
            <p:nvPr/>
          </p:nvSpPr>
          <p:spPr bwMode="auto">
            <a:xfrm>
              <a:off x="3264" y="1392"/>
              <a:ext cx="2008" cy="1000"/>
            </a:xfrm>
            <a:prstGeom prst="rect">
              <a:avLst/>
            </a:prstGeom>
            <a:grpFill/>
            <a:ln w="12700">
              <a:solidFill>
                <a:schemeClr val="tx1"/>
              </a:solidFill>
              <a:miter lim="800000"/>
              <a:headEnd/>
              <a:tailEnd/>
            </a:ln>
          </p:spPr>
          <p:txBody>
            <a:bodyPr wrap="none" anchor="ctr"/>
            <a:lstStyle/>
            <a:p>
              <a:endParaRPr lang="en-US" sz="1800"/>
            </a:p>
          </p:txBody>
        </p:sp>
        <p:sp>
          <p:nvSpPr>
            <p:cNvPr id="30727" name="Rectangle 5"/>
            <p:cNvSpPr>
              <a:spLocks noChangeArrowheads="1"/>
            </p:cNvSpPr>
            <p:nvPr/>
          </p:nvSpPr>
          <p:spPr bwMode="auto">
            <a:xfrm>
              <a:off x="3825" y="1373"/>
              <a:ext cx="1159" cy="2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a:r>
                <a:rPr lang="en-US" sz="1800"/>
                <a:t>Customer Order</a:t>
              </a:r>
            </a:p>
          </p:txBody>
        </p:sp>
        <p:sp>
          <p:nvSpPr>
            <p:cNvPr id="30728" name="Rectangle 6"/>
            <p:cNvSpPr>
              <a:spLocks noChangeArrowheads="1"/>
            </p:cNvSpPr>
            <p:nvPr/>
          </p:nvSpPr>
          <p:spPr bwMode="auto">
            <a:xfrm>
              <a:off x="3744" y="1632"/>
              <a:ext cx="376" cy="136"/>
            </a:xfrm>
            <a:prstGeom prst="rect">
              <a:avLst/>
            </a:prstGeom>
            <a:grpFill/>
            <a:ln w="12700">
              <a:solidFill>
                <a:schemeClr val="tx1"/>
              </a:solidFill>
              <a:miter lim="800000"/>
              <a:headEnd/>
              <a:tailEnd/>
            </a:ln>
          </p:spPr>
          <p:txBody>
            <a:bodyPr wrap="none" lIns="92075" tIns="46038" rIns="92075" bIns="46038" anchor="ctr"/>
            <a:lstStyle/>
            <a:p>
              <a:r>
                <a:rPr lang="en-US" sz="1800"/>
                <a:t>1234</a:t>
              </a:r>
            </a:p>
          </p:txBody>
        </p:sp>
        <p:sp>
          <p:nvSpPr>
            <p:cNvPr id="30729" name="Rectangle 7"/>
            <p:cNvSpPr>
              <a:spLocks noChangeArrowheads="1"/>
            </p:cNvSpPr>
            <p:nvPr/>
          </p:nvSpPr>
          <p:spPr bwMode="auto">
            <a:xfrm>
              <a:off x="3249" y="1613"/>
              <a:ext cx="553" cy="2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a:r>
                <a:rPr lang="en-US" sz="1800"/>
                <a:t>SaleID</a:t>
              </a:r>
            </a:p>
          </p:txBody>
        </p:sp>
        <p:sp>
          <p:nvSpPr>
            <p:cNvPr id="30730" name="Rectangle 8"/>
            <p:cNvSpPr>
              <a:spLocks noChangeArrowheads="1"/>
            </p:cNvSpPr>
            <p:nvPr/>
          </p:nvSpPr>
          <p:spPr bwMode="auto">
            <a:xfrm>
              <a:off x="4128" y="1824"/>
              <a:ext cx="376" cy="136"/>
            </a:xfrm>
            <a:prstGeom prst="rect">
              <a:avLst/>
            </a:prstGeom>
            <a:grpFill/>
            <a:ln w="12700">
              <a:solidFill>
                <a:schemeClr val="tx1"/>
              </a:solidFill>
              <a:miter lim="800000"/>
              <a:headEnd/>
              <a:tailEnd/>
            </a:ln>
          </p:spPr>
          <p:txBody>
            <a:bodyPr wrap="none" lIns="92075" tIns="46038" rIns="92075" bIns="46038" anchor="ctr"/>
            <a:lstStyle/>
            <a:p>
              <a:r>
                <a:rPr lang="en-US" sz="1800"/>
                <a:t>17</a:t>
              </a:r>
            </a:p>
          </p:txBody>
        </p:sp>
        <p:sp>
          <p:nvSpPr>
            <p:cNvPr id="30731" name="Rectangle 9"/>
            <p:cNvSpPr>
              <a:spLocks noChangeArrowheads="1"/>
            </p:cNvSpPr>
            <p:nvPr/>
          </p:nvSpPr>
          <p:spPr bwMode="auto">
            <a:xfrm>
              <a:off x="3249" y="1805"/>
              <a:ext cx="893" cy="2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a:r>
                <a:rPr lang="en-US" sz="1800"/>
                <a:t>CustomerID</a:t>
              </a:r>
            </a:p>
          </p:txBody>
        </p:sp>
        <p:sp>
          <p:nvSpPr>
            <p:cNvPr id="30732" name="Rectangle 10"/>
            <p:cNvSpPr>
              <a:spLocks noChangeArrowheads="1"/>
            </p:cNvSpPr>
            <p:nvPr/>
          </p:nvSpPr>
          <p:spPr bwMode="auto">
            <a:xfrm>
              <a:off x="4704" y="1632"/>
              <a:ext cx="520" cy="136"/>
            </a:xfrm>
            <a:prstGeom prst="rect">
              <a:avLst/>
            </a:prstGeom>
            <a:grpFill/>
            <a:ln w="12700">
              <a:solidFill>
                <a:schemeClr val="tx1"/>
              </a:solidFill>
              <a:miter lim="800000"/>
              <a:headEnd/>
              <a:tailEnd/>
            </a:ln>
          </p:spPr>
          <p:txBody>
            <a:bodyPr wrap="none" lIns="92075" tIns="46038" rIns="92075" bIns="46038" anchor="ctr"/>
            <a:lstStyle/>
            <a:p>
              <a:r>
                <a:rPr lang="en-US" sz="1800"/>
                <a:t>7/25/01</a:t>
              </a:r>
            </a:p>
          </p:txBody>
        </p:sp>
        <p:sp>
          <p:nvSpPr>
            <p:cNvPr id="30733" name="Rectangle 11"/>
            <p:cNvSpPr>
              <a:spLocks noChangeArrowheads="1"/>
            </p:cNvSpPr>
            <p:nvPr/>
          </p:nvSpPr>
          <p:spPr bwMode="auto">
            <a:xfrm>
              <a:off x="4305" y="1614"/>
              <a:ext cx="424" cy="2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a:r>
                <a:rPr lang="en-US" sz="1800"/>
                <a:t>Date</a:t>
              </a:r>
            </a:p>
          </p:txBody>
        </p:sp>
        <p:sp>
          <p:nvSpPr>
            <p:cNvPr id="30734" name="Rectangle 12"/>
            <p:cNvSpPr>
              <a:spLocks noChangeArrowheads="1"/>
            </p:cNvSpPr>
            <p:nvPr/>
          </p:nvSpPr>
          <p:spPr bwMode="auto">
            <a:xfrm>
              <a:off x="3341" y="2007"/>
              <a:ext cx="342" cy="175"/>
            </a:xfrm>
            <a:prstGeom prst="rect">
              <a:avLst/>
            </a:prstGeom>
            <a:grpFill/>
            <a:ln w="12700">
              <a:solidFill>
                <a:schemeClr val="tx1"/>
              </a:solidFill>
              <a:miter lim="800000"/>
              <a:headEnd/>
              <a:tailEnd/>
            </a:ln>
            <a:extLst/>
          </p:spPr>
          <p:txBody>
            <a:bodyPr wrap="none" lIns="92075" tIns="46038" rIns="92075" bIns="46038">
              <a:spAutoFit/>
            </a:bodyPr>
            <a:lstStyle/>
            <a:p>
              <a:pPr algn="l"/>
              <a:r>
                <a:rPr lang="en-US" sz="1200">
                  <a:solidFill>
                    <a:schemeClr val="tx2"/>
                  </a:solidFill>
                </a:rPr>
                <a:t>Carly</a:t>
              </a:r>
            </a:p>
          </p:txBody>
        </p:sp>
        <p:sp>
          <p:nvSpPr>
            <p:cNvPr id="30735" name="Rectangle 13"/>
            <p:cNvSpPr>
              <a:spLocks noChangeArrowheads="1"/>
            </p:cNvSpPr>
            <p:nvPr/>
          </p:nvSpPr>
          <p:spPr bwMode="auto">
            <a:xfrm>
              <a:off x="3869" y="2007"/>
              <a:ext cx="397" cy="175"/>
            </a:xfrm>
            <a:prstGeom prst="rect">
              <a:avLst/>
            </a:prstGeom>
            <a:grpFill/>
            <a:ln w="12700">
              <a:solidFill>
                <a:schemeClr val="tx1"/>
              </a:solidFill>
              <a:miter lim="800000"/>
              <a:headEnd/>
              <a:tailEnd/>
            </a:ln>
            <a:extLst/>
          </p:spPr>
          <p:txBody>
            <a:bodyPr wrap="none" lIns="92075" tIns="46038" rIns="92075" bIns="46038">
              <a:spAutoFit/>
            </a:bodyPr>
            <a:lstStyle/>
            <a:p>
              <a:pPr algn="l"/>
              <a:r>
                <a:rPr lang="en-US" sz="1200">
                  <a:solidFill>
                    <a:schemeClr val="tx2"/>
                  </a:solidFill>
                </a:rPr>
                <a:t>Embry</a:t>
              </a:r>
            </a:p>
          </p:txBody>
        </p:sp>
      </p:grpSp>
    </p:spTree>
    <p:extLst>
      <p:ext uri="{BB962C8B-B14F-4D97-AF65-F5344CB8AC3E}">
        <p14:creationId xmlns:p14="http://schemas.microsoft.com/office/powerpoint/2010/main" val="1834817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26"/>
          <p:cNvSpPr>
            <a:spLocks noGrp="1" noChangeArrowheads="1"/>
          </p:cNvSpPr>
          <p:nvPr>
            <p:ph type="title"/>
          </p:nvPr>
        </p:nvSpPr>
        <p:spPr/>
        <p:txBody>
          <a:bodyPr/>
          <a:lstStyle/>
          <a:p>
            <a:r>
              <a:rPr lang="en-US" smtClean="0"/>
              <a:t>Updateable Query</a:t>
            </a:r>
          </a:p>
        </p:txBody>
      </p:sp>
      <p:sp>
        <p:nvSpPr>
          <p:cNvPr id="31746"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8B54FD34-4794-46E9-81C1-BF3E754F08D3}" type="slidenum">
              <a:rPr lang="en-US" smtClean="0"/>
              <a:pPr/>
              <a:t>24</a:t>
            </a:fld>
            <a:endParaRPr lang="en-US"/>
          </a:p>
        </p:txBody>
      </p:sp>
      <p:grpSp>
        <p:nvGrpSpPr>
          <p:cNvPr id="31748" name="Group 1050"/>
          <p:cNvGrpSpPr>
            <a:grpSpLocks/>
          </p:cNvGrpSpPr>
          <p:nvPr/>
        </p:nvGrpSpPr>
        <p:grpSpPr bwMode="auto">
          <a:xfrm>
            <a:off x="3227532" y="1263650"/>
            <a:ext cx="3632056" cy="1587500"/>
            <a:chOff x="2112" y="1209"/>
            <a:chExt cx="2008" cy="1000"/>
          </a:xfrm>
          <a:solidFill>
            <a:srgbClr val="FFFFCC"/>
          </a:solidFill>
        </p:grpSpPr>
        <p:sp>
          <p:nvSpPr>
            <p:cNvPr id="31759" name="Rectangle 1027"/>
            <p:cNvSpPr>
              <a:spLocks noChangeArrowheads="1"/>
            </p:cNvSpPr>
            <p:nvPr/>
          </p:nvSpPr>
          <p:spPr bwMode="auto">
            <a:xfrm>
              <a:off x="2112" y="1209"/>
              <a:ext cx="2008" cy="1000"/>
            </a:xfrm>
            <a:prstGeom prst="rect">
              <a:avLst/>
            </a:prstGeom>
            <a:grpFill/>
            <a:ln w="12700">
              <a:solidFill>
                <a:schemeClr val="tx1"/>
              </a:solidFill>
              <a:miter lim="800000"/>
              <a:headEnd/>
              <a:tailEnd/>
            </a:ln>
          </p:spPr>
          <p:txBody>
            <a:bodyPr wrap="none" anchor="ctr"/>
            <a:lstStyle/>
            <a:p>
              <a:endParaRPr lang="en-US" sz="1800"/>
            </a:p>
          </p:txBody>
        </p:sp>
        <p:sp>
          <p:nvSpPr>
            <p:cNvPr id="31760" name="Rectangle 1028"/>
            <p:cNvSpPr>
              <a:spLocks noChangeArrowheads="1"/>
            </p:cNvSpPr>
            <p:nvPr/>
          </p:nvSpPr>
          <p:spPr bwMode="auto">
            <a:xfrm>
              <a:off x="2673" y="1217"/>
              <a:ext cx="1159" cy="233"/>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a:r>
                <a:rPr lang="en-US" sz="1800" dirty="0"/>
                <a:t>Customer Order</a:t>
              </a:r>
            </a:p>
          </p:txBody>
        </p:sp>
        <p:sp>
          <p:nvSpPr>
            <p:cNvPr id="31761" name="Rectangle 1029"/>
            <p:cNvSpPr>
              <a:spLocks noChangeArrowheads="1"/>
            </p:cNvSpPr>
            <p:nvPr/>
          </p:nvSpPr>
          <p:spPr bwMode="auto">
            <a:xfrm>
              <a:off x="2592" y="1476"/>
              <a:ext cx="376" cy="136"/>
            </a:xfrm>
            <a:prstGeom prst="rect">
              <a:avLst/>
            </a:prstGeom>
            <a:grpFill/>
            <a:ln w="12700">
              <a:solidFill>
                <a:schemeClr val="tx1"/>
              </a:solidFill>
              <a:miter lim="800000"/>
              <a:headEnd/>
              <a:tailEnd/>
            </a:ln>
          </p:spPr>
          <p:txBody>
            <a:bodyPr wrap="none" lIns="92075" tIns="46038" rIns="92075" bIns="46038" anchor="ctr"/>
            <a:lstStyle/>
            <a:p>
              <a:r>
                <a:rPr lang="en-US" sz="1800"/>
                <a:t>1234</a:t>
              </a:r>
            </a:p>
          </p:txBody>
        </p:sp>
        <p:sp>
          <p:nvSpPr>
            <p:cNvPr id="31762" name="Rectangle 1030"/>
            <p:cNvSpPr>
              <a:spLocks noChangeArrowheads="1"/>
            </p:cNvSpPr>
            <p:nvPr/>
          </p:nvSpPr>
          <p:spPr bwMode="auto">
            <a:xfrm>
              <a:off x="2121" y="1457"/>
              <a:ext cx="553" cy="233"/>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a:r>
                <a:rPr lang="en-US" sz="1800" dirty="0" err="1"/>
                <a:t>SaleID</a:t>
              </a:r>
              <a:endParaRPr lang="en-US" sz="1800" dirty="0"/>
            </a:p>
          </p:txBody>
        </p:sp>
        <p:sp>
          <p:nvSpPr>
            <p:cNvPr id="31763" name="Rectangle 1031"/>
            <p:cNvSpPr>
              <a:spLocks noChangeArrowheads="1"/>
            </p:cNvSpPr>
            <p:nvPr/>
          </p:nvSpPr>
          <p:spPr bwMode="auto">
            <a:xfrm>
              <a:off x="2992" y="1668"/>
              <a:ext cx="376" cy="136"/>
            </a:xfrm>
            <a:prstGeom prst="rect">
              <a:avLst/>
            </a:prstGeom>
            <a:grpFill/>
            <a:ln w="12700">
              <a:solidFill>
                <a:schemeClr val="tx1"/>
              </a:solidFill>
              <a:miter lim="800000"/>
              <a:headEnd/>
              <a:tailEnd/>
            </a:ln>
          </p:spPr>
          <p:txBody>
            <a:bodyPr wrap="none" lIns="92075" tIns="46038" rIns="92075" bIns="46038" anchor="ctr"/>
            <a:lstStyle/>
            <a:p>
              <a:r>
                <a:rPr lang="en-US" sz="1800"/>
                <a:t>17</a:t>
              </a:r>
            </a:p>
          </p:txBody>
        </p:sp>
        <p:sp>
          <p:nvSpPr>
            <p:cNvPr id="31764" name="Rectangle 1032"/>
            <p:cNvSpPr>
              <a:spLocks noChangeArrowheads="1"/>
            </p:cNvSpPr>
            <p:nvPr/>
          </p:nvSpPr>
          <p:spPr bwMode="auto">
            <a:xfrm>
              <a:off x="2121" y="1649"/>
              <a:ext cx="855" cy="233"/>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l"/>
              <a:r>
                <a:rPr lang="en-US" sz="1800" dirty="0" err="1"/>
                <a:t>CustomerID</a:t>
              </a:r>
              <a:endParaRPr lang="en-US" sz="1800" dirty="0"/>
            </a:p>
          </p:txBody>
        </p:sp>
        <p:sp>
          <p:nvSpPr>
            <p:cNvPr id="31765" name="Rectangle 1033"/>
            <p:cNvSpPr>
              <a:spLocks noChangeArrowheads="1"/>
            </p:cNvSpPr>
            <p:nvPr/>
          </p:nvSpPr>
          <p:spPr bwMode="auto">
            <a:xfrm>
              <a:off x="3552" y="1476"/>
              <a:ext cx="520" cy="136"/>
            </a:xfrm>
            <a:prstGeom prst="rect">
              <a:avLst/>
            </a:prstGeom>
            <a:grpFill/>
            <a:ln w="12700">
              <a:solidFill>
                <a:schemeClr val="tx1"/>
              </a:solidFill>
              <a:miter lim="800000"/>
              <a:headEnd/>
              <a:tailEnd/>
            </a:ln>
          </p:spPr>
          <p:txBody>
            <a:bodyPr wrap="none" lIns="92075" tIns="46038" rIns="92075" bIns="46038" anchor="ctr"/>
            <a:lstStyle/>
            <a:p>
              <a:r>
                <a:rPr lang="en-US" sz="1800" dirty="0" smtClean="0"/>
                <a:t>7/25/..</a:t>
              </a:r>
              <a:endParaRPr lang="en-US" sz="1800" dirty="0"/>
            </a:p>
          </p:txBody>
        </p:sp>
        <p:sp>
          <p:nvSpPr>
            <p:cNvPr id="31766" name="Rectangle 1034"/>
            <p:cNvSpPr>
              <a:spLocks noChangeArrowheads="1"/>
            </p:cNvSpPr>
            <p:nvPr/>
          </p:nvSpPr>
          <p:spPr bwMode="auto">
            <a:xfrm>
              <a:off x="3153" y="1458"/>
              <a:ext cx="424" cy="233"/>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a:r>
                <a:rPr lang="en-US" sz="1800"/>
                <a:t>Date</a:t>
              </a:r>
            </a:p>
          </p:txBody>
        </p:sp>
        <p:sp>
          <p:nvSpPr>
            <p:cNvPr id="31767" name="Rectangle 1035"/>
            <p:cNvSpPr>
              <a:spLocks noChangeArrowheads="1"/>
            </p:cNvSpPr>
            <p:nvPr/>
          </p:nvSpPr>
          <p:spPr bwMode="auto">
            <a:xfrm>
              <a:off x="2189" y="1851"/>
              <a:ext cx="300" cy="175"/>
            </a:xfrm>
            <a:prstGeom prst="rect">
              <a:avLst/>
            </a:prstGeom>
            <a:grp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pPr algn="l"/>
              <a:r>
                <a:rPr lang="en-US" sz="1200" dirty="0">
                  <a:solidFill>
                    <a:schemeClr val="tx1"/>
                  </a:solidFill>
                </a:rPr>
                <a:t>Carly</a:t>
              </a:r>
            </a:p>
          </p:txBody>
        </p:sp>
        <p:sp>
          <p:nvSpPr>
            <p:cNvPr id="31768" name="Rectangle 1036"/>
            <p:cNvSpPr>
              <a:spLocks noChangeArrowheads="1"/>
            </p:cNvSpPr>
            <p:nvPr/>
          </p:nvSpPr>
          <p:spPr bwMode="auto">
            <a:xfrm>
              <a:off x="2717" y="1851"/>
              <a:ext cx="348" cy="175"/>
            </a:xfrm>
            <a:prstGeom prst="rect">
              <a:avLst/>
            </a:prstGeom>
            <a:grp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pPr algn="l"/>
              <a:r>
                <a:rPr lang="en-US" sz="1200" dirty="0">
                  <a:solidFill>
                    <a:schemeClr val="tx1"/>
                  </a:solidFill>
                </a:rPr>
                <a:t>Embry</a:t>
              </a:r>
            </a:p>
          </p:txBody>
        </p:sp>
      </p:grpSp>
      <p:sp>
        <p:nvSpPr>
          <p:cNvPr id="31749" name="Rectangle 1037"/>
          <p:cNvSpPr>
            <a:spLocks noChangeArrowheads="1"/>
          </p:cNvSpPr>
          <p:nvPr/>
        </p:nvSpPr>
        <p:spPr bwMode="auto">
          <a:xfrm>
            <a:off x="1547813" y="4144963"/>
            <a:ext cx="2935287" cy="10826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p>
            <a:pPr algn="l">
              <a:tabLst>
                <a:tab pos="800100" algn="l"/>
                <a:tab pos="2057400" algn="l"/>
              </a:tabLst>
            </a:pPr>
            <a:r>
              <a:rPr lang="en-US" sz="1600" b="1" u="sng" dirty="0" err="1">
                <a:solidFill>
                  <a:schemeClr val="tx1"/>
                </a:solidFill>
              </a:rPr>
              <a:t>SaleID</a:t>
            </a:r>
            <a:r>
              <a:rPr lang="en-US" sz="1600" b="1" dirty="0">
                <a:solidFill>
                  <a:schemeClr val="tx1"/>
                </a:solidFill>
              </a:rPr>
              <a:t>	</a:t>
            </a:r>
            <a:r>
              <a:rPr lang="en-US" sz="1600" b="1" dirty="0" err="1">
                <a:solidFill>
                  <a:schemeClr val="tx1"/>
                </a:solidFill>
              </a:rPr>
              <a:t>CustomerID</a:t>
            </a:r>
            <a:r>
              <a:rPr lang="en-US" sz="1600" b="1" dirty="0">
                <a:solidFill>
                  <a:schemeClr val="tx1"/>
                </a:solidFill>
              </a:rPr>
              <a:t>	</a:t>
            </a:r>
            <a:r>
              <a:rPr lang="en-US" sz="1600" b="1" dirty="0" err="1">
                <a:solidFill>
                  <a:schemeClr val="tx1"/>
                </a:solidFill>
              </a:rPr>
              <a:t>Sdate</a:t>
            </a:r>
            <a:endParaRPr lang="en-US" sz="1600" dirty="0">
              <a:solidFill>
                <a:schemeClr val="tx1"/>
              </a:solidFill>
            </a:endParaRPr>
          </a:p>
          <a:p>
            <a:pPr algn="l">
              <a:tabLst>
                <a:tab pos="800100" algn="l"/>
                <a:tab pos="2057400" algn="l"/>
              </a:tabLst>
            </a:pPr>
            <a:r>
              <a:rPr lang="en-US" sz="1600" dirty="0">
                <a:solidFill>
                  <a:schemeClr val="tx1"/>
                </a:solidFill>
              </a:rPr>
              <a:t>1232	23	</a:t>
            </a:r>
            <a:r>
              <a:rPr lang="en-US" sz="1600" dirty="0" smtClean="0">
                <a:solidFill>
                  <a:schemeClr val="tx1"/>
                </a:solidFill>
              </a:rPr>
              <a:t>7/24/..</a:t>
            </a:r>
            <a:endParaRPr lang="en-US" sz="1600" dirty="0">
              <a:solidFill>
                <a:schemeClr val="tx1"/>
              </a:solidFill>
            </a:endParaRPr>
          </a:p>
          <a:p>
            <a:pPr algn="l">
              <a:tabLst>
                <a:tab pos="800100" algn="l"/>
                <a:tab pos="2057400" algn="l"/>
              </a:tabLst>
            </a:pPr>
            <a:r>
              <a:rPr lang="en-US" sz="1600" dirty="0">
                <a:solidFill>
                  <a:schemeClr val="tx1"/>
                </a:solidFill>
              </a:rPr>
              <a:t>1233	74	</a:t>
            </a:r>
            <a:r>
              <a:rPr lang="en-US" sz="1600" dirty="0" smtClean="0">
                <a:solidFill>
                  <a:schemeClr val="tx1"/>
                </a:solidFill>
              </a:rPr>
              <a:t>7/24/..</a:t>
            </a:r>
            <a:endParaRPr lang="en-US" sz="1600" dirty="0">
              <a:solidFill>
                <a:schemeClr val="tx1"/>
              </a:solidFill>
            </a:endParaRPr>
          </a:p>
          <a:p>
            <a:pPr algn="l">
              <a:tabLst>
                <a:tab pos="800100" algn="l"/>
                <a:tab pos="2057400" algn="l"/>
              </a:tabLst>
            </a:pPr>
            <a:r>
              <a:rPr lang="en-US" sz="1600" dirty="0">
                <a:solidFill>
                  <a:schemeClr val="tx1"/>
                </a:solidFill>
              </a:rPr>
              <a:t>1234	17	</a:t>
            </a:r>
            <a:r>
              <a:rPr lang="en-US" sz="1600" dirty="0" smtClean="0">
                <a:solidFill>
                  <a:schemeClr val="tx1"/>
                </a:solidFill>
              </a:rPr>
              <a:t>7/25/..</a:t>
            </a:r>
            <a:endParaRPr lang="en-US" sz="1600" dirty="0">
              <a:solidFill>
                <a:schemeClr val="tx1"/>
              </a:solidFill>
            </a:endParaRPr>
          </a:p>
        </p:txBody>
      </p:sp>
      <p:sp>
        <p:nvSpPr>
          <p:cNvPr id="31750" name="Rectangle 1038"/>
          <p:cNvSpPr>
            <a:spLocks noChangeArrowheads="1"/>
          </p:cNvSpPr>
          <p:nvPr/>
        </p:nvSpPr>
        <p:spPr bwMode="auto">
          <a:xfrm>
            <a:off x="5586413" y="4144963"/>
            <a:ext cx="2959100" cy="10826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p>
            <a:pPr algn="l">
              <a:spcBef>
                <a:spcPct val="50000"/>
              </a:spcBef>
              <a:tabLst>
                <a:tab pos="1257300" algn="l"/>
                <a:tab pos="2057400" algn="l"/>
              </a:tabLst>
            </a:pPr>
            <a:r>
              <a:rPr lang="en-US" sz="1600" b="1" u="sng" dirty="0" err="1">
                <a:solidFill>
                  <a:schemeClr val="tx1"/>
                </a:solidFill>
              </a:rPr>
              <a:t>CustomerID</a:t>
            </a:r>
            <a:r>
              <a:rPr lang="en-US" sz="1600" b="1" dirty="0">
                <a:solidFill>
                  <a:schemeClr val="tx1"/>
                </a:solidFill>
              </a:rPr>
              <a:t>	First	Last</a:t>
            </a:r>
            <a:endParaRPr lang="en-US" sz="1600" dirty="0">
              <a:solidFill>
                <a:schemeClr val="tx1"/>
              </a:solidFill>
            </a:endParaRPr>
          </a:p>
          <a:p>
            <a:pPr algn="l">
              <a:tabLst>
                <a:tab pos="1257300" algn="l"/>
                <a:tab pos="2057400" algn="l"/>
              </a:tabLst>
            </a:pPr>
            <a:r>
              <a:rPr lang="en-US" sz="1600" dirty="0">
                <a:solidFill>
                  <a:schemeClr val="tx1"/>
                </a:solidFill>
              </a:rPr>
              <a:t>15	Connie Fisher</a:t>
            </a:r>
          </a:p>
          <a:p>
            <a:pPr algn="l">
              <a:tabLst>
                <a:tab pos="1257300" algn="l"/>
                <a:tab pos="2057400" algn="l"/>
              </a:tabLst>
            </a:pPr>
            <a:r>
              <a:rPr lang="en-US" sz="1600" dirty="0">
                <a:solidFill>
                  <a:schemeClr val="tx1"/>
                </a:solidFill>
              </a:rPr>
              <a:t>16	Rosie	Wade</a:t>
            </a:r>
          </a:p>
          <a:p>
            <a:pPr algn="l">
              <a:tabLst>
                <a:tab pos="1257300" algn="l"/>
                <a:tab pos="2057400" algn="l"/>
              </a:tabLst>
            </a:pPr>
            <a:r>
              <a:rPr lang="en-US" sz="1600" dirty="0">
                <a:solidFill>
                  <a:schemeClr val="tx1"/>
                </a:solidFill>
              </a:rPr>
              <a:t>17	Carly	Embry</a:t>
            </a:r>
          </a:p>
        </p:txBody>
      </p:sp>
      <p:sp>
        <p:nvSpPr>
          <p:cNvPr id="31751" name="Rectangle 1039"/>
          <p:cNvSpPr>
            <a:spLocks noChangeArrowheads="1"/>
          </p:cNvSpPr>
          <p:nvPr/>
        </p:nvSpPr>
        <p:spPr bwMode="auto">
          <a:xfrm>
            <a:off x="2698750" y="3822700"/>
            <a:ext cx="647613"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a:r>
              <a:rPr lang="en-US" sz="1800" dirty="0">
                <a:solidFill>
                  <a:schemeClr val="tx1"/>
                </a:solidFill>
              </a:rPr>
              <a:t>Sale</a:t>
            </a:r>
          </a:p>
        </p:txBody>
      </p:sp>
      <p:sp>
        <p:nvSpPr>
          <p:cNvPr id="31752" name="Rectangle 1040"/>
          <p:cNvSpPr>
            <a:spLocks noChangeArrowheads="1"/>
          </p:cNvSpPr>
          <p:nvPr/>
        </p:nvSpPr>
        <p:spPr bwMode="auto">
          <a:xfrm>
            <a:off x="6859588" y="3810000"/>
            <a:ext cx="1186222"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a:r>
              <a:rPr lang="en-US" sz="1800" dirty="0">
                <a:solidFill>
                  <a:schemeClr val="tx1"/>
                </a:solidFill>
              </a:rPr>
              <a:t>Customer</a:t>
            </a:r>
          </a:p>
        </p:txBody>
      </p:sp>
      <p:sp>
        <p:nvSpPr>
          <p:cNvPr id="31753" name="Rectangle 1048"/>
          <p:cNvSpPr>
            <a:spLocks noChangeArrowheads="1"/>
          </p:cNvSpPr>
          <p:nvPr/>
        </p:nvSpPr>
        <p:spPr bwMode="auto">
          <a:xfrm>
            <a:off x="4672013" y="4449763"/>
            <a:ext cx="814325"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a:r>
              <a:rPr lang="en-US" sz="1800" dirty="0">
                <a:solidFill>
                  <a:schemeClr val="bg2"/>
                </a:solidFill>
              </a:rPr>
              <a:t>Query</a:t>
            </a:r>
          </a:p>
          <a:p>
            <a:pPr algn="l"/>
            <a:r>
              <a:rPr lang="en-US" sz="1800" dirty="0">
                <a:solidFill>
                  <a:schemeClr val="bg2"/>
                </a:solidFill>
              </a:rPr>
              <a:t>Join</a:t>
            </a:r>
          </a:p>
        </p:txBody>
      </p:sp>
      <p:sp>
        <p:nvSpPr>
          <p:cNvPr id="31754" name="Line 1051"/>
          <p:cNvSpPr>
            <a:spLocks noChangeShapeType="1"/>
          </p:cNvSpPr>
          <p:nvPr/>
        </p:nvSpPr>
        <p:spPr bwMode="auto">
          <a:xfrm flipH="1">
            <a:off x="2690813" y="2087563"/>
            <a:ext cx="2514600" cy="2819400"/>
          </a:xfrm>
          <a:prstGeom prst="line">
            <a:avLst/>
          </a:prstGeom>
          <a:noFill/>
          <a:ln w="12700">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31755" name="Freeform 1052"/>
          <p:cNvSpPr>
            <a:spLocks/>
          </p:cNvSpPr>
          <p:nvPr/>
        </p:nvSpPr>
        <p:spPr bwMode="auto">
          <a:xfrm>
            <a:off x="2767013" y="5059363"/>
            <a:ext cx="2895600" cy="241300"/>
          </a:xfrm>
          <a:custGeom>
            <a:avLst/>
            <a:gdLst>
              <a:gd name="T0" fmla="*/ 0 w 1824"/>
              <a:gd name="T1" fmla="*/ 0 h 152"/>
              <a:gd name="T2" fmla="*/ 864 w 1824"/>
              <a:gd name="T3" fmla="*/ 144 h 152"/>
              <a:gd name="T4" fmla="*/ 1824 w 1824"/>
              <a:gd name="T5" fmla="*/ 48 h 152"/>
              <a:gd name="T6" fmla="*/ 0 60000 65536"/>
              <a:gd name="T7" fmla="*/ 0 60000 65536"/>
              <a:gd name="T8" fmla="*/ 0 60000 65536"/>
              <a:gd name="T9" fmla="*/ 0 w 1824"/>
              <a:gd name="T10" fmla="*/ 0 h 152"/>
              <a:gd name="T11" fmla="*/ 1824 w 1824"/>
              <a:gd name="T12" fmla="*/ 152 h 152"/>
            </a:gdLst>
            <a:ahLst/>
            <a:cxnLst>
              <a:cxn ang="T6">
                <a:pos x="T0" y="T1"/>
              </a:cxn>
              <a:cxn ang="T7">
                <a:pos x="T2" y="T3"/>
              </a:cxn>
              <a:cxn ang="T8">
                <a:pos x="T4" y="T5"/>
              </a:cxn>
            </a:cxnLst>
            <a:rect l="T9" t="T10" r="T11" b="T12"/>
            <a:pathLst>
              <a:path w="1824" h="152">
                <a:moveTo>
                  <a:pt x="0" y="0"/>
                </a:moveTo>
                <a:cubicBezTo>
                  <a:pt x="280" y="68"/>
                  <a:pt x="560" y="136"/>
                  <a:pt x="864" y="144"/>
                </a:cubicBezTo>
                <a:cubicBezTo>
                  <a:pt x="1168" y="152"/>
                  <a:pt x="1496" y="100"/>
                  <a:pt x="1824" y="48"/>
                </a:cubicBezTo>
              </a:path>
            </a:pathLst>
          </a:custGeom>
          <a:noFill/>
          <a:ln w="12700" cap="flat" cmpd="sng">
            <a:solidFill>
              <a:schemeClr val="bg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56" name="Line 1053"/>
          <p:cNvSpPr>
            <a:spLocks noChangeShapeType="1"/>
          </p:cNvSpPr>
          <p:nvPr/>
        </p:nvSpPr>
        <p:spPr bwMode="auto">
          <a:xfrm flipH="1" flipV="1">
            <a:off x="3986213" y="2697163"/>
            <a:ext cx="2895600" cy="2286000"/>
          </a:xfrm>
          <a:prstGeom prst="line">
            <a:avLst/>
          </a:prstGeom>
          <a:noFill/>
          <a:ln w="12700">
            <a:solidFill>
              <a:schemeClr val="tx2"/>
            </a:solidFill>
            <a:round/>
            <a:headEnd type="none" w="sm" len="sm"/>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31757" name="Text Box 1054"/>
          <p:cNvSpPr txBox="1">
            <a:spLocks noChangeArrowheads="1"/>
          </p:cNvSpPr>
          <p:nvPr/>
        </p:nvSpPr>
        <p:spPr bwMode="auto">
          <a:xfrm>
            <a:off x="3200400" y="3048000"/>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800"/>
              <a:t>Data</a:t>
            </a:r>
          </a:p>
          <a:p>
            <a:pPr algn="l"/>
            <a:r>
              <a:rPr lang="en-US" sz="1800"/>
              <a:t>entry</a:t>
            </a:r>
          </a:p>
        </p:txBody>
      </p:sp>
      <p:sp>
        <p:nvSpPr>
          <p:cNvPr id="31758" name="Text Box 1055"/>
          <p:cNvSpPr txBox="1">
            <a:spLocks noChangeArrowheads="1"/>
          </p:cNvSpPr>
          <p:nvPr/>
        </p:nvSpPr>
        <p:spPr bwMode="auto">
          <a:xfrm>
            <a:off x="5334000" y="3200400"/>
            <a:ext cx="9028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800" dirty="0">
                <a:solidFill>
                  <a:schemeClr val="bg2"/>
                </a:solidFill>
              </a:rPr>
              <a:t>Data</a:t>
            </a:r>
          </a:p>
          <a:p>
            <a:pPr algn="l"/>
            <a:r>
              <a:rPr lang="en-US" sz="1800" dirty="0">
                <a:solidFill>
                  <a:schemeClr val="bg2"/>
                </a:solidFill>
              </a:rPr>
              <a:t>display</a:t>
            </a:r>
          </a:p>
        </p:txBody>
      </p:sp>
    </p:spTree>
    <p:extLst>
      <p:ext uri="{BB962C8B-B14F-4D97-AF65-F5344CB8AC3E}">
        <p14:creationId xmlns:p14="http://schemas.microsoft.com/office/powerpoint/2010/main" val="11647815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r>
              <a:rPr lang="en-US" smtClean="0"/>
              <a:t>Updateable Query</a:t>
            </a:r>
          </a:p>
        </p:txBody>
      </p:sp>
      <p:sp>
        <p:nvSpPr>
          <p:cNvPr id="32770"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57706E16-7913-4200-BC92-C816AE6237C7}" type="slidenum">
              <a:rPr lang="en-US" smtClean="0"/>
              <a:pPr/>
              <a:t>25</a:t>
            </a:fld>
            <a:endParaRPr lang="en-US"/>
          </a:p>
        </p:txBody>
      </p:sp>
      <p:sp>
        <p:nvSpPr>
          <p:cNvPr id="32772" name="Rectangle 4"/>
          <p:cNvSpPr>
            <a:spLocks noChangeArrowheads="1"/>
          </p:cNvSpPr>
          <p:nvPr/>
        </p:nvSpPr>
        <p:spPr bwMode="auto">
          <a:xfrm>
            <a:off x="573206" y="1580842"/>
            <a:ext cx="7203382"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nchor="ctr">
            <a:spAutoFit/>
          </a:bodyPr>
          <a:lstStyle/>
          <a:p>
            <a:pPr algn="l"/>
            <a:r>
              <a:rPr lang="en-US" sz="2000" dirty="0">
                <a:solidFill>
                  <a:schemeClr val="tx1"/>
                </a:solidFill>
              </a:rPr>
              <a:t>SELECT </a:t>
            </a:r>
            <a:r>
              <a:rPr lang="en-US" sz="2000" dirty="0" err="1">
                <a:solidFill>
                  <a:schemeClr val="tx1"/>
                </a:solidFill>
              </a:rPr>
              <a:t>Sale.SaleID</a:t>
            </a:r>
            <a:r>
              <a:rPr lang="en-US" sz="2000" dirty="0">
                <a:solidFill>
                  <a:schemeClr val="tx1"/>
                </a:solidFill>
              </a:rPr>
              <a:t>, </a:t>
            </a:r>
            <a:r>
              <a:rPr lang="en-US" sz="2000" dirty="0" err="1">
                <a:solidFill>
                  <a:schemeClr val="tx1"/>
                </a:solidFill>
              </a:rPr>
              <a:t>Sale.SaleDate</a:t>
            </a:r>
            <a:r>
              <a:rPr lang="en-US" sz="2000" dirty="0">
                <a:solidFill>
                  <a:schemeClr val="tx1"/>
                </a:solidFill>
              </a:rPr>
              <a:t>, </a:t>
            </a:r>
            <a:r>
              <a:rPr lang="en-US" sz="2000" dirty="0" err="1">
                <a:solidFill>
                  <a:schemeClr val="tx1"/>
                </a:solidFill>
              </a:rPr>
              <a:t>Sale.CustomerID</a:t>
            </a:r>
            <a:r>
              <a:rPr lang="en-US" sz="2000" dirty="0">
                <a:solidFill>
                  <a:schemeClr val="tx1"/>
                </a:solidFill>
              </a:rPr>
              <a:t>,</a:t>
            </a:r>
          </a:p>
          <a:p>
            <a:pPr algn="l"/>
            <a:r>
              <a:rPr lang="en-US" sz="2000" dirty="0">
                <a:solidFill>
                  <a:schemeClr val="tx1"/>
                </a:solidFill>
              </a:rPr>
              <a:t>  </a:t>
            </a:r>
            <a:r>
              <a:rPr lang="en-US" sz="2000" dirty="0" err="1">
                <a:solidFill>
                  <a:schemeClr val="tx1"/>
                </a:solidFill>
              </a:rPr>
              <a:t>Customer.LastName</a:t>
            </a:r>
            <a:r>
              <a:rPr lang="en-US" sz="2000" dirty="0">
                <a:solidFill>
                  <a:schemeClr val="tx1"/>
                </a:solidFill>
              </a:rPr>
              <a:t>, </a:t>
            </a:r>
            <a:r>
              <a:rPr lang="en-US" sz="2000" dirty="0" err="1">
                <a:solidFill>
                  <a:schemeClr val="tx1"/>
                </a:solidFill>
              </a:rPr>
              <a:t>Customer.FirstName</a:t>
            </a:r>
            <a:r>
              <a:rPr lang="en-US" sz="2000" dirty="0">
                <a:solidFill>
                  <a:schemeClr val="tx1"/>
                </a:solidFill>
              </a:rPr>
              <a:t>, </a:t>
            </a:r>
            <a:r>
              <a:rPr lang="en-US" sz="2000" dirty="0" err="1">
                <a:solidFill>
                  <a:schemeClr val="tx1"/>
                </a:solidFill>
              </a:rPr>
              <a:t>Customer.Phone</a:t>
            </a:r>
            <a:endParaRPr lang="en-US" sz="2000" dirty="0">
              <a:solidFill>
                <a:schemeClr val="tx1"/>
              </a:solidFill>
            </a:endParaRPr>
          </a:p>
          <a:p>
            <a:pPr algn="l"/>
            <a:r>
              <a:rPr lang="en-US" sz="2000" dirty="0">
                <a:solidFill>
                  <a:schemeClr val="tx1"/>
                </a:solidFill>
              </a:rPr>
              <a:t>FROM Sale</a:t>
            </a:r>
          </a:p>
          <a:p>
            <a:pPr algn="l"/>
            <a:r>
              <a:rPr lang="en-US" sz="2000" dirty="0">
                <a:solidFill>
                  <a:schemeClr val="tx1"/>
                </a:solidFill>
              </a:rPr>
              <a:t>INNER JOIN Customer </a:t>
            </a:r>
          </a:p>
          <a:p>
            <a:pPr algn="l"/>
            <a:r>
              <a:rPr lang="en-US" sz="2000" dirty="0">
                <a:solidFill>
                  <a:schemeClr val="tx1"/>
                </a:solidFill>
              </a:rPr>
              <a:t>ON </a:t>
            </a:r>
            <a:r>
              <a:rPr lang="en-US" sz="2000" dirty="0" err="1">
                <a:solidFill>
                  <a:schemeClr val="tx1"/>
                </a:solidFill>
              </a:rPr>
              <a:t>Sale.CustomerID</a:t>
            </a:r>
            <a:r>
              <a:rPr lang="en-US" sz="2000" dirty="0">
                <a:solidFill>
                  <a:schemeClr val="tx1"/>
                </a:solidFill>
              </a:rPr>
              <a:t>=</a:t>
            </a:r>
            <a:r>
              <a:rPr lang="en-US" sz="2000" dirty="0" err="1">
                <a:solidFill>
                  <a:schemeClr val="tx1"/>
                </a:solidFill>
              </a:rPr>
              <a:t>Customer.CustomerID</a:t>
            </a:r>
            <a:r>
              <a:rPr lang="en-US" sz="2000" dirty="0">
                <a:solidFill>
                  <a:schemeClr val="tx1"/>
                </a:solidFill>
              </a:rPr>
              <a:t> </a:t>
            </a:r>
          </a:p>
        </p:txBody>
      </p:sp>
      <p:sp>
        <p:nvSpPr>
          <p:cNvPr id="2" name="TextBox 1"/>
          <p:cNvSpPr txBox="1"/>
          <p:nvPr/>
        </p:nvSpPr>
        <p:spPr>
          <a:xfrm>
            <a:off x="573207" y="3769141"/>
            <a:ext cx="7983940" cy="1631216"/>
          </a:xfrm>
          <a:prstGeom prst="rect">
            <a:avLst/>
          </a:prstGeom>
          <a:noFill/>
        </p:spPr>
        <p:txBody>
          <a:bodyPr wrap="square" rtlCol="0">
            <a:spAutoFit/>
          </a:bodyPr>
          <a:lstStyle/>
          <a:p>
            <a:r>
              <a:rPr lang="en-US" sz="2000" dirty="0" smtClean="0"/>
              <a:t>The Sale form is designed primarily for the Sale table.</a:t>
            </a:r>
          </a:p>
          <a:p>
            <a:r>
              <a:rPr lang="en-US" sz="2000" dirty="0" smtClean="0"/>
              <a:t>The query includes all columns from the base table (Sale).</a:t>
            </a:r>
          </a:p>
          <a:p>
            <a:r>
              <a:rPr lang="en-US" sz="2000" dirty="0" smtClean="0"/>
              <a:t>It can include some columns from the Customer table.</a:t>
            </a:r>
          </a:p>
          <a:p>
            <a:r>
              <a:rPr lang="en-US" sz="2000" dirty="0" smtClean="0"/>
              <a:t>But do </a:t>
            </a:r>
            <a:r>
              <a:rPr lang="en-US" sz="2000" b="1" dirty="0" smtClean="0"/>
              <a:t>not</a:t>
            </a:r>
            <a:r>
              <a:rPr lang="en-US" sz="2000" dirty="0" smtClean="0"/>
              <a:t> include key columns for other tables (</a:t>
            </a:r>
            <a:r>
              <a:rPr lang="en-US" sz="2000" dirty="0" err="1" smtClean="0"/>
              <a:t>Customer.CustomerID</a:t>
            </a:r>
            <a:r>
              <a:rPr lang="en-US" sz="2000" dirty="0" smtClean="0"/>
              <a:t>)</a:t>
            </a:r>
            <a:endParaRPr lang="en-US" sz="2000" dirty="0"/>
          </a:p>
        </p:txBody>
      </p:sp>
    </p:spTree>
    <p:extLst>
      <p:ext uri="{BB962C8B-B14F-4D97-AF65-F5344CB8AC3E}">
        <p14:creationId xmlns:p14="http://schemas.microsoft.com/office/powerpoint/2010/main" val="40069261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r>
              <a:rPr lang="en-US" smtClean="0"/>
              <a:t>Linked Forms</a:t>
            </a:r>
          </a:p>
        </p:txBody>
      </p:sp>
      <p:sp>
        <p:nvSpPr>
          <p:cNvPr id="33794"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9E2F899-4DA4-4197-B87A-BC8A7F5E8A42}" type="slidenum">
              <a:rPr lang="en-US" smtClean="0"/>
              <a:pPr/>
              <a:t>26</a:t>
            </a:fld>
            <a:endParaRPr lang="en-US"/>
          </a:p>
        </p:txBody>
      </p:sp>
      <p:sp>
        <p:nvSpPr>
          <p:cNvPr id="33796" name="Rectangle 4"/>
          <p:cNvSpPr>
            <a:spLocks noChangeArrowheads="1"/>
          </p:cNvSpPr>
          <p:nvPr/>
        </p:nvSpPr>
        <p:spPr bwMode="auto">
          <a:xfrm>
            <a:off x="1447800" y="1981200"/>
            <a:ext cx="2895600" cy="1295400"/>
          </a:xfrm>
          <a:prstGeom prst="rect">
            <a:avLst/>
          </a:prstGeom>
          <a:noFill/>
          <a:ln w="63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eaLnBrk="1" hangingPunct="1"/>
            <a:r>
              <a:rPr lang="en-US" sz="1800">
                <a:cs typeface="Arial" charset="0"/>
              </a:rPr>
              <a:t>Sale Form</a:t>
            </a:r>
          </a:p>
        </p:txBody>
      </p:sp>
      <p:sp>
        <p:nvSpPr>
          <p:cNvPr id="33797" name="Text Box 5"/>
          <p:cNvSpPr txBox="1">
            <a:spLocks noChangeArrowheads="1"/>
          </p:cNvSpPr>
          <p:nvPr/>
        </p:nvSpPr>
        <p:spPr bwMode="auto">
          <a:xfrm>
            <a:off x="1431925" y="2322513"/>
            <a:ext cx="14157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US" sz="1800">
                <a:cs typeface="Arial" charset="0"/>
              </a:rPr>
              <a:t>CustomerID</a:t>
            </a:r>
          </a:p>
        </p:txBody>
      </p:sp>
      <p:sp>
        <p:nvSpPr>
          <p:cNvPr id="33798" name="Rectangle 6"/>
          <p:cNvSpPr>
            <a:spLocks noChangeArrowheads="1"/>
          </p:cNvSpPr>
          <p:nvPr/>
        </p:nvSpPr>
        <p:spPr bwMode="auto">
          <a:xfrm>
            <a:off x="2819400" y="2329141"/>
            <a:ext cx="762000" cy="369332"/>
          </a:xfrm>
          <a:prstGeom prst="rect">
            <a:avLst/>
          </a:prstGeom>
          <a:noFill/>
          <a:ln w="63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eaLnBrk="1" hangingPunct="1"/>
            <a:r>
              <a:rPr lang="en-US" sz="1800">
                <a:cs typeface="Arial" charset="0"/>
              </a:rPr>
              <a:t>15</a:t>
            </a:r>
          </a:p>
        </p:txBody>
      </p:sp>
      <p:sp>
        <p:nvSpPr>
          <p:cNvPr id="33799" name="Rectangle 7"/>
          <p:cNvSpPr>
            <a:spLocks noChangeArrowheads="1"/>
          </p:cNvSpPr>
          <p:nvPr/>
        </p:nvSpPr>
        <p:spPr bwMode="auto">
          <a:xfrm>
            <a:off x="3667125" y="2330728"/>
            <a:ext cx="582211" cy="369332"/>
          </a:xfrm>
          <a:prstGeom prst="rect">
            <a:avLst/>
          </a:prstGeom>
          <a:solidFill>
            <a:srgbClr val="FFFFCC"/>
          </a:solidFill>
          <a:ln w="9525">
            <a:miter lim="800000"/>
            <a:headEnd/>
            <a:tailEnd/>
          </a:ln>
          <a:scene3d>
            <a:camera prst="legacyObliqueTopRight"/>
            <a:lightRig rig="legacyFlat3" dir="b"/>
          </a:scene3d>
          <a:sp3d extrusionH="74600" prstMaterial="legacyMatte">
            <a:bevelT w="13500" h="13500" prst="angle"/>
            <a:bevelB w="13500" h="13500" prst="angle"/>
            <a:extrusionClr>
              <a:srgbClr val="FFFFCC"/>
            </a:extrusionClr>
          </a:sp3d>
        </p:spPr>
        <p:txBody>
          <a:bodyPr wrap="none" anchor="ctr">
            <a:spAutoFit/>
            <a:flatTx/>
          </a:bodyPr>
          <a:lstStyle/>
          <a:p>
            <a:pPr eaLnBrk="1" hangingPunct="1"/>
            <a:r>
              <a:rPr lang="en-US" sz="1800">
                <a:cs typeface="Arial" charset="0"/>
              </a:rPr>
              <a:t>Edit</a:t>
            </a:r>
          </a:p>
        </p:txBody>
      </p:sp>
      <p:sp>
        <p:nvSpPr>
          <p:cNvPr id="33800" name="Rectangle 8"/>
          <p:cNvSpPr>
            <a:spLocks noChangeArrowheads="1"/>
          </p:cNvSpPr>
          <p:nvPr/>
        </p:nvSpPr>
        <p:spPr bwMode="auto">
          <a:xfrm>
            <a:off x="5181600" y="1905000"/>
            <a:ext cx="3429000" cy="2057400"/>
          </a:xfrm>
          <a:prstGeom prst="rect">
            <a:avLst/>
          </a:prstGeom>
          <a:solidFill>
            <a:srgbClr val="FFFFCC"/>
          </a:solidFill>
          <a:ln w="6350" algn="ctr">
            <a:solidFill>
              <a:schemeClr val="tx1"/>
            </a:solidFill>
            <a:miter lim="800000"/>
            <a:headEnd/>
            <a:tailEnd/>
          </a:ln>
        </p:spPr>
        <p:txBody>
          <a:bodyPr wrap="none"/>
          <a:lstStyle/>
          <a:p>
            <a:pPr eaLnBrk="1" hangingPunct="1"/>
            <a:r>
              <a:rPr lang="en-US" sz="1800">
                <a:cs typeface="Arial" charset="0"/>
              </a:rPr>
              <a:t>Customer</a:t>
            </a:r>
          </a:p>
        </p:txBody>
      </p:sp>
      <p:sp>
        <p:nvSpPr>
          <p:cNvPr id="33801" name="Text Box 9"/>
          <p:cNvSpPr txBox="1">
            <a:spLocks noChangeArrowheads="1"/>
          </p:cNvSpPr>
          <p:nvPr/>
        </p:nvSpPr>
        <p:spPr bwMode="auto">
          <a:xfrm>
            <a:off x="5257800" y="2362200"/>
            <a:ext cx="141577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US" sz="1800">
                <a:cs typeface="Arial" charset="0"/>
              </a:rPr>
              <a:t>CustomerID</a:t>
            </a:r>
          </a:p>
          <a:p>
            <a:pPr algn="l" eaLnBrk="1" hangingPunct="1"/>
            <a:r>
              <a:rPr lang="en-US" sz="1800">
                <a:cs typeface="Arial" charset="0"/>
              </a:rPr>
              <a:t>Last Name</a:t>
            </a:r>
          </a:p>
          <a:p>
            <a:pPr algn="l" eaLnBrk="1" hangingPunct="1"/>
            <a:r>
              <a:rPr lang="en-US" sz="1800">
                <a:cs typeface="Arial" charset="0"/>
              </a:rPr>
              <a:t>First Name</a:t>
            </a:r>
          </a:p>
          <a:p>
            <a:pPr algn="l" eaLnBrk="1" hangingPunct="1"/>
            <a:r>
              <a:rPr lang="en-US" sz="1800">
                <a:cs typeface="Arial" charset="0"/>
              </a:rPr>
              <a:t>Phone</a:t>
            </a:r>
          </a:p>
        </p:txBody>
      </p:sp>
      <p:sp>
        <p:nvSpPr>
          <p:cNvPr id="33802" name="Rectangle 10"/>
          <p:cNvSpPr>
            <a:spLocks noChangeArrowheads="1"/>
          </p:cNvSpPr>
          <p:nvPr/>
        </p:nvSpPr>
        <p:spPr bwMode="auto">
          <a:xfrm>
            <a:off x="6629400" y="2439988"/>
            <a:ext cx="1676400" cy="227012"/>
          </a:xfrm>
          <a:prstGeom prst="rect">
            <a:avLst/>
          </a:prstGeom>
          <a:solidFill>
            <a:schemeClr val="bg1"/>
          </a:solidFill>
          <a:ln w="12700" algn="ctr">
            <a:solidFill>
              <a:schemeClr val="tx1"/>
            </a:solidFill>
            <a:miter lim="800000"/>
            <a:headEnd/>
            <a:tailEnd/>
          </a:ln>
        </p:spPr>
        <p:txBody>
          <a:bodyPr wrap="none" anchor="ctr"/>
          <a:lstStyle/>
          <a:p>
            <a:pPr algn="l" eaLnBrk="1" hangingPunct="1"/>
            <a:r>
              <a:rPr lang="en-US" sz="1800">
                <a:cs typeface="Arial" charset="0"/>
              </a:rPr>
              <a:t>15</a:t>
            </a:r>
          </a:p>
        </p:txBody>
      </p:sp>
      <p:sp>
        <p:nvSpPr>
          <p:cNvPr id="33803" name="Rectangle 11"/>
          <p:cNvSpPr>
            <a:spLocks noChangeArrowheads="1"/>
          </p:cNvSpPr>
          <p:nvPr/>
        </p:nvSpPr>
        <p:spPr bwMode="auto">
          <a:xfrm>
            <a:off x="6629400" y="2743200"/>
            <a:ext cx="1676400" cy="227013"/>
          </a:xfrm>
          <a:prstGeom prst="rect">
            <a:avLst/>
          </a:prstGeom>
          <a:solidFill>
            <a:schemeClr val="bg1"/>
          </a:solidFill>
          <a:ln w="12700" algn="ctr">
            <a:solidFill>
              <a:schemeClr val="tx1"/>
            </a:solidFill>
            <a:miter lim="800000"/>
            <a:headEnd/>
            <a:tailEnd/>
          </a:ln>
        </p:spPr>
        <p:txBody>
          <a:bodyPr wrap="none" anchor="ctr"/>
          <a:lstStyle/>
          <a:p>
            <a:pPr algn="l" eaLnBrk="1" hangingPunct="1"/>
            <a:r>
              <a:rPr lang="en-US" sz="1800">
                <a:cs typeface="Arial" charset="0"/>
              </a:rPr>
              <a:t>Connie</a:t>
            </a:r>
          </a:p>
        </p:txBody>
      </p:sp>
      <p:sp>
        <p:nvSpPr>
          <p:cNvPr id="33804" name="Rectangle 12"/>
          <p:cNvSpPr>
            <a:spLocks noChangeArrowheads="1"/>
          </p:cNvSpPr>
          <p:nvPr/>
        </p:nvSpPr>
        <p:spPr bwMode="auto">
          <a:xfrm>
            <a:off x="6629400" y="3048000"/>
            <a:ext cx="1676400" cy="227013"/>
          </a:xfrm>
          <a:prstGeom prst="rect">
            <a:avLst/>
          </a:prstGeom>
          <a:solidFill>
            <a:schemeClr val="bg1"/>
          </a:solidFill>
          <a:ln w="12700" algn="ctr">
            <a:solidFill>
              <a:schemeClr val="tx1"/>
            </a:solidFill>
            <a:miter lim="800000"/>
            <a:headEnd/>
            <a:tailEnd/>
          </a:ln>
        </p:spPr>
        <p:txBody>
          <a:bodyPr wrap="none" anchor="ctr"/>
          <a:lstStyle/>
          <a:p>
            <a:pPr algn="l" eaLnBrk="1" hangingPunct="1"/>
            <a:r>
              <a:rPr lang="en-US" sz="1800">
                <a:cs typeface="Arial" charset="0"/>
              </a:rPr>
              <a:t>Fisher</a:t>
            </a:r>
          </a:p>
        </p:txBody>
      </p:sp>
      <p:sp>
        <p:nvSpPr>
          <p:cNvPr id="33805" name="Rectangle 13"/>
          <p:cNvSpPr>
            <a:spLocks noChangeArrowheads="1"/>
          </p:cNvSpPr>
          <p:nvPr/>
        </p:nvSpPr>
        <p:spPr bwMode="auto">
          <a:xfrm>
            <a:off x="6629400" y="3352800"/>
            <a:ext cx="1676400" cy="227013"/>
          </a:xfrm>
          <a:prstGeom prst="rect">
            <a:avLst/>
          </a:prstGeom>
          <a:solidFill>
            <a:schemeClr val="bg1"/>
          </a:solidFill>
          <a:ln w="12700" algn="ctr">
            <a:solidFill>
              <a:schemeClr val="tx1"/>
            </a:solidFill>
            <a:miter lim="800000"/>
            <a:headEnd/>
            <a:tailEnd/>
          </a:ln>
        </p:spPr>
        <p:txBody>
          <a:bodyPr wrap="none" anchor="ctr"/>
          <a:lstStyle/>
          <a:p>
            <a:pPr algn="l" eaLnBrk="1" hangingPunct="1"/>
            <a:r>
              <a:rPr lang="en-US" sz="1800">
                <a:cs typeface="Arial" charset="0"/>
              </a:rPr>
              <a:t>(409) 116-3589</a:t>
            </a:r>
          </a:p>
        </p:txBody>
      </p:sp>
      <p:sp>
        <p:nvSpPr>
          <p:cNvPr id="33806" name="Freeform 14"/>
          <p:cNvSpPr>
            <a:spLocks/>
          </p:cNvSpPr>
          <p:nvPr/>
        </p:nvSpPr>
        <p:spPr bwMode="auto">
          <a:xfrm>
            <a:off x="4191000" y="2120900"/>
            <a:ext cx="1524000" cy="317500"/>
          </a:xfrm>
          <a:custGeom>
            <a:avLst/>
            <a:gdLst>
              <a:gd name="T0" fmla="*/ 0 w 960"/>
              <a:gd name="T1" fmla="*/ 152 h 200"/>
              <a:gd name="T2" fmla="*/ 336 w 960"/>
              <a:gd name="T3" fmla="*/ 8 h 200"/>
              <a:gd name="T4" fmla="*/ 960 w 960"/>
              <a:gd name="T5" fmla="*/ 200 h 200"/>
              <a:gd name="T6" fmla="*/ 0 60000 65536"/>
              <a:gd name="T7" fmla="*/ 0 60000 65536"/>
              <a:gd name="T8" fmla="*/ 0 60000 65536"/>
              <a:gd name="T9" fmla="*/ 0 w 960"/>
              <a:gd name="T10" fmla="*/ 0 h 200"/>
              <a:gd name="T11" fmla="*/ 960 w 960"/>
              <a:gd name="T12" fmla="*/ 200 h 200"/>
            </a:gdLst>
            <a:ahLst/>
            <a:cxnLst>
              <a:cxn ang="T6">
                <a:pos x="T0" y="T1"/>
              </a:cxn>
              <a:cxn ang="T7">
                <a:pos x="T2" y="T3"/>
              </a:cxn>
              <a:cxn ang="T8">
                <a:pos x="T4" y="T5"/>
              </a:cxn>
            </a:cxnLst>
            <a:rect l="T9" t="T10" r="T11" b="T12"/>
            <a:pathLst>
              <a:path w="960" h="200">
                <a:moveTo>
                  <a:pt x="0" y="152"/>
                </a:moveTo>
                <a:cubicBezTo>
                  <a:pt x="88" y="76"/>
                  <a:pt x="176" y="0"/>
                  <a:pt x="336" y="8"/>
                </a:cubicBezTo>
                <a:cubicBezTo>
                  <a:pt x="496" y="16"/>
                  <a:pt x="728" y="108"/>
                  <a:pt x="960" y="200"/>
                </a:cubicBezTo>
              </a:path>
            </a:pathLst>
          </a:custGeom>
          <a:noFill/>
          <a:ln w="127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2" name="TextBox 1"/>
          <p:cNvSpPr txBox="1"/>
          <p:nvPr/>
        </p:nvSpPr>
        <p:spPr>
          <a:xfrm>
            <a:off x="996287" y="4299045"/>
            <a:ext cx="6646459" cy="1200329"/>
          </a:xfrm>
          <a:prstGeom prst="rect">
            <a:avLst/>
          </a:prstGeom>
          <a:noFill/>
        </p:spPr>
        <p:txBody>
          <a:bodyPr wrap="square" rtlCol="0">
            <a:spAutoFit/>
          </a:bodyPr>
          <a:lstStyle/>
          <a:p>
            <a:r>
              <a:rPr lang="en-US" sz="1800" dirty="0" smtClean="0"/>
              <a:t>If you cannot or do not want to use </a:t>
            </a:r>
            <a:r>
              <a:rPr lang="en-US" sz="1800" dirty="0" err="1" smtClean="0"/>
              <a:t>subforms</a:t>
            </a:r>
            <a:r>
              <a:rPr lang="en-US" sz="1800" dirty="0" smtClean="0"/>
              <a:t>,</a:t>
            </a:r>
          </a:p>
          <a:p>
            <a:r>
              <a:rPr lang="en-US" sz="1800" dirty="0" smtClean="0"/>
              <a:t>You can created linked forms.</a:t>
            </a:r>
          </a:p>
          <a:p>
            <a:r>
              <a:rPr lang="en-US" sz="1800" dirty="0" smtClean="0"/>
              <a:t>It is a common approach on the Web.</a:t>
            </a:r>
          </a:p>
          <a:p>
            <a:r>
              <a:rPr lang="en-US" sz="1800" dirty="0" smtClean="0"/>
              <a:t>The goal is to keep simple screens that work with a single topic.</a:t>
            </a:r>
          </a:p>
        </p:txBody>
      </p:sp>
    </p:spTree>
    <p:extLst>
      <p:ext uri="{BB962C8B-B14F-4D97-AF65-F5344CB8AC3E}">
        <p14:creationId xmlns:p14="http://schemas.microsoft.com/office/powerpoint/2010/main" val="19905673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r>
              <a:rPr lang="en-US" smtClean="0"/>
              <a:t>Form Properties</a:t>
            </a:r>
          </a:p>
        </p:txBody>
      </p:sp>
      <p:graphicFrame>
        <p:nvGraphicFramePr>
          <p:cNvPr id="176195" name="Group 67"/>
          <p:cNvGraphicFramePr>
            <a:graphicFrameLocks noGrp="1"/>
          </p:cNvGraphicFramePr>
          <p:nvPr>
            <p:ph idx="1"/>
          </p:nvPr>
        </p:nvGraphicFramePr>
        <p:xfrm>
          <a:off x="228600" y="1277938"/>
          <a:ext cx="4953000" cy="4860927"/>
        </p:xfrm>
        <a:graphic>
          <a:graphicData uri="http://schemas.openxmlformats.org/drawingml/2006/table">
            <a:tbl>
              <a:tblPr/>
              <a:tblGrid>
                <a:gridCol w="1674813"/>
                <a:gridCol w="3278187"/>
              </a:tblGrid>
              <a:tr h="349296">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Category</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Properties</a:t>
                      </a:r>
                    </a:p>
                  </a:txBody>
                  <a:tcPr marT="45726" marB="45726"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r>
              <a:tr h="82306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Data</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Base table / query</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Filters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Sort</a:t>
                      </a:r>
                    </a:p>
                  </a:txBody>
                  <a:tcPr marT="45726" marB="45726"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82306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Integrity</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Edits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Additions, deletions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Locks</a:t>
                      </a:r>
                    </a:p>
                  </a:txBody>
                  <a:tcPr marT="45726" marB="45726"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2042427">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Format</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Caption</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Scroll bars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Record selectors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Navigation buttons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Size and centering</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Background/pictures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Colors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Tab order</a:t>
                      </a:r>
                    </a:p>
                  </a:txBody>
                  <a:tcPr marT="45726" marB="45726"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82306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Other</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Pop-up menus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Menu bar</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Help</a:t>
                      </a:r>
                    </a:p>
                  </a:txBody>
                  <a:tcPr marT="45726" marB="45726"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5842" name="Slide Number Placeholder 5"/>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66C4BCF4-6C19-473A-8D44-EA8CB80B51AC}" type="slidenum">
              <a:rPr lang="en-US" smtClean="0"/>
              <a:pPr/>
              <a:t>27</a:t>
            </a:fld>
            <a:endParaRPr lang="en-US"/>
          </a:p>
        </p:txBody>
      </p:sp>
    </p:spTree>
    <p:extLst>
      <p:ext uri="{BB962C8B-B14F-4D97-AF65-F5344CB8AC3E}">
        <p14:creationId xmlns:p14="http://schemas.microsoft.com/office/powerpoint/2010/main" val="22000999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Properties: Access</a:t>
            </a:r>
            <a:endParaRPr lang="en-US" dirty="0"/>
          </a:p>
        </p:txBody>
      </p:sp>
      <p:sp>
        <p:nvSpPr>
          <p:cNvPr id="4" name="Slide Number Placeholder 3"/>
          <p:cNvSpPr>
            <a:spLocks noGrp="1"/>
          </p:cNvSpPr>
          <p:nvPr>
            <p:ph type="sldNum" sz="quarter" idx="12"/>
          </p:nvPr>
        </p:nvSpPr>
        <p:spPr/>
        <p:txBody>
          <a:bodyPr/>
          <a:lstStyle/>
          <a:p>
            <a:pPr>
              <a:defRPr/>
            </a:pPr>
            <a:fld id="{26DED391-75A6-4918-AC5B-1407C807EB83}" type="slidenum">
              <a:rPr lang="en-US" smtClean="0"/>
              <a:pPr>
                <a:defRPr/>
              </a:pPr>
              <a:t>28</a:t>
            </a:fld>
            <a:endParaRPr lang="en-US"/>
          </a:p>
        </p:txBody>
      </p:sp>
      <p:pic>
        <p:nvPicPr>
          <p:cNvPr id="3" name="Picture 2"/>
          <p:cNvPicPr>
            <a:picLocks noChangeAspect="1"/>
          </p:cNvPicPr>
          <p:nvPr/>
        </p:nvPicPr>
        <p:blipFill>
          <a:blip r:embed="rId2"/>
          <a:stretch>
            <a:fillRect/>
          </a:stretch>
        </p:blipFill>
        <p:spPr>
          <a:xfrm>
            <a:off x="1539716" y="1211581"/>
            <a:ext cx="5609949" cy="4754880"/>
          </a:xfrm>
          <a:prstGeom prst="rect">
            <a:avLst/>
          </a:prstGeom>
        </p:spPr>
      </p:pic>
    </p:spTree>
    <p:extLst>
      <p:ext uri="{BB962C8B-B14F-4D97-AF65-F5344CB8AC3E}">
        <p14:creationId xmlns:p14="http://schemas.microsoft.com/office/powerpoint/2010/main" val="21532363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Properties: Visual Studio</a:t>
            </a:r>
            <a:endParaRPr lang="en-US" dirty="0"/>
          </a:p>
        </p:txBody>
      </p:sp>
      <p:sp>
        <p:nvSpPr>
          <p:cNvPr id="3" name="Slide Number Placeholder 2"/>
          <p:cNvSpPr>
            <a:spLocks noGrp="1"/>
          </p:cNvSpPr>
          <p:nvPr>
            <p:ph type="sldNum" sz="quarter" idx="12"/>
          </p:nvPr>
        </p:nvSpPr>
        <p:spPr/>
        <p:txBody>
          <a:bodyPr/>
          <a:lstStyle/>
          <a:p>
            <a:pPr>
              <a:defRPr/>
            </a:pPr>
            <a:fld id="{456D401C-B8DD-4FAA-8516-ACD0E6D26397}" type="slidenum">
              <a:rPr lang="en-US" smtClean="0"/>
              <a:pPr>
                <a:defRPr/>
              </a:pPr>
              <a:t>29</a:t>
            </a:fld>
            <a:endParaRPr lang="en-US"/>
          </a:p>
        </p:txBody>
      </p:sp>
      <p:pic>
        <p:nvPicPr>
          <p:cNvPr id="4" name="Picture 3"/>
          <p:cNvPicPr>
            <a:picLocks noChangeAspect="1"/>
          </p:cNvPicPr>
          <p:nvPr/>
        </p:nvPicPr>
        <p:blipFill>
          <a:blip r:embed="rId2"/>
          <a:stretch>
            <a:fillRect/>
          </a:stretch>
        </p:blipFill>
        <p:spPr>
          <a:xfrm>
            <a:off x="891539" y="1143000"/>
            <a:ext cx="7384271" cy="4732020"/>
          </a:xfrm>
          <a:prstGeom prst="rect">
            <a:avLst/>
          </a:prstGeom>
        </p:spPr>
      </p:pic>
    </p:spTree>
    <p:extLst>
      <p:ext uri="{BB962C8B-B14F-4D97-AF65-F5344CB8AC3E}">
        <p14:creationId xmlns:p14="http://schemas.microsoft.com/office/powerpoint/2010/main" val="2230170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a:t>
            </a:r>
            <a:endParaRPr lang="en-US" dirty="0"/>
          </a:p>
        </p:txBody>
      </p:sp>
      <p:sp>
        <p:nvSpPr>
          <p:cNvPr id="3" name="Content Placeholder 2"/>
          <p:cNvSpPr>
            <a:spLocks noGrp="1"/>
          </p:cNvSpPr>
          <p:nvPr>
            <p:ph idx="1"/>
          </p:nvPr>
        </p:nvSpPr>
        <p:spPr/>
        <p:txBody>
          <a:bodyPr/>
          <a:lstStyle/>
          <a:p>
            <a:r>
              <a:rPr lang="en-US" dirty="0" smtClean="0"/>
              <a:t>Never give users direct access to tables!</a:t>
            </a:r>
          </a:p>
          <a:p>
            <a:r>
              <a:rPr lang="en-US" dirty="0" smtClean="0"/>
              <a:t>Consider </a:t>
            </a:r>
            <a:r>
              <a:rPr lang="en-US" dirty="0" err="1" smtClean="0"/>
              <a:t>SaleItem</a:t>
            </a:r>
            <a:r>
              <a:rPr lang="en-US" dirty="0" smtClean="0"/>
              <a:t>: </a:t>
            </a:r>
            <a:r>
              <a:rPr lang="en-US" dirty="0" err="1" smtClean="0"/>
              <a:t>SaleID</a:t>
            </a:r>
            <a:r>
              <a:rPr lang="en-US" dirty="0" smtClean="0"/>
              <a:t>, </a:t>
            </a:r>
            <a:r>
              <a:rPr lang="en-US" dirty="0" err="1" smtClean="0"/>
              <a:t>ItemID</a:t>
            </a:r>
            <a:r>
              <a:rPr lang="en-US" dirty="0" smtClean="0"/>
              <a:t>, </a:t>
            </a:r>
            <a:r>
              <a:rPr lang="en-US" dirty="0" err="1" smtClean="0"/>
              <a:t>SalePrice</a:t>
            </a:r>
            <a:r>
              <a:rPr lang="en-US" dirty="0" smtClean="0"/>
              <a:t>, Quantity</a:t>
            </a:r>
          </a:p>
          <a:p>
            <a:pPr lvl="1"/>
            <a:r>
              <a:rPr lang="en-US" dirty="0" smtClean="0"/>
              <a:t>Users will not understand the table.</a:t>
            </a:r>
          </a:p>
          <a:p>
            <a:pPr lvl="1"/>
            <a:r>
              <a:rPr lang="en-US" dirty="0" smtClean="0"/>
              <a:t>They will not enter data correctly.</a:t>
            </a:r>
          </a:p>
          <a:p>
            <a:pPr lvl="1"/>
            <a:r>
              <a:rPr lang="en-US" dirty="0" smtClean="0"/>
              <a:t>They will be frustrated.</a:t>
            </a:r>
          </a:p>
          <a:p>
            <a:r>
              <a:rPr lang="en-US" dirty="0" smtClean="0"/>
              <a:t>Even for simple tables such as Customer, use a form.</a:t>
            </a:r>
          </a:p>
          <a:p>
            <a:r>
              <a:rPr lang="en-US" dirty="0" smtClean="0"/>
              <a:t>Create Forms to enter data.</a:t>
            </a:r>
          </a:p>
          <a:p>
            <a:r>
              <a:rPr lang="en-US" dirty="0" smtClean="0"/>
              <a:t>Create Reports (and interactive forms) to examine data.</a:t>
            </a:r>
          </a:p>
          <a:p>
            <a:endParaRPr lang="en-US" dirty="0"/>
          </a:p>
          <a:p>
            <a:r>
              <a:rPr lang="en-US" dirty="0" smtClean="0"/>
              <a:t>Forms must be intuitive and easy to use.</a:t>
            </a:r>
          </a:p>
          <a:p>
            <a:pPr lvl="1"/>
            <a:r>
              <a:rPr lang="en-US" dirty="0"/>
              <a:t>Need to match the forms to what the users understand and the way they work.</a:t>
            </a:r>
          </a:p>
          <a:p>
            <a:pPr lvl="1"/>
            <a:r>
              <a:rPr lang="en-US" dirty="0" smtClean="0"/>
              <a:t>Follow current interface practices and standards (which evolve).</a:t>
            </a:r>
            <a:endParaRPr lang="en-US" dirty="0"/>
          </a:p>
        </p:txBody>
      </p:sp>
      <p:sp>
        <p:nvSpPr>
          <p:cNvPr id="4" name="Slide Number Placeholder 3"/>
          <p:cNvSpPr>
            <a:spLocks noGrp="1"/>
          </p:cNvSpPr>
          <p:nvPr>
            <p:ph type="sldNum" sz="quarter" idx="12"/>
          </p:nvPr>
        </p:nvSpPr>
        <p:spPr/>
        <p:txBody>
          <a:bodyPr/>
          <a:lstStyle/>
          <a:p>
            <a:pPr>
              <a:defRPr/>
            </a:pPr>
            <a:fld id="{923F52A1-028B-4591-8BCA-BD4AC116D9B3}" type="slidenum">
              <a:rPr lang="en-US" smtClean="0"/>
              <a:pPr>
                <a:defRPr/>
              </a:pPr>
              <a:t>3</a:t>
            </a:fld>
            <a:endParaRPr lang="en-US"/>
          </a:p>
        </p:txBody>
      </p:sp>
    </p:spTree>
    <p:extLst>
      <p:ext uri="{BB962C8B-B14F-4D97-AF65-F5344CB8AC3E}">
        <p14:creationId xmlns:p14="http://schemas.microsoft.com/office/powerpoint/2010/main" val="12993549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r>
              <a:rPr lang="en-US" smtClean="0"/>
              <a:t>Controls on Forms (Basic)</a:t>
            </a:r>
          </a:p>
        </p:txBody>
      </p:sp>
      <p:sp>
        <p:nvSpPr>
          <p:cNvPr id="36866"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4D42C70B-6615-4869-91D9-C5FA26E1490E}" type="slidenum">
              <a:rPr lang="en-US" smtClean="0"/>
              <a:pPr/>
              <a:t>30</a:t>
            </a:fld>
            <a:endParaRPr lang="en-US"/>
          </a:p>
        </p:txBody>
      </p:sp>
      <p:sp>
        <p:nvSpPr>
          <p:cNvPr id="36868" name="Rectangle 95"/>
          <p:cNvSpPr>
            <a:spLocks noChangeArrowheads="1"/>
          </p:cNvSpPr>
          <p:nvPr/>
        </p:nvSpPr>
        <p:spPr bwMode="auto">
          <a:xfrm>
            <a:off x="2438400" y="1919288"/>
            <a:ext cx="5638800" cy="268446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69" name="Text Box 96"/>
          <p:cNvSpPr txBox="1">
            <a:spLocks noChangeArrowheads="1"/>
          </p:cNvSpPr>
          <p:nvPr/>
        </p:nvSpPr>
        <p:spPr bwMode="auto">
          <a:xfrm>
            <a:off x="2597150" y="2184400"/>
            <a:ext cx="1289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a:t>Last Name</a:t>
            </a:r>
          </a:p>
        </p:txBody>
      </p:sp>
      <p:sp>
        <p:nvSpPr>
          <p:cNvPr id="36870" name="Rectangle 97"/>
          <p:cNvSpPr>
            <a:spLocks noChangeArrowheads="1"/>
          </p:cNvSpPr>
          <p:nvPr/>
        </p:nvSpPr>
        <p:spPr bwMode="auto">
          <a:xfrm>
            <a:off x="3962400" y="2224088"/>
            <a:ext cx="1828800" cy="3048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6871" name="Text Box 98"/>
          <p:cNvSpPr txBox="1">
            <a:spLocks noChangeArrowheads="1"/>
          </p:cNvSpPr>
          <p:nvPr/>
        </p:nvSpPr>
        <p:spPr bwMode="auto">
          <a:xfrm>
            <a:off x="2590800" y="2681288"/>
            <a:ext cx="984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a:t>Country</a:t>
            </a:r>
          </a:p>
        </p:txBody>
      </p:sp>
      <p:sp>
        <p:nvSpPr>
          <p:cNvPr id="36872" name="Rectangle 100"/>
          <p:cNvSpPr>
            <a:spLocks noChangeArrowheads="1"/>
          </p:cNvSpPr>
          <p:nvPr/>
        </p:nvSpPr>
        <p:spPr bwMode="auto">
          <a:xfrm>
            <a:off x="3962400" y="2757488"/>
            <a:ext cx="1828800" cy="3048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6873" name="Line 101"/>
          <p:cNvSpPr>
            <a:spLocks noChangeShapeType="1"/>
          </p:cNvSpPr>
          <p:nvPr/>
        </p:nvSpPr>
        <p:spPr bwMode="auto">
          <a:xfrm>
            <a:off x="5486400" y="2757488"/>
            <a:ext cx="0" cy="304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6874" name="Line 102"/>
          <p:cNvSpPr>
            <a:spLocks noChangeShapeType="1"/>
          </p:cNvSpPr>
          <p:nvPr/>
        </p:nvSpPr>
        <p:spPr bwMode="auto">
          <a:xfrm>
            <a:off x="5638800" y="2757488"/>
            <a:ext cx="0" cy="304800"/>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6875" name="Oval 103"/>
          <p:cNvSpPr>
            <a:spLocks noChangeArrowheads="1"/>
          </p:cNvSpPr>
          <p:nvPr/>
        </p:nvSpPr>
        <p:spPr bwMode="auto">
          <a:xfrm>
            <a:off x="2971800" y="3443288"/>
            <a:ext cx="228600" cy="2286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6876" name="Oval 104"/>
          <p:cNvSpPr>
            <a:spLocks noChangeArrowheads="1"/>
          </p:cNvSpPr>
          <p:nvPr/>
        </p:nvSpPr>
        <p:spPr bwMode="auto">
          <a:xfrm>
            <a:off x="2971800" y="3748088"/>
            <a:ext cx="228600" cy="2286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6877" name="Oval 105"/>
          <p:cNvSpPr>
            <a:spLocks noChangeArrowheads="1"/>
          </p:cNvSpPr>
          <p:nvPr/>
        </p:nvSpPr>
        <p:spPr bwMode="auto">
          <a:xfrm>
            <a:off x="2971800" y="4052888"/>
            <a:ext cx="228600" cy="2286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6878" name="Text Box 106"/>
          <p:cNvSpPr txBox="1">
            <a:spLocks noChangeArrowheads="1"/>
          </p:cNvSpPr>
          <p:nvPr/>
        </p:nvSpPr>
        <p:spPr bwMode="auto">
          <a:xfrm>
            <a:off x="3295650" y="3403600"/>
            <a:ext cx="13525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a:t>Credit Card</a:t>
            </a:r>
          </a:p>
          <a:p>
            <a:pPr algn="l"/>
            <a:r>
              <a:rPr lang="en-US"/>
              <a:t>Check</a:t>
            </a:r>
          </a:p>
          <a:p>
            <a:pPr algn="l"/>
            <a:r>
              <a:rPr lang="en-US"/>
              <a:t>Cash</a:t>
            </a:r>
          </a:p>
        </p:txBody>
      </p:sp>
      <p:sp>
        <p:nvSpPr>
          <p:cNvPr id="36879" name="Text Box 107"/>
          <p:cNvSpPr txBox="1">
            <a:spLocks noChangeArrowheads="1"/>
          </p:cNvSpPr>
          <p:nvPr/>
        </p:nvSpPr>
        <p:spPr bwMode="auto">
          <a:xfrm>
            <a:off x="2813050" y="3062288"/>
            <a:ext cx="191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a:t>Payment Method</a:t>
            </a:r>
          </a:p>
        </p:txBody>
      </p:sp>
      <p:sp>
        <p:nvSpPr>
          <p:cNvPr id="36880" name="Oval 108"/>
          <p:cNvSpPr>
            <a:spLocks noChangeArrowheads="1"/>
          </p:cNvSpPr>
          <p:nvPr/>
        </p:nvSpPr>
        <p:spPr bwMode="auto">
          <a:xfrm>
            <a:off x="3009900" y="3481388"/>
            <a:ext cx="152400" cy="152400"/>
          </a:xfrm>
          <a:prstGeom prst="ellipse">
            <a:avLst/>
          </a:prstGeom>
          <a:solidFill>
            <a:srgbClr val="000000"/>
          </a:solidFill>
          <a:ln w="12700">
            <a:solidFill>
              <a:schemeClr val="tx1"/>
            </a:solidFill>
            <a:round/>
            <a:headEnd type="none" w="sm" len="sm"/>
            <a:tailEnd type="none" w="sm" len="sm"/>
          </a:ln>
        </p:spPr>
        <p:txBody>
          <a:bodyPr wrap="none" anchor="ctr"/>
          <a:lstStyle/>
          <a:p>
            <a:endParaRPr lang="en-US"/>
          </a:p>
        </p:txBody>
      </p:sp>
      <p:sp>
        <p:nvSpPr>
          <p:cNvPr id="36881" name="Text Box 109"/>
          <p:cNvSpPr txBox="1">
            <a:spLocks noChangeArrowheads="1"/>
          </p:cNvSpPr>
          <p:nvPr/>
        </p:nvSpPr>
        <p:spPr bwMode="auto">
          <a:xfrm>
            <a:off x="5153025" y="3098800"/>
            <a:ext cx="97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a:t>Options</a:t>
            </a:r>
          </a:p>
        </p:txBody>
      </p:sp>
      <p:sp>
        <p:nvSpPr>
          <p:cNvPr id="36882" name="Rectangle 112"/>
          <p:cNvSpPr>
            <a:spLocks noChangeArrowheads="1"/>
          </p:cNvSpPr>
          <p:nvPr/>
        </p:nvSpPr>
        <p:spPr bwMode="auto">
          <a:xfrm>
            <a:off x="5334000" y="4129088"/>
            <a:ext cx="228600" cy="228600"/>
          </a:xfrm>
          <a:prstGeom prst="rect">
            <a:avLst/>
          </a:prstGeom>
          <a:solidFill>
            <a:schemeClr val="accent1"/>
          </a:solidFill>
          <a:ln w="12700" algn="ctr">
            <a:solidFill>
              <a:schemeClr val="tx1"/>
            </a:solidFill>
            <a:miter lim="800000"/>
            <a:headEnd/>
            <a:tailEnd/>
          </a:ln>
        </p:spPr>
        <p:txBody>
          <a:bodyPr wrap="none" anchor="ctr">
            <a:spAutoFit/>
          </a:bodyPr>
          <a:lstStyle/>
          <a:p>
            <a:endParaRPr lang="en-US"/>
          </a:p>
        </p:txBody>
      </p:sp>
      <p:sp>
        <p:nvSpPr>
          <p:cNvPr id="36883" name="Text Box 113"/>
          <p:cNvSpPr txBox="1">
            <a:spLocks noChangeArrowheads="1"/>
          </p:cNvSpPr>
          <p:nvPr/>
        </p:nvSpPr>
        <p:spPr bwMode="auto">
          <a:xfrm>
            <a:off x="5638800" y="3441700"/>
            <a:ext cx="14906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2000" dirty="0"/>
              <a:t>Gift wrap</a:t>
            </a:r>
          </a:p>
          <a:p>
            <a:pPr algn="l"/>
            <a:r>
              <a:rPr lang="en-US" sz="2000" dirty="0"/>
              <a:t>Gift card</a:t>
            </a:r>
          </a:p>
          <a:p>
            <a:pPr algn="l"/>
            <a:r>
              <a:rPr lang="en-US" sz="2000" dirty="0"/>
              <a:t>Monogram</a:t>
            </a:r>
          </a:p>
        </p:txBody>
      </p:sp>
      <p:grpSp>
        <p:nvGrpSpPr>
          <p:cNvPr id="36884" name="Group 131"/>
          <p:cNvGrpSpPr>
            <a:grpSpLocks/>
          </p:cNvGrpSpPr>
          <p:nvPr/>
        </p:nvGrpSpPr>
        <p:grpSpPr bwMode="auto">
          <a:xfrm>
            <a:off x="5297488" y="3736975"/>
            <a:ext cx="298450" cy="366713"/>
            <a:chOff x="3193" y="2537"/>
            <a:chExt cx="188" cy="231"/>
          </a:xfrm>
        </p:grpSpPr>
        <p:sp>
          <p:nvSpPr>
            <p:cNvPr id="36909" name="Rectangle 111"/>
            <p:cNvSpPr>
              <a:spLocks noChangeArrowheads="1"/>
            </p:cNvSpPr>
            <p:nvPr/>
          </p:nvSpPr>
          <p:spPr bwMode="auto">
            <a:xfrm>
              <a:off x="3216" y="2592"/>
              <a:ext cx="144" cy="144"/>
            </a:xfrm>
            <a:prstGeom prst="rect">
              <a:avLst/>
            </a:prstGeom>
            <a:solidFill>
              <a:schemeClr val="accent1"/>
            </a:solidFill>
            <a:ln w="12700" algn="ctr">
              <a:solidFill>
                <a:schemeClr val="tx1"/>
              </a:solidFill>
              <a:miter lim="800000"/>
              <a:headEnd/>
              <a:tailEnd/>
            </a:ln>
          </p:spPr>
          <p:txBody>
            <a:bodyPr wrap="none" anchor="ctr">
              <a:spAutoFit/>
            </a:bodyPr>
            <a:lstStyle/>
            <a:p>
              <a:endParaRPr lang="en-US"/>
            </a:p>
          </p:txBody>
        </p:sp>
        <p:sp>
          <p:nvSpPr>
            <p:cNvPr id="36910" name="Text Box 115"/>
            <p:cNvSpPr txBox="1">
              <a:spLocks noChangeArrowheads="1"/>
            </p:cNvSpPr>
            <p:nvPr/>
          </p:nvSpPr>
          <p:spPr bwMode="auto">
            <a:xfrm>
              <a:off x="3193" y="2537"/>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a:t>x</a:t>
              </a:r>
            </a:p>
          </p:txBody>
        </p:sp>
      </p:grpSp>
      <p:sp>
        <p:nvSpPr>
          <p:cNvPr id="36885" name="AutoShape 116"/>
          <p:cNvSpPr>
            <a:spLocks noChangeArrowheads="1"/>
          </p:cNvSpPr>
          <p:nvPr/>
        </p:nvSpPr>
        <p:spPr bwMode="auto">
          <a:xfrm>
            <a:off x="7162800" y="3367088"/>
            <a:ext cx="800100" cy="411162"/>
          </a:xfrm>
          <a:prstGeom prst="roundRect">
            <a:avLst>
              <a:gd name="adj" fmla="val 16667"/>
            </a:avLst>
          </a:prstGeom>
          <a:solidFill>
            <a:schemeClr val="accent1"/>
          </a:solidFill>
          <a:ln w="12700" algn="ctr">
            <a:solidFill>
              <a:schemeClr val="tx1"/>
            </a:solidFill>
            <a:round/>
            <a:headEnd/>
            <a:tailEnd/>
          </a:ln>
        </p:spPr>
        <p:txBody>
          <a:bodyPr wrap="none" anchor="ctr">
            <a:spAutoFit/>
          </a:bodyPr>
          <a:lstStyle/>
          <a:p>
            <a:r>
              <a:rPr lang="en-US"/>
              <a:t>Sales</a:t>
            </a:r>
          </a:p>
        </p:txBody>
      </p:sp>
      <p:sp>
        <p:nvSpPr>
          <p:cNvPr id="36886" name="Text Box 117"/>
          <p:cNvSpPr txBox="1">
            <a:spLocks noChangeArrowheads="1"/>
          </p:cNvSpPr>
          <p:nvPr/>
        </p:nvSpPr>
        <p:spPr bwMode="auto">
          <a:xfrm>
            <a:off x="1524000" y="1295400"/>
            <a:ext cx="74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a:solidFill>
                  <a:schemeClr val="tx2"/>
                </a:solidFill>
              </a:rPr>
              <a:t>Label</a:t>
            </a:r>
          </a:p>
        </p:txBody>
      </p:sp>
      <p:sp>
        <p:nvSpPr>
          <p:cNvPr id="36887" name="Text Box 118"/>
          <p:cNvSpPr txBox="1">
            <a:spLocks noChangeArrowheads="1"/>
          </p:cNvSpPr>
          <p:nvPr/>
        </p:nvSpPr>
        <p:spPr bwMode="auto">
          <a:xfrm>
            <a:off x="2819400" y="1295400"/>
            <a:ext cx="1060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a:solidFill>
                  <a:schemeClr val="tx2"/>
                </a:solidFill>
              </a:rPr>
              <a:t>Text box</a:t>
            </a:r>
          </a:p>
        </p:txBody>
      </p:sp>
      <p:sp>
        <p:nvSpPr>
          <p:cNvPr id="36888" name="Text Box 119"/>
          <p:cNvSpPr txBox="1">
            <a:spLocks noChangeArrowheads="1"/>
          </p:cNvSpPr>
          <p:nvPr/>
        </p:nvSpPr>
        <p:spPr bwMode="auto">
          <a:xfrm>
            <a:off x="1524000" y="4876800"/>
            <a:ext cx="155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a:solidFill>
                  <a:schemeClr val="tx2"/>
                </a:solidFill>
              </a:rPr>
              <a:t>Option button</a:t>
            </a:r>
          </a:p>
        </p:txBody>
      </p:sp>
      <p:sp>
        <p:nvSpPr>
          <p:cNvPr id="36889" name="Text Box 120"/>
          <p:cNvSpPr txBox="1">
            <a:spLocks noChangeArrowheads="1"/>
          </p:cNvSpPr>
          <p:nvPr/>
        </p:nvSpPr>
        <p:spPr bwMode="auto">
          <a:xfrm>
            <a:off x="3733800" y="4800600"/>
            <a:ext cx="126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a:solidFill>
                  <a:schemeClr val="tx2"/>
                </a:solidFill>
              </a:rPr>
              <a:t>Check box</a:t>
            </a:r>
          </a:p>
        </p:txBody>
      </p:sp>
      <p:sp>
        <p:nvSpPr>
          <p:cNvPr id="36890" name="Text Box 121"/>
          <p:cNvSpPr txBox="1">
            <a:spLocks noChangeArrowheads="1"/>
          </p:cNvSpPr>
          <p:nvPr/>
        </p:nvSpPr>
        <p:spPr bwMode="auto">
          <a:xfrm>
            <a:off x="7239000" y="4724400"/>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a:solidFill>
                  <a:schemeClr val="tx2"/>
                </a:solidFill>
              </a:rPr>
              <a:t>Command button</a:t>
            </a:r>
          </a:p>
        </p:txBody>
      </p:sp>
      <p:sp>
        <p:nvSpPr>
          <p:cNvPr id="36891" name="Text Box 122"/>
          <p:cNvSpPr txBox="1">
            <a:spLocks noChangeArrowheads="1"/>
          </p:cNvSpPr>
          <p:nvPr/>
        </p:nvSpPr>
        <p:spPr bwMode="auto">
          <a:xfrm>
            <a:off x="5257800" y="114300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a:solidFill>
                  <a:schemeClr val="tx2"/>
                </a:solidFill>
              </a:rPr>
              <a:t>Drop down list or combo box</a:t>
            </a:r>
          </a:p>
        </p:txBody>
      </p:sp>
      <p:sp>
        <p:nvSpPr>
          <p:cNvPr id="36892" name="Rectangle 123"/>
          <p:cNvSpPr>
            <a:spLocks noChangeArrowheads="1"/>
          </p:cNvSpPr>
          <p:nvPr/>
        </p:nvSpPr>
        <p:spPr bwMode="auto">
          <a:xfrm>
            <a:off x="6400800" y="2185988"/>
            <a:ext cx="1524000" cy="838200"/>
          </a:xfrm>
          <a:prstGeom prst="rect">
            <a:avLst/>
          </a:prstGeom>
          <a:solidFill>
            <a:schemeClr val="accent1"/>
          </a:solidFill>
          <a:ln w="12700" algn="ctr">
            <a:solidFill>
              <a:schemeClr val="tx1"/>
            </a:solidFill>
            <a:miter lim="800000"/>
            <a:headEnd/>
            <a:tailEnd/>
          </a:ln>
        </p:spPr>
        <p:txBody>
          <a:bodyPr anchor="ctr">
            <a:spAutoFit/>
          </a:bodyPr>
          <a:lstStyle/>
          <a:p>
            <a:pPr algn="l"/>
            <a:r>
              <a:rPr lang="en-US" sz="1600"/>
              <a:t>Clothing</a:t>
            </a:r>
          </a:p>
          <a:p>
            <a:pPr algn="l"/>
            <a:r>
              <a:rPr lang="en-US" sz="1600"/>
              <a:t>Shoes</a:t>
            </a:r>
          </a:p>
          <a:p>
            <a:pPr algn="l"/>
            <a:r>
              <a:rPr lang="en-US" sz="1600"/>
              <a:t>Electronics</a:t>
            </a:r>
          </a:p>
        </p:txBody>
      </p:sp>
      <p:sp>
        <p:nvSpPr>
          <p:cNvPr id="36893" name="Line 128"/>
          <p:cNvSpPr>
            <a:spLocks noChangeShapeType="1"/>
          </p:cNvSpPr>
          <p:nvPr/>
        </p:nvSpPr>
        <p:spPr bwMode="auto">
          <a:xfrm>
            <a:off x="7696200" y="2176463"/>
            <a:ext cx="0" cy="838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36894" name="Line 129"/>
          <p:cNvSpPr>
            <a:spLocks noChangeShapeType="1"/>
          </p:cNvSpPr>
          <p:nvPr/>
        </p:nvSpPr>
        <p:spPr bwMode="auto">
          <a:xfrm>
            <a:off x="7694613" y="2376488"/>
            <a:ext cx="2270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36895" name="Line 130"/>
          <p:cNvSpPr>
            <a:spLocks noChangeShapeType="1"/>
          </p:cNvSpPr>
          <p:nvPr/>
        </p:nvSpPr>
        <p:spPr bwMode="auto">
          <a:xfrm>
            <a:off x="7694613" y="2820988"/>
            <a:ext cx="2270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grpSp>
        <p:nvGrpSpPr>
          <p:cNvPr id="36896" name="Group 132"/>
          <p:cNvGrpSpPr>
            <a:grpSpLocks/>
          </p:cNvGrpSpPr>
          <p:nvPr/>
        </p:nvGrpSpPr>
        <p:grpSpPr bwMode="auto">
          <a:xfrm>
            <a:off x="5297488" y="3444875"/>
            <a:ext cx="298450" cy="366713"/>
            <a:chOff x="3193" y="2537"/>
            <a:chExt cx="188" cy="231"/>
          </a:xfrm>
        </p:grpSpPr>
        <p:sp>
          <p:nvSpPr>
            <p:cNvPr id="36907" name="Rectangle 133"/>
            <p:cNvSpPr>
              <a:spLocks noChangeArrowheads="1"/>
            </p:cNvSpPr>
            <p:nvPr/>
          </p:nvSpPr>
          <p:spPr bwMode="auto">
            <a:xfrm>
              <a:off x="3216" y="2592"/>
              <a:ext cx="144" cy="144"/>
            </a:xfrm>
            <a:prstGeom prst="rect">
              <a:avLst/>
            </a:prstGeom>
            <a:solidFill>
              <a:schemeClr val="accent1"/>
            </a:solidFill>
            <a:ln w="12700" algn="ctr">
              <a:solidFill>
                <a:schemeClr val="tx1"/>
              </a:solidFill>
              <a:miter lim="800000"/>
              <a:headEnd/>
              <a:tailEnd/>
            </a:ln>
          </p:spPr>
          <p:txBody>
            <a:bodyPr wrap="none" anchor="ctr">
              <a:spAutoFit/>
            </a:bodyPr>
            <a:lstStyle/>
            <a:p>
              <a:endParaRPr lang="en-US"/>
            </a:p>
          </p:txBody>
        </p:sp>
        <p:sp>
          <p:nvSpPr>
            <p:cNvPr id="36908" name="Text Box 134"/>
            <p:cNvSpPr txBox="1">
              <a:spLocks noChangeArrowheads="1"/>
            </p:cNvSpPr>
            <p:nvPr/>
          </p:nvSpPr>
          <p:spPr bwMode="auto">
            <a:xfrm>
              <a:off x="3193" y="2537"/>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a:t>x</a:t>
              </a:r>
            </a:p>
          </p:txBody>
        </p:sp>
      </p:grpSp>
      <p:sp>
        <p:nvSpPr>
          <p:cNvPr id="36897" name="Line 135"/>
          <p:cNvSpPr>
            <a:spLocks noChangeShapeType="1"/>
          </p:cNvSpPr>
          <p:nvPr/>
        </p:nvSpPr>
        <p:spPr bwMode="auto">
          <a:xfrm>
            <a:off x="7807325" y="2820988"/>
            <a:ext cx="0" cy="17780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36898" name="Line 136"/>
          <p:cNvSpPr>
            <a:spLocks noChangeShapeType="1"/>
          </p:cNvSpPr>
          <p:nvPr/>
        </p:nvSpPr>
        <p:spPr bwMode="auto">
          <a:xfrm flipV="1">
            <a:off x="7807325" y="2189163"/>
            <a:ext cx="0" cy="179387"/>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36899" name="Text Box 137"/>
          <p:cNvSpPr txBox="1">
            <a:spLocks noChangeArrowheads="1"/>
          </p:cNvSpPr>
          <p:nvPr/>
        </p:nvSpPr>
        <p:spPr bwMode="auto">
          <a:xfrm>
            <a:off x="7848600" y="1219200"/>
            <a:ext cx="97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a:solidFill>
                  <a:schemeClr val="tx2"/>
                </a:solidFill>
              </a:rPr>
              <a:t>List box</a:t>
            </a:r>
          </a:p>
        </p:txBody>
      </p:sp>
      <p:sp>
        <p:nvSpPr>
          <p:cNvPr id="36900" name="Line 138"/>
          <p:cNvSpPr>
            <a:spLocks noChangeShapeType="1"/>
          </p:cNvSpPr>
          <p:nvPr/>
        </p:nvSpPr>
        <p:spPr bwMode="auto">
          <a:xfrm>
            <a:off x="2286000" y="1524000"/>
            <a:ext cx="381000" cy="762000"/>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36901" name="Line 139"/>
          <p:cNvSpPr>
            <a:spLocks noChangeShapeType="1"/>
          </p:cNvSpPr>
          <p:nvPr/>
        </p:nvSpPr>
        <p:spPr bwMode="auto">
          <a:xfrm>
            <a:off x="3657600" y="1600200"/>
            <a:ext cx="533400" cy="533400"/>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36902" name="Line 140"/>
          <p:cNvSpPr>
            <a:spLocks noChangeShapeType="1"/>
          </p:cNvSpPr>
          <p:nvPr/>
        </p:nvSpPr>
        <p:spPr bwMode="auto">
          <a:xfrm flipH="1">
            <a:off x="5791200" y="1752600"/>
            <a:ext cx="685800" cy="990600"/>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36903" name="Line 141"/>
          <p:cNvSpPr>
            <a:spLocks noChangeShapeType="1"/>
          </p:cNvSpPr>
          <p:nvPr/>
        </p:nvSpPr>
        <p:spPr bwMode="auto">
          <a:xfrm flipH="1">
            <a:off x="7315200" y="1676400"/>
            <a:ext cx="990600" cy="457200"/>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36904" name="Line 142"/>
          <p:cNvSpPr>
            <a:spLocks noChangeShapeType="1"/>
          </p:cNvSpPr>
          <p:nvPr/>
        </p:nvSpPr>
        <p:spPr bwMode="auto">
          <a:xfrm flipV="1">
            <a:off x="1905000" y="3733800"/>
            <a:ext cx="990600" cy="1143000"/>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36905" name="Line 143"/>
          <p:cNvSpPr>
            <a:spLocks noChangeShapeType="1"/>
          </p:cNvSpPr>
          <p:nvPr/>
        </p:nvSpPr>
        <p:spPr bwMode="auto">
          <a:xfrm flipV="1">
            <a:off x="4419600" y="3886200"/>
            <a:ext cx="838200" cy="914400"/>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36906" name="Line 144"/>
          <p:cNvSpPr>
            <a:spLocks noChangeShapeType="1"/>
          </p:cNvSpPr>
          <p:nvPr/>
        </p:nvSpPr>
        <p:spPr bwMode="auto">
          <a:xfrm flipH="1" flipV="1">
            <a:off x="7391400" y="3886200"/>
            <a:ext cx="533400" cy="838200"/>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Tree>
    <p:extLst>
      <p:ext uri="{BB962C8B-B14F-4D97-AF65-F5344CB8AC3E}">
        <p14:creationId xmlns:p14="http://schemas.microsoft.com/office/powerpoint/2010/main" val="14026159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Studio Controls</a:t>
            </a:r>
            <a:endParaRPr lang="en-US" dirty="0"/>
          </a:p>
        </p:txBody>
      </p:sp>
      <p:sp>
        <p:nvSpPr>
          <p:cNvPr id="3" name="Slide Number Placeholder 2"/>
          <p:cNvSpPr>
            <a:spLocks noGrp="1"/>
          </p:cNvSpPr>
          <p:nvPr>
            <p:ph type="sldNum" sz="quarter" idx="12"/>
          </p:nvPr>
        </p:nvSpPr>
        <p:spPr/>
        <p:txBody>
          <a:bodyPr/>
          <a:lstStyle/>
          <a:p>
            <a:pPr>
              <a:defRPr/>
            </a:pPr>
            <a:fld id="{456D401C-B8DD-4FAA-8516-ACD0E6D26397}" type="slidenum">
              <a:rPr lang="en-US" smtClean="0"/>
              <a:pPr>
                <a:defRPr/>
              </a:pPr>
              <a:t>31</a:t>
            </a:fld>
            <a:endParaRPr lang="en-US"/>
          </a:p>
        </p:txBody>
      </p:sp>
      <p:sp>
        <p:nvSpPr>
          <p:cNvPr id="4" name="TextBox 3"/>
          <p:cNvSpPr txBox="1"/>
          <p:nvPr/>
        </p:nvSpPr>
        <p:spPr>
          <a:xfrm>
            <a:off x="136478" y="2169994"/>
            <a:ext cx="2115403" cy="1200329"/>
          </a:xfrm>
          <a:prstGeom prst="rect">
            <a:avLst/>
          </a:prstGeom>
          <a:noFill/>
        </p:spPr>
        <p:txBody>
          <a:bodyPr wrap="square" rtlCol="0">
            <a:spAutoFit/>
          </a:bodyPr>
          <a:lstStyle/>
          <a:p>
            <a:r>
              <a:rPr lang="en-US" sz="1800" dirty="0" smtClean="0"/>
              <a:t>The list is long.</a:t>
            </a:r>
          </a:p>
          <a:p>
            <a:r>
              <a:rPr lang="en-US" sz="1800" dirty="0" smtClean="0"/>
              <a:t>And you can buy or write additional controls.</a:t>
            </a:r>
            <a:endParaRPr lang="en-US" sz="1800" dirty="0"/>
          </a:p>
        </p:txBody>
      </p:sp>
      <p:cxnSp>
        <p:nvCxnSpPr>
          <p:cNvPr id="6" name="Straight Arrow Connector 5"/>
          <p:cNvCxnSpPr>
            <a:stCxn id="4" idx="3"/>
          </p:cNvCxnSpPr>
          <p:nvPr/>
        </p:nvCxnSpPr>
        <p:spPr bwMode="auto">
          <a:xfrm flipV="1">
            <a:off x="2251881" y="2634018"/>
            <a:ext cx="477671" cy="136141"/>
          </a:xfrm>
          <a:prstGeom prst="straightConnector1">
            <a:avLst/>
          </a:prstGeom>
          <a:solidFill>
            <a:schemeClr val="accent1"/>
          </a:solidFill>
          <a:ln w="12700" cap="flat" cmpd="sng" algn="ctr">
            <a:solidFill>
              <a:schemeClr val="bg2"/>
            </a:solidFill>
            <a:prstDash val="solid"/>
            <a:round/>
            <a:headEnd type="none" w="sm" len="sm"/>
            <a:tailEnd type="stealth" w="lg" len="med"/>
          </a:ln>
          <a:effectLst/>
        </p:spPr>
      </p:cxnSp>
      <p:pic>
        <p:nvPicPr>
          <p:cNvPr id="5" name="Picture 4"/>
          <p:cNvPicPr>
            <a:picLocks noChangeAspect="1"/>
          </p:cNvPicPr>
          <p:nvPr/>
        </p:nvPicPr>
        <p:blipFill>
          <a:blip r:embed="rId2"/>
          <a:stretch>
            <a:fillRect/>
          </a:stretch>
        </p:blipFill>
        <p:spPr>
          <a:xfrm>
            <a:off x="3021146" y="1217409"/>
            <a:ext cx="5678524" cy="4956582"/>
          </a:xfrm>
          <a:prstGeom prst="rect">
            <a:avLst/>
          </a:prstGeom>
        </p:spPr>
      </p:pic>
    </p:spTree>
    <p:extLst>
      <p:ext uri="{BB962C8B-B14F-4D97-AF65-F5344CB8AC3E}">
        <p14:creationId xmlns:p14="http://schemas.microsoft.com/office/powerpoint/2010/main" val="7925323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r>
              <a:rPr lang="en-US" smtClean="0"/>
              <a:t>Pictures</a:t>
            </a:r>
          </a:p>
        </p:txBody>
      </p:sp>
      <p:sp>
        <p:nvSpPr>
          <p:cNvPr id="1029" name="Rectangle 3"/>
          <p:cNvSpPr>
            <a:spLocks noGrp="1" noChangeArrowheads="1"/>
          </p:cNvSpPr>
          <p:nvPr>
            <p:ph idx="1"/>
          </p:nvPr>
        </p:nvSpPr>
        <p:spPr/>
        <p:txBody>
          <a:bodyPr/>
          <a:lstStyle/>
          <a:p>
            <a:r>
              <a:rPr lang="en-US" dirty="0" smtClean="0"/>
              <a:t>Background pictures</a:t>
            </a:r>
          </a:p>
          <a:p>
            <a:pPr lvl="1"/>
            <a:r>
              <a:rPr lang="en-US" dirty="0" smtClean="0"/>
              <a:t>Unbound, unchanging.</a:t>
            </a:r>
          </a:p>
          <a:p>
            <a:pPr lvl="1"/>
            <a:r>
              <a:rPr lang="en-US" dirty="0" smtClean="0"/>
              <a:t>Stored with the form.</a:t>
            </a:r>
          </a:p>
          <a:p>
            <a:pPr lvl="1"/>
            <a:r>
              <a:rPr lang="en-US" dirty="0" smtClean="0"/>
              <a:t>Keep edit screen readable.</a:t>
            </a:r>
          </a:p>
          <a:p>
            <a:pPr lvl="1"/>
            <a:r>
              <a:rPr lang="en-US" dirty="0" smtClean="0"/>
              <a:t>Sizing (zoom, scale, clip).</a:t>
            </a:r>
          </a:p>
          <a:p>
            <a:r>
              <a:rPr lang="en-US" dirty="0" smtClean="0"/>
              <a:t>Pictures stored as data</a:t>
            </a:r>
          </a:p>
          <a:p>
            <a:pPr lvl="1"/>
            <a:r>
              <a:rPr lang="en-US" dirty="0" smtClean="0"/>
              <a:t>Bound to a data column.</a:t>
            </a:r>
          </a:p>
          <a:p>
            <a:pPr lvl="1"/>
            <a:r>
              <a:rPr lang="en-US" dirty="0" smtClean="0"/>
              <a:t>Define column as object.</a:t>
            </a:r>
          </a:p>
          <a:p>
            <a:pPr lvl="1"/>
            <a:r>
              <a:rPr lang="en-US" dirty="0" smtClean="0"/>
              <a:t>Tie to scanner or graphics package through OLE.</a:t>
            </a:r>
          </a:p>
          <a:p>
            <a:pPr lvl="1"/>
            <a:r>
              <a:rPr lang="en-US" dirty="0" smtClean="0"/>
              <a:t>Beware of data size</a:t>
            </a:r>
          </a:p>
          <a:p>
            <a:pPr lvl="2"/>
            <a:r>
              <a:rPr lang="en-US" dirty="0" smtClean="0"/>
              <a:t>Resolution</a:t>
            </a:r>
          </a:p>
          <a:p>
            <a:pPr lvl="2"/>
            <a:r>
              <a:rPr lang="en-US" dirty="0" smtClean="0"/>
              <a:t>Number of colors</a:t>
            </a:r>
          </a:p>
          <a:p>
            <a:pPr lvl="1"/>
            <a:r>
              <a:rPr lang="en-US" dirty="0" smtClean="0"/>
              <a:t>User machine capabilities.</a:t>
            </a:r>
          </a:p>
        </p:txBody>
      </p:sp>
      <p:sp>
        <p:nvSpPr>
          <p:cNvPr id="1027" name="Slide Number Placeholder 6"/>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C4A35FF1-3436-4584-93C3-1247E80677C3}" type="slidenum">
              <a:rPr lang="en-US" smtClean="0"/>
              <a:pPr/>
              <a:t>32</a:t>
            </a:fld>
            <a:endParaRPr lang="en-US"/>
          </a:p>
        </p:txBody>
      </p:sp>
      <p:graphicFrame>
        <p:nvGraphicFramePr>
          <p:cNvPr id="1026" name="Object 1024"/>
          <p:cNvGraphicFramePr>
            <a:graphicFrameLocks/>
          </p:cNvGraphicFramePr>
          <p:nvPr>
            <p:extLst>
              <p:ext uri="{D42A27DB-BD31-4B8C-83A1-F6EECF244321}">
                <p14:modId xmlns:p14="http://schemas.microsoft.com/office/powerpoint/2010/main" val="899603908"/>
              </p:ext>
            </p:extLst>
          </p:nvPr>
        </p:nvGraphicFramePr>
        <p:xfrm>
          <a:off x="6691313" y="3490913"/>
          <a:ext cx="1638300" cy="2452687"/>
        </p:xfrm>
        <a:graphic>
          <a:graphicData uri="http://schemas.openxmlformats.org/presentationml/2006/ole">
            <mc:AlternateContent xmlns:mc="http://schemas.openxmlformats.org/markup-compatibility/2006">
              <mc:Choice xmlns:v="urn:schemas-microsoft-com:vml" Requires="v">
                <p:oleObj spid="_x0000_s1069" name="Clip" r:id="rId4" imgW="1238095" imgH="1847619" progId="MS_ClipArt_Gallery.2">
                  <p:embed/>
                </p:oleObj>
              </mc:Choice>
              <mc:Fallback>
                <p:oleObj name="Clip" r:id="rId4" imgW="1238095" imgH="1847619"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1313" y="3490913"/>
                        <a:ext cx="1638300" cy="245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0" name="Rectangle 5"/>
          <p:cNvSpPr>
            <a:spLocks noChangeArrowheads="1"/>
          </p:cNvSpPr>
          <p:nvPr/>
        </p:nvSpPr>
        <p:spPr bwMode="auto">
          <a:xfrm>
            <a:off x="6154738" y="1423988"/>
            <a:ext cx="127599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a:r>
              <a:rPr lang="en-US" sz="1800" b="1"/>
              <a:t>Employee</a:t>
            </a:r>
          </a:p>
        </p:txBody>
      </p:sp>
      <p:sp>
        <p:nvSpPr>
          <p:cNvPr id="1031" name="Rectangle 6"/>
          <p:cNvSpPr>
            <a:spLocks noChangeArrowheads="1"/>
          </p:cNvSpPr>
          <p:nvPr/>
        </p:nvSpPr>
        <p:spPr bwMode="auto">
          <a:xfrm>
            <a:off x="5637213" y="1828800"/>
            <a:ext cx="2516187" cy="203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spcBef>
                <a:spcPct val="50000"/>
              </a:spcBef>
            </a:pPr>
            <a:r>
              <a:rPr lang="en-US" sz="1800"/>
              <a:t>Name: Che Zhang</a:t>
            </a:r>
          </a:p>
          <a:p>
            <a:pPr algn="l">
              <a:spcBef>
                <a:spcPct val="50000"/>
              </a:spcBef>
            </a:pPr>
            <a:r>
              <a:rPr lang="en-US" sz="1800"/>
              <a:t>ID: 3354</a:t>
            </a:r>
          </a:p>
          <a:p>
            <a:pPr algn="l">
              <a:spcBef>
                <a:spcPct val="50000"/>
              </a:spcBef>
            </a:pPr>
            <a:r>
              <a:rPr lang="en-US" sz="1800"/>
              <a:t>Phone: 222-111-1524</a:t>
            </a:r>
          </a:p>
          <a:p>
            <a:pPr algn="l">
              <a:spcBef>
                <a:spcPct val="50000"/>
              </a:spcBef>
            </a:pPr>
            <a:r>
              <a:rPr lang="en-US" sz="1800"/>
              <a:t>. . .</a:t>
            </a:r>
          </a:p>
          <a:p>
            <a:pPr algn="l">
              <a:spcBef>
                <a:spcPct val="50000"/>
              </a:spcBef>
            </a:pPr>
            <a:r>
              <a:rPr lang="en-US" sz="1800"/>
              <a:t>Photo:</a:t>
            </a:r>
          </a:p>
        </p:txBody>
      </p:sp>
      <p:sp>
        <p:nvSpPr>
          <p:cNvPr id="1032" name="Rectangle 7"/>
          <p:cNvSpPr>
            <a:spLocks noChangeArrowheads="1"/>
          </p:cNvSpPr>
          <p:nvPr/>
        </p:nvSpPr>
        <p:spPr bwMode="auto">
          <a:xfrm>
            <a:off x="5346700" y="1384300"/>
            <a:ext cx="3403600" cy="4622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p>
        </p:txBody>
      </p:sp>
      <p:sp>
        <p:nvSpPr>
          <p:cNvPr id="1033" name="Line 8"/>
          <p:cNvSpPr>
            <a:spLocks noChangeShapeType="1"/>
          </p:cNvSpPr>
          <p:nvPr/>
        </p:nvSpPr>
        <p:spPr bwMode="auto">
          <a:xfrm>
            <a:off x="4648200" y="3733800"/>
            <a:ext cx="1981200" cy="304800"/>
          </a:xfrm>
          <a:prstGeom prst="line">
            <a:avLst/>
          </a:prstGeom>
          <a:noFill/>
          <a:ln w="127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7971046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Photos for Web Apps</a:t>
            </a:r>
            <a:endParaRPr lang="en-US" dirty="0"/>
          </a:p>
        </p:txBody>
      </p:sp>
      <p:sp>
        <p:nvSpPr>
          <p:cNvPr id="3" name="Content Placeholder 2"/>
          <p:cNvSpPr>
            <a:spLocks noGrp="1"/>
          </p:cNvSpPr>
          <p:nvPr>
            <p:ph idx="1"/>
          </p:nvPr>
        </p:nvSpPr>
        <p:spPr/>
        <p:txBody>
          <a:bodyPr/>
          <a:lstStyle/>
          <a:p>
            <a:r>
              <a:rPr lang="en-US" dirty="0" smtClean="0"/>
              <a:t>It is usually best to store images as files on the server.</a:t>
            </a:r>
          </a:p>
          <a:p>
            <a:r>
              <a:rPr lang="en-US" dirty="0" smtClean="0"/>
              <a:t>Pages are delivered with HTML controls and HTML knows how to integrate image files.</a:t>
            </a:r>
          </a:p>
          <a:p>
            <a:r>
              <a:rPr lang="en-US" dirty="0" smtClean="0"/>
              <a:t>If you store the actual image in a database table, you need to write a program page to convert HTML requests into database queries to retrieve the image and stream the bytes to the browser.</a:t>
            </a:r>
          </a:p>
          <a:p>
            <a:r>
              <a:rPr lang="en-US" dirty="0" smtClean="0"/>
              <a:t>Storing images in a database quickly eats up table space. The free versions of commercial DBMS software allow limited storage space.</a:t>
            </a:r>
          </a:p>
          <a:p>
            <a:r>
              <a:rPr lang="en-US" dirty="0" smtClean="0"/>
              <a:t>It is easier to transfer images as files than to export them and import them through the database.</a:t>
            </a:r>
            <a:endParaRPr lang="en-US" dirty="0"/>
          </a:p>
        </p:txBody>
      </p:sp>
      <p:sp>
        <p:nvSpPr>
          <p:cNvPr id="4" name="Slide Number Placeholder 3"/>
          <p:cNvSpPr>
            <a:spLocks noGrp="1"/>
          </p:cNvSpPr>
          <p:nvPr>
            <p:ph type="sldNum" sz="quarter" idx="12"/>
          </p:nvPr>
        </p:nvSpPr>
        <p:spPr/>
        <p:txBody>
          <a:bodyPr/>
          <a:lstStyle/>
          <a:p>
            <a:pPr>
              <a:defRPr/>
            </a:pPr>
            <a:fld id="{923F52A1-028B-4591-8BCA-BD4AC116D9B3}" type="slidenum">
              <a:rPr lang="en-US" smtClean="0"/>
              <a:pPr>
                <a:defRPr/>
              </a:pPr>
              <a:t>33</a:t>
            </a:fld>
            <a:endParaRPr lang="en-US"/>
          </a:p>
        </p:txBody>
      </p:sp>
    </p:spTree>
    <p:extLst>
      <p:ext uri="{BB962C8B-B14F-4D97-AF65-F5344CB8AC3E}">
        <p14:creationId xmlns:p14="http://schemas.microsoft.com/office/powerpoint/2010/main" val="35037104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349" y="1802829"/>
            <a:ext cx="4933950" cy="353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2" name="Rectangle 2"/>
          <p:cNvSpPr>
            <a:spLocks noGrp="1" noChangeArrowheads="1"/>
          </p:cNvSpPr>
          <p:nvPr>
            <p:ph type="title"/>
          </p:nvPr>
        </p:nvSpPr>
        <p:spPr/>
        <p:txBody>
          <a:bodyPr/>
          <a:lstStyle/>
          <a:p>
            <a:r>
              <a:rPr lang="en-US" smtClean="0"/>
              <a:t>Basic Controls</a:t>
            </a:r>
          </a:p>
        </p:txBody>
      </p:sp>
      <p:sp>
        <p:nvSpPr>
          <p:cNvPr id="37890" name="Slide Number Placeholder 5"/>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C9EA1A13-2047-4E05-B22B-AA258C009708}" type="slidenum">
              <a:rPr lang="en-US" smtClean="0"/>
              <a:pPr/>
              <a:t>34</a:t>
            </a:fld>
            <a:endParaRPr lang="en-US"/>
          </a:p>
        </p:txBody>
      </p:sp>
      <p:sp>
        <p:nvSpPr>
          <p:cNvPr id="3" name="TextBox 2"/>
          <p:cNvSpPr txBox="1"/>
          <p:nvPr/>
        </p:nvSpPr>
        <p:spPr>
          <a:xfrm>
            <a:off x="2005792" y="1294997"/>
            <a:ext cx="748923" cy="369332"/>
          </a:xfrm>
          <a:prstGeom prst="rect">
            <a:avLst/>
          </a:prstGeom>
          <a:noFill/>
        </p:spPr>
        <p:txBody>
          <a:bodyPr wrap="none" rtlCol="0">
            <a:spAutoFit/>
          </a:bodyPr>
          <a:lstStyle/>
          <a:p>
            <a:r>
              <a:rPr lang="en-US" sz="1800" dirty="0" smtClean="0"/>
              <a:t>Label</a:t>
            </a:r>
            <a:endParaRPr lang="en-US" sz="1800" dirty="0"/>
          </a:p>
        </p:txBody>
      </p:sp>
      <p:sp>
        <p:nvSpPr>
          <p:cNvPr id="21" name="TextBox 20"/>
          <p:cNvSpPr txBox="1"/>
          <p:nvPr/>
        </p:nvSpPr>
        <p:spPr>
          <a:xfrm>
            <a:off x="5571698" y="1156498"/>
            <a:ext cx="1361365" cy="646331"/>
          </a:xfrm>
          <a:prstGeom prst="rect">
            <a:avLst/>
          </a:prstGeom>
          <a:noFill/>
        </p:spPr>
        <p:txBody>
          <a:bodyPr wrap="square" rtlCol="0">
            <a:spAutoFit/>
          </a:bodyPr>
          <a:lstStyle/>
          <a:p>
            <a:r>
              <a:rPr lang="en-US" sz="1800" dirty="0" smtClean="0"/>
              <a:t>Command button</a:t>
            </a:r>
            <a:endParaRPr lang="en-US" sz="1800" dirty="0"/>
          </a:p>
        </p:txBody>
      </p:sp>
      <p:sp>
        <p:nvSpPr>
          <p:cNvPr id="22" name="TextBox 21"/>
          <p:cNvSpPr txBox="1"/>
          <p:nvPr/>
        </p:nvSpPr>
        <p:spPr>
          <a:xfrm>
            <a:off x="3824785" y="1256773"/>
            <a:ext cx="1043940" cy="369332"/>
          </a:xfrm>
          <a:prstGeom prst="rect">
            <a:avLst/>
          </a:prstGeom>
          <a:noFill/>
        </p:spPr>
        <p:txBody>
          <a:bodyPr wrap="none" rtlCol="0">
            <a:spAutoFit/>
          </a:bodyPr>
          <a:lstStyle/>
          <a:p>
            <a:r>
              <a:rPr lang="en-US" sz="1800" dirty="0" smtClean="0"/>
              <a:t>Text box</a:t>
            </a:r>
            <a:endParaRPr lang="en-US" sz="1800" dirty="0"/>
          </a:p>
        </p:txBody>
      </p:sp>
      <p:sp>
        <p:nvSpPr>
          <p:cNvPr id="23" name="TextBox 22"/>
          <p:cNvSpPr txBox="1"/>
          <p:nvPr/>
        </p:nvSpPr>
        <p:spPr>
          <a:xfrm>
            <a:off x="6184140" y="4095507"/>
            <a:ext cx="979755" cy="369332"/>
          </a:xfrm>
          <a:prstGeom prst="rect">
            <a:avLst/>
          </a:prstGeom>
          <a:noFill/>
        </p:spPr>
        <p:txBody>
          <a:bodyPr wrap="none" rtlCol="0">
            <a:spAutoFit/>
          </a:bodyPr>
          <a:lstStyle/>
          <a:p>
            <a:r>
              <a:rPr lang="en-US" sz="1800" dirty="0" smtClean="0"/>
              <a:t>List box</a:t>
            </a:r>
            <a:endParaRPr lang="en-US" sz="1800" dirty="0"/>
          </a:p>
        </p:txBody>
      </p:sp>
      <p:sp>
        <p:nvSpPr>
          <p:cNvPr id="24" name="TextBox 23"/>
          <p:cNvSpPr txBox="1"/>
          <p:nvPr/>
        </p:nvSpPr>
        <p:spPr>
          <a:xfrm>
            <a:off x="2364474" y="5514874"/>
            <a:ext cx="1364476" cy="369332"/>
          </a:xfrm>
          <a:prstGeom prst="rect">
            <a:avLst/>
          </a:prstGeom>
          <a:noFill/>
        </p:spPr>
        <p:txBody>
          <a:bodyPr wrap="none" rtlCol="0">
            <a:spAutoFit/>
          </a:bodyPr>
          <a:lstStyle/>
          <a:p>
            <a:r>
              <a:rPr lang="en-US" sz="1800" dirty="0" smtClean="0"/>
              <a:t>Combo box</a:t>
            </a:r>
            <a:endParaRPr lang="en-US" sz="1800" dirty="0"/>
          </a:p>
        </p:txBody>
      </p:sp>
      <p:sp>
        <p:nvSpPr>
          <p:cNvPr id="25" name="TextBox 24"/>
          <p:cNvSpPr txBox="1"/>
          <p:nvPr/>
        </p:nvSpPr>
        <p:spPr>
          <a:xfrm>
            <a:off x="7316904" y="2348593"/>
            <a:ext cx="1518364" cy="646331"/>
          </a:xfrm>
          <a:prstGeom prst="rect">
            <a:avLst/>
          </a:prstGeom>
          <a:noFill/>
        </p:spPr>
        <p:txBody>
          <a:bodyPr wrap="none" rtlCol="0">
            <a:spAutoFit/>
          </a:bodyPr>
          <a:lstStyle/>
          <a:p>
            <a:r>
              <a:rPr lang="en-US" sz="1800" dirty="0" smtClean="0"/>
              <a:t>Option group</a:t>
            </a:r>
          </a:p>
          <a:p>
            <a:r>
              <a:rPr lang="en-US" sz="1800" dirty="0" smtClean="0"/>
              <a:t>Single select</a:t>
            </a:r>
            <a:endParaRPr lang="en-US" sz="1800" dirty="0"/>
          </a:p>
        </p:txBody>
      </p:sp>
      <p:sp>
        <p:nvSpPr>
          <p:cNvPr id="26" name="TextBox 25"/>
          <p:cNvSpPr txBox="1"/>
          <p:nvPr/>
        </p:nvSpPr>
        <p:spPr>
          <a:xfrm>
            <a:off x="603913" y="2994924"/>
            <a:ext cx="1274708" cy="369332"/>
          </a:xfrm>
          <a:prstGeom prst="rect">
            <a:avLst/>
          </a:prstGeom>
          <a:noFill/>
        </p:spPr>
        <p:txBody>
          <a:bodyPr wrap="none" rtlCol="0">
            <a:spAutoFit/>
          </a:bodyPr>
          <a:lstStyle/>
          <a:p>
            <a:r>
              <a:rPr lang="en-US" sz="1800" dirty="0" smtClean="0"/>
              <a:t>Check box</a:t>
            </a:r>
            <a:endParaRPr lang="en-US" sz="1800" dirty="0"/>
          </a:p>
        </p:txBody>
      </p:sp>
      <p:cxnSp>
        <p:nvCxnSpPr>
          <p:cNvPr id="5" name="Straight Arrow Connector 4"/>
          <p:cNvCxnSpPr>
            <a:stCxn id="3" idx="2"/>
          </p:cNvCxnSpPr>
          <p:nvPr/>
        </p:nvCxnSpPr>
        <p:spPr bwMode="auto">
          <a:xfrm>
            <a:off x="2380254" y="1664329"/>
            <a:ext cx="212821" cy="625776"/>
          </a:xfrm>
          <a:prstGeom prst="straightConnector1">
            <a:avLst/>
          </a:prstGeom>
          <a:solidFill>
            <a:schemeClr val="accent1"/>
          </a:solidFill>
          <a:ln w="12700" cap="flat" cmpd="sng" algn="ctr">
            <a:solidFill>
              <a:schemeClr val="bg2"/>
            </a:solidFill>
            <a:prstDash val="solid"/>
            <a:round/>
            <a:headEnd type="none" w="sm" len="sm"/>
            <a:tailEnd type="stealth" w="lg" len="med"/>
          </a:ln>
          <a:effectLst/>
        </p:spPr>
      </p:cxnSp>
      <p:cxnSp>
        <p:nvCxnSpPr>
          <p:cNvPr id="8" name="Straight Arrow Connector 7"/>
          <p:cNvCxnSpPr>
            <a:stCxn id="22" idx="2"/>
          </p:cNvCxnSpPr>
          <p:nvPr/>
        </p:nvCxnSpPr>
        <p:spPr bwMode="auto">
          <a:xfrm flipH="1">
            <a:off x="3824785" y="1626105"/>
            <a:ext cx="521970" cy="664000"/>
          </a:xfrm>
          <a:prstGeom prst="straightConnector1">
            <a:avLst/>
          </a:prstGeom>
          <a:solidFill>
            <a:schemeClr val="accent1"/>
          </a:solidFill>
          <a:ln w="12700" cap="flat" cmpd="sng" algn="ctr">
            <a:solidFill>
              <a:schemeClr val="bg2"/>
            </a:solidFill>
            <a:prstDash val="solid"/>
            <a:round/>
            <a:headEnd type="none" w="sm" len="sm"/>
            <a:tailEnd type="stealth" w="lg" len="med"/>
          </a:ln>
          <a:effectLst/>
        </p:spPr>
      </p:cxnSp>
      <p:cxnSp>
        <p:nvCxnSpPr>
          <p:cNvPr id="10" name="Straight Arrow Connector 9"/>
          <p:cNvCxnSpPr>
            <a:stCxn id="21" idx="1"/>
          </p:cNvCxnSpPr>
          <p:nvPr/>
        </p:nvCxnSpPr>
        <p:spPr bwMode="auto">
          <a:xfrm flipH="1">
            <a:off x="5268036" y="1479664"/>
            <a:ext cx="303662" cy="478441"/>
          </a:xfrm>
          <a:prstGeom prst="straightConnector1">
            <a:avLst/>
          </a:prstGeom>
          <a:solidFill>
            <a:schemeClr val="accent1"/>
          </a:solidFill>
          <a:ln w="12700" cap="flat" cmpd="sng" algn="ctr">
            <a:solidFill>
              <a:schemeClr val="bg2"/>
            </a:solidFill>
            <a:prstDash val="solid"/>
            <a:round/>
            <a:headEnd type="none" w="sm" len="sm"/>
            <a:tailEnd type="stealth" w="lg" len="med"/>
          </a:ln>
          <a:effectLst/>
        </p:spPr>
      </p:cxnSp>
      <p:cxnSp>
        <p:nvCxnSpPr>
          <p:cNvPr id="12" name="Straight Arrow Connector 11"/>
          <p:cNvCxnSpPr>
            <a:stCxn id="25" idx="1"/>
          </p:cNvCxnSpPr>
          <p:nvPr/>
        </p:nvCxnSpPr>
        <p:spPr bwMode="auto">
          <a:xfrm flipH="1" flipV="1">
            <a:off x="6184140" y="2671758"/>
            <a:ext cx="1132764" cy="1"/>
          </a:xfrm>
          <a:prstGeom prst="straightConnector1">
            <a:avLst/>
          </a:prstGeom>
          <a:solidFill>
            <a:schemeClr val="accent1"/>
          </a:solidFill>
          <a:ln w="12700" cap="flat" cmpd="sng" algn="ctr">
            <a:solidFill>
              <a:schemeClr val="bg2"/>
            </a:solidFill>
            <a:prstDash val="solid"/>
            <a:round/>
            <a:headEnd type="none" w="sm" len="sm"/>
            <a:tailEnd type="stealth" w="lg" len="med"/>
          </a:ln>
          <a:effectLst/>
        </p:spPr>
      </p:cxnSp>
      <p:cxnSp>
        <p:nvCxnSpPr>
          <p:cNvPr id="14" name="Straight Arrow Connector 13"/>
          <p:cNvCxnSpPr>
            <a:stCxn id="23" idx="1"/>
          </p:cNvCxnSpPr>
          <p:nvPr/>
        </p:nvCxnSpPr>
        <p:spPr bwMode="auto">
          <a:xfrm flipH="1" flipV="1">
            <a:off x="5571698" y="3971499"/>
            <a:ext cx="612442" cy="308674"/>
          </a:xfrm>
          <a:prstGeom prst="straightConnector1">
            <a:avLst/>
          </a:prstGeom>
          <a:solidFill>
            <a:schemeClr val="accent1"/>
          </a:solidFill>
          <a:ln w="12700" cap="flat" cmpd="sng" algn="ctr">
            <a:solidFill>
              <a:schemeClr val="bg2"/>
            </a:solidFill>
            <a:prstDash val="solid"/>
            <a:round/>
            <a:headEnd type="none" w="sm" len="sm"/>
            <a:tailEnd type="stealth" w="lg" len="med"/>
          </a:ln>
          <a:effectLst/>
        </p:spPr>
      </p:cxnSp>
      <p:cxnSp>
        <p:nvCxnSpPr>
          <p:cNvPr id="16" name="Straight Arrow Connector 15"/>
          <p:cNvCxnSpPr>
            <a:stCxn id="24" idx="0"/>
          </p:cNvCxnSpPr>
          <p:nvPr/>
        </p:nvCxnSpPr>
        <p:spPr bwMode="auto">
          <a:xfrm flipV="1">
            <a:off x="3046712" y="4125836"/>
            <a:ext cx="269694" cy="1389038"/>
          </a:xfrm>
          <a:prstGeom prst="straightConnector1">
            <a:avLst/>
          </a:prstGeom>
          <a:solidFill>
            <a:schemeClr val="accent1"/>
          </a:solidFill>
          <a:ln w="12700" cap="flat" cmpd="sng" algn="ctr">
            <a:solidFill>
              <a:schemeClr val="bg2"/>
            </a:solidFill>
            <a:prstDash val="solid"/>
            <a:round/>
            <a:headEnd type="none" w="sm" len="sm"/>
            <a:tailEnd type="stealth" w="lg" len="med"/>
          </a:ln>
          <a:effectLst/>
        </p:spPr>
      </p:cxnSp>
      <p:cxnSp>
        <p:nvCxnSpPr>
          <p:cNvPr id="18" name="Straight Arrow Connector 17"/>
          <p:cNvCxnSpPr>
            <a:stCxn id="26" idx="3"/>
          </p:cNvCxnSpPr>
          <p:nvPr/>
        </p:nvCxnSpPr>
        <p:spPr bwMode="auto">
          <a:xfrm flipV="1">
            <a:off x="1878621" y="2994924"/>
            <a:ext cx="1437785" cy="184666"/>
          </a:xfrm>
          <a:prstGeom prst="straightConnector1">
            <a:avLst/>
          </a:prstGeom>
          <a:solidFill>
            <a:schemeClr val="accent1"/>
          </a:solidFill>
          <a:ln w="12700" cap="flat" cmpd="sng" algn="ctr">
            <a:solidFill>
              <a:schemeClr val="bg2"/>
            </a:solidFill>
            <a:prstDash val="solid"/>
            <a:round/>
            <a:headEnd type="none" w="sm" len="sm"/>
            <a:tailEnd type="stealth" w="lg" len="med"/>
          </a:ln>
          <a:effectLst/>
        </p:spPr>
      </p:cxnSp>
    </p:spTree>
    <p:extLst>
      <p:ext uri="{BB962C8B-B14F-4D97-AF65-F5344CB8AC3E}">
        <p14:creationId xmlns:p14="http://schemas.microsoft.com/office/powerpoint/2010/main" val="9336831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r>
              <a:rPr lang="en-US" smtClean="0"/>
              <a:t>Combo &amp; List Boxes</a:t>
            </a:r>
          </a:p>
        </p:txBody>
      </p:sp>
      <p:sp>
        <p:nvSpPr>
          <p:cNvPr id="38916" name="Rectangle 3"/>
          <p:cNvSpPr>
            <a:spLocks noGrp="1" noChangeArrowheads="1"/>
          </p:cNvSpPr>
          <p:nvPr>
            <p:ph type="body" sz="half" idx="1"/>
          </p:nvPr>
        </p:nvSpPr>
        <p:spPr/>
        <p:txBody>
          <a:bodyPr/>
          <a:lstStyle/>
          <a:p>
            <a:r>
              <a:rPr lang="en-US" sz="2000" dirty="0" smtClean="0"/>
              <a:t>User selects from a list</a:t>
            </a:r>
          </a:p>
          <a:p>
            <a:r>
              <a:rPr lang="en-US" sz="2000" dirty="0" smtClean="0"/>
              <a:t>Combo box can enter new data, or restrict to list.</a:t>
            </a:r>
          </a:p>
          <a:p>
            <a:r>
              <a:rPr lang="en-US" sz="2000" dirty="0" smtClean="0"/>
              <a:t>Two basic uses:</a:t>
            </a:r>
          </a:p>
          <a:p>
            <a:pPr lvl="1"/>
            <a:r>
              <a:rPr lang="en-US" sz="1800" dirty="0" smtClean="0"/>
              <a:t>Insert a value into a table</a:t>
            </a:r>
          </a:p>
          <a:p>
            <a:pPr lvl="2"/>
            <a:r>
              <a:rPr lang="en-US" sz="1600" dirty="0" smtClean="0"/>
              <a:t>Choose from a list of preset options, e.g. gender.</a:t>
            </a:r>
          </a:p>
          <a:p>
            <a:pPr lvl="2"/>
            <a:r>
              <a:rPr lang="en-US" sz="1600" dirty="0" smtClean="0"/>
              <a:t>Select from a different table, e.g., choose a customer.</a:t>
            </a:r>
          </a:p>
          <a:p>
            <a:pPr lvl="1"/>
            <a:r>
              <a:rPr lang="en-US" sz="1800" dirty="0" smtClean="0"/>
              <a:t>Find the data record in this form that matches the choice.</a:t>
            </a:r>
          </a:p>
          <a:p>
            <a:pPr lvl="1"/>
            <a:r>
              <a:rPr lang="en-US" sz="1800" dirty="0" smtClean="0"/>
              <a:t>Be careful!  Many systems do not distinguish between the two uses (enter data and search).</a:t>
            </a:r>
          </a:p>
        </p:txBody>
      </p:sp>
      <p:sp>
        <p:nvSpPr>
          <p:cNvPr id="38917" name="Rectangle 4"/>
          <p:cNvSpPr>
            <a:spLocks noGrp="1" noChangeArrowheads="1"/>
          </p:cNvSpPr>
          <p:nvPr>
            <p:ph type="body" sz="half" idx="2"/>
          </p:nvPr>
        </p:nvSpPr>
        <p:spPr/>
        <p:txBody>
          <a:bodyPr/>
          <a:lstStyle/>
          <a:p>
            <a:r>
              <a:rPr lang="en-US" sz="2000" smtClean="0"/>
              <a:t>Example when you want to use data entry:</a:t>
            </a:r>
          </a:p>
          <a:p>
            <a:pPr lvl="1"/>
            <a:r>
              <a:rPr lang="en-US" sz="1800" smtClean="0"/>
              <a:t>On a sales form, use a combo box for customer.</a:t>
            </a:r>
          </a:p>
          <a:p>
            <a:pPr lvl="1"/>
            <a:r>
              <a:rPr lang="en-US" sz="1800" smtClean="0"/>
              <a:t>It takes a value from the Customer table and inserts the ID into the Sale table.</a:t>
            </a:r>
          </a:p>
          <a:p>
            <a:r>
              <a:rPr lang="en-US" sz="2000" smtClean="0"/>
              <a:t>Example when you want to use a search:</a:t>
            </a:r>
          </a:p>
          <a:p>
            <a:pPr lvl="1"/>
            <a:r>
              <a:rPr lang="en-US" sz="1800" smtClean="0"/>
              <a:t>On a Customer edit form, you might use a combo to search the Customer table.</a:t>
            </a:r>
          </a:p>
          <a:p>
            <a:pPr lvl="1"/>
            <a:r>
              <a:rPr lang="en-US" sz="1800" smtClean="0"/>
              <a:t>Be sure the combo is not bound to the table!</a:t>
            </a:r>
          </a:p>
          <a:p>
            <a:pPr lvl="1"/>
            <a:r>
              <a:rPr lang="en-US" sz="1800" smtClean="0"/>
              <a:t>Probably need to write code for search.</a:t>
            </a:r>
          </a:p>
        </p:txBody>
      </p:sp>
      <p:sp>
        <p:nvSpPr>
          <p:cNvPr id="38914" name="Slide Number Placeholder 6"/>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C9BD1A2E-4731-4A53-8338-D8F61FB6AF35}" type="slidenum">
              <a:rPr lang="en-US" smtClean="0"/>
              <a:pPr/>
              <a:t>35</a:t>
            </a:fld>
            <a:endParaRPr lang="en-US"/>
          </a:p>
        </p:txBody>
      </p:sp>
    </p:spTree>
    <p:extLst>
      <p:ext uri="{BB962C8B-B14F-4D97-AF65-F5344CB8AC3E}">
        <p14:creationId xmlns:p14="http://schemas.microsoft.com/office/powerpoint/2010/main" val="17231949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r>
              <a:rPr lang="en-US" smtClean="0"/>
              <a:t>Combo Box</a:t>
            </a:r>
          </a:p>
        </p:txBody>
      </p:sp>
      <p:sp>
        <p:nvSpPr>
          <p:cNvPr id="39938" name="Slide Number Placeholder 6"/>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7C1F51CE-A544-4E2F-8D5B-5D2EB789E240}" type="slidenum">
              <a:rPr lang="en-US" smtClean="0"/>
              <a:pPr/>
              <a:t>36</a:t>
            </a:fld>
            <a:endParaRPr lang="en-US"/>
          </a:p>
        </p:txBody>
      </p:sp>
      <p:sp>
        <p:nvSpPr>
          <p:cNvPr id="39940" name="Rectangle 3"/>
          <p:cNvSpPr>
            <a:spLocks noGrp="1" noChangeArrowheads="1"/>
          </p:cNvSpPr>
          <p:nvPr>
            <p:ph sz="half" idx="4294967295"/>
          </p:nvPr>
        </p:nvSpPr>
        <p:spPr>
          <a:xfrm>
            <a:off x="0" y="1263650"/>
            <a:ext cx="4419600" cy="4756150"/>
          </a:xfrm>
        </p:spPr>
        <p:txBody>
          <a:bodyPr/>
          <a:lstStyle/>
          <a:p>
            <a:r>
              <a:rPr lang="en-US" dirty="0" err="1" smtClean="0"/>
              <a:t>ControlSource</a:t>
            </a:r>
            <a:r>
              <a:rPr lang="en-US" dirty="0" smtClean="0"/>
              <a:t> sets the column to receive the choice (in the Sale table)</a:t>
            </a:r>
          </a:p>
          <a:p>
            <a:r>
              <a:rPr lang="en-US" dirty="0" err="1" smtClean="0"/>
              <a:t>RowSource</a:t>
            </a:r>
            <a:r>
              <a:rPr lang="en-US" dirty="0" smtClean="0"/>
              <a:t> generates the list of data to display.</a:t>
            </a:r>
          </a:p>
          <a:p>
            <a:pPr lvl="1"/>
            <a:r>
              <a:rPr lang="en-US" dirty="0" smtClean="0"/>
              <a:t>Uses standard SQL.</a:t>
            </a:r>
          </a:p>
          <a:p>
            <a:pPr lvl="1"/>
            <a:r>
              <a:rPr lang="en-US" dirty="0" smtClean="0"/>
              <a:t>Note 4 columns displayed.</a:t>
            </a:r>
          </a:p>
          <a:p>
            <a:pPr lvl="1"/>
            <a:r>
              <a:rPr lang="en-US" dirty="0" smtClean="0"/>
              <a:t>First column is the one to store in the data table.</a:t>
            </a:r>
          </a:p>
        </p:txBody>
      </p:sp>
      <p:sp>
        <p:nvSpPr>
          <p:cNvPr id="39941" name="Rectangle 4"/>
          <p:cNvSpPr>
            <a:spLocks noChangeArrowheads="1"/>
          </p:cNvSpPr>
          <p:nvPr/>
        </p:nvSpPr>
        <p:spPr bwMode="auto">
          <a:xfrm>
            <a:off x="5178426" y="1621967"/>
            <a:ext cx="3517900" cy="31399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p>
            <a:pPr algn="l">
              <a:tabLst>
                <a:tab pos="1828800" algn="l"/>
              </a:tabLst>
            </a:pPr>
            <a:r>
              <a:rPr lang="en-US" sz="1800" dirty="0"/>
              <a:t>Name	</a:t>
            </a:r>
            <a:r>
              <a:rPr lang="en-US" sz="1800" dirty="0" err="1">
                <a:solidFill>
                  <a:schemeClr val="tx2"/>
                </a:solidFill>
              </a:rPr>
              <a:t>CustomerID</a:t>
            </a:r>
            <a:endParaRPr lang="en-US" sz="1800" dirty="0"/>
          </a:p>
          <a:p>
            <a:pPr algn="l">
              <a:tabLst>
                <a:tab pos="1828800" algn="l"/>
              </a:tabLst>
            </a:pPr>
            <a:r>
              <a:rPr lang="en-US" sz="1800" dirty="0" err="1"/>
              <a:t>ControlSource</a:t>
            </a:r>
            <a:r>
              <a:rPr lang="en-US" sz="1800" dirty="0"/>
              <a:t>	</a:t>
            </a:r>
            <a:r>
              <a:rPr lang="en-US" sz="1800" dirty="0" err="1">
                <a:solidFill>
                  <a:schemeClr val="tx2"/>
                </a:solidFill>
              </a:rPr>
              <a:t>CustomerID</a:t>
            </a:r>
            <a:endParaRPr lang="en-US" sz="1800" dirty="0"/>
          </a:p>
          <a:p>
            <a:pPr algn="l">
              <a:tabLst>
                <a:tab pos="1828800" algn="l"/>
              </a:tabLst>
            </a:pPr>
            <a:r>
              <a:rPr lang="en-US" sz="1800" dirty="0"/>
              <a:t>Format</a:t>
            </a:r>
          </a:p>
          <a:p>
            <a:pPr algn="l">
              <a:tabLst>
                <a:tab pos="1828800" algn="l"/>
              </a:tabLst>
            </a:pPr>
            <a:r>
              <a:rPr lang="en-US" sz="1800" dirty="0" err="1"/>
              <a:t>DecimalPlaces</a:t>
            </a:r>
            <a:r>
              <a:rPr lang="en-US" sz="1800" dirty="0"/>
              <a:t>	</a:t>
            </a:r>
            <a:r>
              <a:rPr lang="en-US" sz="1800" dirty="0">
                <a:solidFill>
                  <a:schemeClr val="tx2"/>
                </a:solidFill>
              </a:rPr>
              <a:t>Auto</a:t>
            </a:r>
            <a:endParaRPr lang="en-US" sz="1800" dirty="0"/>
          </a:p>
          <a:p>
            <a:pPr algn="l">
              <a:tabLst>
                <a:tab pos="1828800" algn="l"/>
              </a:tabLst>
            </a:pPr>
            <a:r>
              <a:rPr lang="en-US" sz="1800" dirty="0" err="1"/>
              <a:t>InputMask</a:t>
            </a:r>
            <a:r>
              <a:rPr lang="en-US" sz="1800" dirty="0"/>
              <a:t>	</a:t>
            </a:r>
          </a:p>
          <a:p>
            <a:pPr algn="l">
              <a:tabLst>
                <a:tab pos="1828800" algn="l"/>
              </a:tabLst>
            </a:pPr>
            <a:r>
              <a:rPr lang="en-US" sz="1800" dirty="0" err="1"/>
              <a:t>RowSource</a:t>
            </a:r>
            <a:r>
              <a:rPr lang="en-US" sz="1800" dirty="0"/>
              <a:t>/Type	</a:t>
            </a:r>
            <a:r>
              <a:rPr lang="en-US" sz="1800" dirty="0">
                <a:solidFill>
                  <a:schemeClr val="tx2"/>
                </a:solidFill>
              </a:rPr>
              <a:t>Table/Query</a:t>
            </a:r>
            <a:endParaRPr lang="en-US" sz="1800" dirty="0"/>
          </a:p>
          <a:p>
            <a:pPr algn="l">
              <a:tabLst>
                <a:tab pos="1828800" algn="l"/>
              </a:tabLst>
            </a:pPr>
            <a:r>
              <a:rPr lang="en-US" sz="1800" dirty="0" err="1"/>
              <a:t>RowSource</a:t>
            </a:r>
            <a:r>
              <a:rPr lang="en-US" sz="1800" dirty="0"/>
              <a:t>	</a:t>
            </a:r>
            <a:r>
              <a:rPr lang="en-US" sz="1800" dirty="0">
                <a:solidFill>
                  <a:schemeClr val="tx2"/>
                </a:solidFill>
              </a:rPr>
              <a:t>SELECT . . .</a:t>
            </a:r>
            <a:endParaRPr lang="en-US" sz="1800" dirty="0"/>
          </a:p>
          <a:p>
            <a:pPr algn="l">
              <a:tabLst>
                <a:tab pos="1828800" algn="l"/>
              </a:tabLst>
            </a:pPr>
            <a:r>
              <a:rPr lang="en-US" sz="1800" dirty="0" err="1"/>
              <a:t>ColumnCount</a:t>
            </a:r>
            <a:r>
              <a:rPr lang="en-US" sz="1800" dirty="0"/>
              <a:t>	</a:t>
            </a:r>
            <a:r>
              <a:rPr lang="en-US" sz="1800" dirty="0">
                <a:solidFill>
                  <a:schemeClr val="tx2"/>
                </a:solidFill>
              </a:rPr>
              <a:t>4</a:t>
            </a:r>
            <a:endParaRPr lang="en-US" sz="1800" dirty="0"/>
          </a:p>
          <a:p>
            <a:pPr algn="l">
              <a:tabLst>
                <a:tab pos="1828800" algn="l"/>
              </a:tabLst>
            </a:pPr>
            <a:r>
              <a:rPr lang="en-US" sz="1800" dirty="0" err="1"/>
              <a:t>ColumnHeads</a:t>
            </a:r>
            <a:r>
              <a:rPr lang="en-US" sz="1800" dirty="0"/>
              <a:t>	</a:t>
            </a:r>
            <a:r>
              <a:rPr lang="en-US" sz="1800" dirty="0">
                <a:solidFill>
                  <a:schemeClr val="tx2"/>
                </a:solidFill>
              </a:rPr>
              <a:t>No</a:t>
            </a:r>
            <a:endParaRPr lang="en-US" sz="1800" dirty="0"/>
          </a:p>
          <a:p>
            <a:pPr algn="l">
              <a:tabLst>
                <a:tab pos="1828800" algn="l"/>
              </a:tabLst>
            </a:pPr>
            <a:r>
              <a:rPr lang="en-US" sz="1800" dirty="0" err="1"/>
              <a:t>ColumnWidths</a:t>
            </a:r>
            <a:r>
              <a:rPr lang="en-US" sz="1800" dirty="0"/>
              <a:t>	</a:t>
            </a:r>
            <a:r>
              <a:rPr lang="en-US" sz="1800" dirty="0">
                <a:solidFill>
                  <a:schemeClr val="tx2"/>
                </a:solidFill>
              </a:rPr>
              <a:t>. . .</a:t>
            </a:r>
            <a:endParaRPr lang="en-US" sz="1800" dirty="0"/>
          </a:p>
          <a:p>
            <a:pPr algn="l">
              <a:tabLst>
                <a:tab pos="1828800" algn="l"/>
              </a:tabLst>
            </a:pPr>
            <a:r>
              <a:rPr lang="en-US" sz="1800" dirty="0" err="1"/>
              <a:t>BoundColumn</a:t>
            </a:r>
            <a:r>
              <a:rPr lang="en-US" sz="1800" dirty="0"/>
              <a:t>	</a:t>
            </a:r>
            <a:r>
              <a:rPr lang="en-US" sz="1800" dirty="0">
                <a:solidFill>
                  <a:schemeClr val="tx2"/>
                </a:solidFill>
              </a:rPr>
              <a:t>1</a:t>
            </a:r>
          </a:p>
        </p:txBody>
      </p:sp>
      <p:sp>
        <p:nvSpPr>
          <p:cNvPr id="39942" name="Rectangle 5"/>
          <p:cNvSpPr>
            <a:spLocks noChangeArrowheads="1"/>
          </p:cNvSpPr>
          <p:nvPr/>
        </p:nvSpPr>
        <p:spPr bwMode="auto">
          <a:xfrm>
            <a:off x="6845301" y="1299705"/>
            <a:ext cx="1237518"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a:r>
              <a:rPr lang="en-US" sz="1800" dirty="0"/>
              <a:t>Properties</a:t>
            </a:r>
          </a:p>
        </p:txBody>
      </p:sp>
      <p:sp>
        <p:nvSpPr>
          <p:cNvPr id="39943" name="Rectangle 6"/>
          <p:cNvSpPr>
            <a:spLocks noChangeArrowheads="1"/>
          </p:cNvSpPr>
          <p:nvPr/>
        </p:nvSpPr>
        <p:spPr bwMode="auto">
          <a:xfrm>
            <a:off x="5186363" y="4828717"/>
            <a:ext cx="3657600" cy="83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spcBef>
                <a:spcPct val="50000"/>
              </a:spcBef>
            </a:pPr>
            <a:r>
              <a:rPr lang="en-US" sz="1200">
                <a:solidFill>
                  <a:schemeClr val="tx2"/>
                </a:solidFill>
              </a:rPr>
              <a:t>SELECT Customer.CustomerID, Customer.LastName, Customer.FirstName, Customer.Phone FROM Customer ORDER BY Customer.LastName;</a:t>
            </a:r>
          </a:p>
        </p:txBody>
      </p:sp>
      <p:sp>
        <p:nvSpPr>
          <p:cNvPr id="39944" name="Line 7"/>
          <p:cNvSpPr>
            <a:spLocks noChangeShapeType="1"/>
          </p:cNvSpPr>
          <p:nvPr/>
        </p:nvSpPr>
        <p:spPr bwMode="auto">
          <a:xfrm flipH="1">
            <a:off x="7319963" y="3533317"/>
            <a:ext cx="990600" cy="1371600"/>
          </a:xfrm>
          <a:prstGeom prst="line">
            <a:avLst/>
          </a:prstGeom>
          <a:noFill/>
          <a:ln w="127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7398699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r>
              <a:rPr lang="en-US" smtClean="0"/>
              <a:t>Combo Box Sources</a:t>
            </a:r>
          </a:p>
        </p:txBody>
      </p:sp>
      <p:sp>
        <p:nvSpPr>
          <p:cNvPr id="40964" name="Rectangle 3"/>
          <p:cNvSpPr>
            <a:spLocks noGrp="1" noChangeArrowheads="1"/>
          </p:cNvSpPr>
          <p:nvPr>
            <p:ph type="body" sz="half" idx="1"/>
          </p:nvPr>
        </p:nvSpPr>
        <p:spPr/>
        <p:txBody>
          <a:bodyPr/>
          <a:lstStyle/>
          <a:p>
            <a:r>
              <a:rPr lang="en-US" sz="1800" dirty="0" smtClean="0"/>
              <a:t>Microsoft Access supports three methods:</a:t>
            </a:r>
          </a:p>
          <a:p>
            <a:pPr lvl="1"/>
            <a:r>
              <a:rPr lang="en-US" sz="1600" dirty="0" smtClean="0"/>
              <a:t>Fixed list.</a:t>
            </a:r>
          </a:p>
          <a:p>
            <a:pPr lvl="1"/>
            <a:r>
              <a:rPr lang="en-US" sz="1600" dirty="0" smtClean="0"/>
              <a:t>Query from a table.</a:t>
            </a:r>
          </a:p>
          <a:p>
            <a:pPr lvl="1"/>
            <a:r>
              <a:rPr lang="en-US" sz="1600" dirty="0" smtClean="0"/>
              <a:t>Defined function.</a:t>
            </a:r>
          </a:p>
          <a:p>
            <a:r>
              <a:rPr lang="en-US" sz="1800" dirty="0" smtClean="0"/>
              <a:t>With some systems (e.g., Visual Basic), you write code to generate each list entry.</a:t>
            </a:r>
          </a:p>
          <a:p>
            <a:r>
              <a:rPr lang="en-US" sz="1800" dirty="0" smtClean="0"/>
              <a:t>You might use a fixed list for simple lists like “male”, “female”, “unknown”.</a:t>
            </a:r>
          </a:p>
          <a:p>
            <a:r>
              <a:rPr lang="en-US" sz="1800" dirty="0" smtClean="0"/>
              <a:t>It is better to query from a table, even for simple lists.</a:t>
            </a:r>
          </a:p>
          <a:p>
            <a:pPr lvl="1"/>
            <a:r>
              <a:rPr lang="en-US" sz="1600" dirty="0" smtClean="0"/>
              <a:t>Use a one column table.</a:t>
            </a:r>
          </a:p>
          <a:p>
            <a:pPr lvl="1"/>
            <a:r>
              <a:rPr lang="en-US" sz="1600" dirty="0" smtClean="0"/>
              <a:t>Easier to add to a table than to change a combo box.</a:t>
            </a:r>
          </a:p>
        </p:txBody>
      </p:sp>
      <p:sp>
        <p:nvSpPr>
          <p:cNvPr id="40965" name="Rectangle 4"/>
          <p:cNvSpPr>
            <a:spLocks noGrp="1" noChangeArrowheads="1"/>
          </p:cNvSpPr>
          <p:nvPr>
            <p:ph type="body" sz="half" idx="2"/>
          </p:nvPr>
        </p:nvSpPr>
        <p:spPr/>
        <p:txBody>
          <a:bodyPr/>
          <a:lstStyle/>
          <a:p>
            <a:r>
              <a:rPr lang="en-US" sz="1800" smtClean="0"/>
              <a:t>Useful feature of list combo box.</a:t>
            </a:r>
          </a:p>
          <a:p>
            <a:pPr lvl="1"/>
            <a:r>
              <a:rPr lang="en-US" sz="1600" smtClean="0"/>
              <a:t>The Row Source property is a text string.</a:t>
            </a:r>
          </a:p>
          <a:p>
            <a:pPr lvl="1"/>
            <a:r>
              <a:rPr lang="en-US" sz="1600" smtClean="0"/>
              <a:t>This string can be generated by code.</a:t>
            </a:r>
          </a:p>
          <a:p>
            <a:pPr lvl="1"/>
            <a:r>
              <a:rPr lang="en-US" sz="1600" smtClean="0"/>
              <a:t>List entries can be changed in response to user actions.</a:t>
            </a:r>
          </a:p>
          <a:p>
            <a:r>
              <a:rPr lang="en-US" sz="1800" smtClean="0"/>
              <a:t>Programmed function.</a:t>
            </a:r>
          </a:p>
          <a:p>
            <a:pPr lvl="1"/>
            <a:r>
              <a:rPr lang="en-US" sz="1600" smtClean="0"/>
              <a:t>For straightforward cases, it is easier to use a fixed list and just change the text.</a:t>
            </a:r>
          </a:p>
          <a:p>
            <a:pPr lvl="1"/>
            <a:r>
              <a:rPr lang="en-US" sz="1600" smtClean="0"/>
              <a:t>More complex cases, you can write a subroutine that generates the list choices following a specific format.</a:t>
            </a:r>
          </a:p>
        </p:txBody>
      </p:sp>
      <p:sp>
        <p:nvSpPr>
          <p:cNvPr id="40962" name="Slide Number Placeholder 6"/>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E29CB632-84FC-4AED-ACA6-202B304CEFFE}" type="slidenum">
              <a:rPr lang="en-US" smtClean="0"/>
              <a:pPr/>
              <a:t>37</a:t>
            </a:fld>
            <a:endParaRPr lang="en-US"/>
          </a:p>
        </p:txBody>
      </p:sp>
    </p:spTree>
    <p:extLst>
      <p:ext uri="{BB962C8B-B14F-4D97-AF65-F5344CB8AC3E}">
        <p14:creationId xmlns:p14="http://schemas.microsoft.com/office/powerpoint/2010/main" val="20517830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3"/>
          <p:cNvSpPr>
            <a:spLocks noGrp="1" noChangeArrowheads="1"/>
          </p:cNvSpPr>
          <p:nvPr>
            <p:ph type="title"/>
          </p:nvPr>
        </p:nvSpPr>
        <p:spPr/>
        <p:txBody>
          <a:bodyPr/>
          <a:lstStyle/>
          <a:p>
            <a:r>
              <a:rPr lang="en-US" smtClean="0"/>
              <a:t>Controls on Forms (Complex)</a:t>
            </a:r>
          </a:p>
        </p:txBody>
      </p:sp>
      <p:sp>
        <p:nvSpPr>
          <p:cNvPr id="41986" name="Slide Number Placeholder 6"/>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F0A2B59F-5D96-4331-A62E-B022961B0960}" type="slidenum">
              <a:rPr lang="en-US" smtClean="0"/>
              <a:pPr/>
              <a:t>38</a:t>
            </a:fld>
            <a:endParaRPr lang="en-US"/>
          </a:p>
        </p:txBody>
      </p:sp>
      <p:pic>
        <p:nvPicPr>
          <p:cNvPr id="41987" name="Picture 33"/>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003675" y="1739900"/>
            <a:ext cx="4321175" cy="2755900"/>
          </a:xfrm>
        </p:spPr>
      </p:pic>
      <p:sp>
        <p:nvSpPr>
          <p:cNvPr id="41990" name="Text Box 18"/>
          <p:cNvSpPr txBox="1">
            <a:spLocks noChangeArrowheads="1"/>
          </p:cNvSpPr>
          <p:nvPr/>
        </p:nvSpPr>
        <p:spPr bwMode="auto">
          <a:xfrm>
            <a:off x="3124200" y="2057400"/>
            <a:ext cx="556627" cy="369332"/>
          </a:xfrm>
          <a:prstGeom prst="rect">
            <a:avLst/>
          </a:prstGeom>
          <a:noFill/>
          <a:ln w="12700">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800" dirty="0">
                <a:solidFill>
                  <a:schemeClr val="tx2"/>
                </a:solidFill>
              </a:rPr>
              <a:t>Tab</a:t>
            </a:r>
          </a:p>
        </p:txBody>
      </p:sp>
      <p:sp>
        <p:nvSpPr>
          <p:cNvPr id="41991" name="Text Box 19"/>
          <p:cNvSpPr txBox="1">
            <a:spLocks noChangeArrowheads="1"/>
          </p:cNvSpPr>
          <p:nvPr/>
        </p:nvSpPr>
        <p:spPr bwMode="auto">
          <a:xfrm>
            <a:off x="3200400" y="2895600"/>
            <a:ext cx="620683" cy="369332"/>
          </a:xfrm>
          <a:prstGeom prst="rect">
            <a:avLst/>
          </a:prstGeom>
          <a:noFill/>
          <a:ln w="12700">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800">
                <a:solidFill>
                  <a:schemeClr val="tx2"/>
                </a:solidFill>
              </a:rPr>
              <a:t>Grid</a:t>
            </a:r>
          </a:p>
        </p:txBody>
      </p:sp>
      <p:sp>
        <p:nvSpPr>
          <p:cNvPr id="41992" name="Text Box 20"/>
          <p:cNvSpPr txBox="1">
            <a:spLocks noChangeArrowheads="1"/>
          </p:cNvSpPr>
          <p:nvPr/>
        </p:nvSpPr>
        <p:spPr bwMode="auto">
          <a:xfrm>
            <a:off x="4190137" y="4724400"/>
            <a:ext cx="877163" cy="369332"/>
          </a:xfrm>
          <a:prstGeom prst="rect">
            <a:avLst/>
          </a:prstGeom>
          <a:noFill/>
          <a:ln w="12700">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800">
                <a:solidFill>
                  <a:schemeClr val="tx2"/>
                </a:solidFill>
              </a:rPr>
              <a:t>Gauge</a:t>
            </a:r>
          </a:p>
        </p:txBody>
      </p:sp>
      <p:sp>
        <p:nvSpPr>
          <p:cNvPr id="41993" name="Text Box 21"/>
          <p:cNvSpPr txBox="1">
            <a:spLocks noChangeArrowheads="1"/>
          </p:cNvSpPr>
          <p:nvPr/>
        </p:nvSpPr>
        <p:spPr bwMode="auto">
          <a:xfrm>
            <a:off x="5778629" y="4724400"/>
            <a:ext cx="774571" cy="369332"/>
          </a:xfrm>
          <a:prstGeom prst="rect">
            <a:avLst/>
          </a:prstGeom>
          <a:noFill/>
          <a:ln w="12700">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800">
                <a:solidFill>
                  <a:schemeClr val="tx2"/>
                </a:solidFill>
              </a:rPr>
              <a:t>Slider</a:t>
            </a:r>
          </a:p>
        </p:txBody>
      </p:sp>
      <p:sp>
        <p:nvSpPr>
          <p:cNvPr id="41994" name="Text Box 22"/>
          <p:cNvSpPr txBox="1">
            <a:spLocks noChangeArrowheads="1"/>
          </p:cNvSpPr>
          <p:nvPr/>
        </p:nvSpPr>
        <p:spPr bwMode="auto">
          <a:xfrm>
            <a:off x="6808810" y="4724400"/>
            <a:ext cx="1082348" cy="369332"/>
          </a:xfrm>
          <a:prstGeom prst="rect">
            <a:avLst/>
          </a:prstGeom>
          <a:noFill/>
          <a:ln w="12700">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800">
                <a:solidFill>
                  <a:schemeClr val="tx2"/>
                </a:solidFill>
              </a:rPr>
              <a:t>Spin box</a:t>
            </a:r>
          </a:p>
        </p:txBody>
      </p:sp>
      <p:sp>
        <p:nvSpPr>
          <p:cNvPr id="41995" name="Text Box 23"/>
          <p:cNvSpPr txBox="1">
            <a:spLocks noChangeArrowheads="1"/>
          </p:cNvSpPr>
          <p:nvPr/>
        </p:nvSpPr>
        <p:spPr bwMode="auto">
          <a:xfrm>
            <a:off x="6248400" y="1219200"/>
            <a:ext cx="1120820" cy="369332"/>
          </a:xfrm>
          <a:prstGeom prst="rect">
            <a:avLst/>
          </a:prstGeom>
          <a:noFill/>
          <a:ln w="12700">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800">
                <a:solidFill>
                  <a:schemeClr val="tx2"/>
                </a:solidFill>
              </a:rPr>
              <a:t>Calendar</a:t>
            </a:r>
          </a:p>
        </p:txBody>
      </p:sp>
      <p:sp>
        <p:nvSpPr>
          <p:cNvPr id="41996" name="Line 24"/>
          <p:cNvSpPr>
            <a:spLocks noChangeShapeType="1"/>
          </p:cNvSpPr>
          <p:nvPr/>
        </p:nvSpPr>
        <p:spPr bwMode="auto">
          <a:xfrm flipV="1">
            <a:off x="4723537" y="4114800"/>
            <a:ext cx="76200" cy="60960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997" name="Line 25"/>
          <p:cNvSpPr>
            <a:spLocks noChangeShapeType="1"/>
          </p:cNvSpPr>
          <p:nvPr/>
        </p:nvSpPr>
        <p:spPr bwMode="auto">
          <a:xfrm flipV="1">
            <a:off x="6083429" y="4191000"/>
            <a:ext cx="152400" cy="53340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998" name="Line 26"/>
          <p:cNvSpPr>
            <a:spLocks noChangeShapeType="1"/>
          </p:cNvSpPr>
          <p:nvPr/>
        </p:nvSpPr>
        <p:spPr bwMode="auto">
          <a:xfrm flipV="1">
            <a:off x="7189810" y="3962400"/>
            <a:ext cx="152400" cy="76200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999" name="Line 27"/>
          <p:cNvSpPr>
            <a:spLocks noChangeShapeType="1"/>
          </p:cNvSpPr>
          <p:nvPr/>
        </p:nvSpPr>
        <p:spPr bwMode="auto">
          <a:xfrm flipV="1">
            <a:off x="3810000" y="2895600"/>
            <a:ext cx="304800" cy="22860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000" name="Line 28"/>
          <p:cNvSpPr>
            <a:spLocks noChangeShapeType="1"/>
          </p:cNvSpPr>
          <p:nvPr/>
        </p:nvSpPr>
        <p:spPr bwMode="auto">
          <a:xfrm flipV="1">
            <a:off x="3680827" y="2133600"/>
            <a:ext cx="433973" cy="108466"/>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001" name="Line 29"/>
          <p:cNvSpPr>
            <a:spLocks noChangeShapeType="1"/>
          </p:cNvSpPr>
          <p:nvPr/>
        </p:nvSpPr>
        <p:spPr bwMode="auto">
          <a:xfrm flipH="1">
            <a:off x="6553200" y="1600200"/>
            <a:ext cx="228600" cy="45720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 name="Rectangle 1"/>
          <p:cNvSpPr/>
          <p:nvPr/>
        </p:nvSpPr>
        <p:spPr>
          <a:xfrm>
            <a:off x="457200" y="1433254"/>
            <a:ext cx="4572000" cy="2862322"/>
          </a:xfrm>
          <a:prstGeom prst="rect">
            <a:avLst/>
          </a:prstGeom>
        </p:spPr>
        <p:txBody>
          <a:bodyPr>
            <a:spAutoFit/>
          </a:bodyPr>
          <a:lstStyle/>
          <a:p>
            <a:r>
              <a:rPr lang="en-US" sz="1800" dirty="0"/>
              <a:t>Common</a:t>
            </a:r>
          </a:p>
          <a:p>
            <a:pPr lvl="1"/>
            <a:r>
              <a:rPr lang="en-US" sz="1800" dirty="0"/>
              <a:t>Tab</a:t>
            </a:r>
          </a:p>
          <a:p>
            <a:pPr lvl="1"/>
            <a:r>
              <a:rPr lang="en-US" sz="1800" dirty="0"/>
              <a:t>Grid</a:t>
            </a:r>
          </a:p>
          <a:p>
            <a:pPr lvl="1"/>
            <a:r>
              <a:rPr lang="en-US" sz="1800" dirty="0"/>
              <a:t>Calendar</a:t>
            </a:r>
          </a:p>
          <a:p>
            <a:pPr lvl="1"/>
            <a:r>
              <a:rPr lang="en-US" sz="1800" dirty="0"/>
              <a:t>Gauge</a:t>
            </a:r>
          </a:p>
          <a:p>
            <a:pPr lvl="1"/>
            <a:r>
              <a:rPr lang="en-US" sz="1800" dirty="0"/>
              <a:t>Slider</a:t>
            </a:r>
          </a:p>
          <a:p>
            <a:pPr lvl="1"/>
            <a:r>
              <a:rPr lang="en-US" sz="1800" dirty="0"/>
              <a:t>Spin Box</a:t>
            </a:r>
          </a:p>
          <a:p>
            <a:r>
              <a:rPr lang="en-US" sz="1800" dirty="0"/>
              <a:t>Additional</a:t>
            </a:r>
          </a:p>
          <a:p>
            <a:pPr lvl="1"/>
            <a:r>
              <a:rPr lang="en-US" sz="1800" dirty="0"/>
              <a:t>Purchase</a:t>
            </a:r>
          </a:p>
          <a:p>
            <a:pPr lvl="1"/>
            <a:r>
              <a:rPr lang="en-US" sz="1800" dirty="0"/>
              <a:t>Create your own (C++)</a:t>
            </a:r>
          </a:p>
        </p:txBody>
      </p:sp>
      <p:sp>
        <p:nvSpPr>
          <p:cNvPr id="3" name="TextBox 2"/>
          <p:cNvSpPr txBox="1"/>
          <p:nvPr/>
        </p:nvSpPr>
        <p:spPr>
          <a:xfrm>
            <a:off x="457200" y="5281684"/>
            <a:ext cx="7248331" cy="830997"/>
          </a:xfrm>
          <a:prstGeom prst="rect">
            <a:avLst/>
          </a:prstGeom>
          <a:noFill/>
        </p:spPr>
        <p:txBody>
          <a:bodyPr wrap="none" rtlCol="0">
            <a:spAutoFit/>
          </a:bodyPr>
          <a:lstStyle/>
          <a:p>
            <a:r>
              <a:rPr lang="en-US" dirty="0" smtClean="0"/>
              <a:t>Note: Calendar control was removed in Office 2010!</a:t>
            </a:r>
          </a:p>
          <a:p>
            <a:r>
              <a:rPr lang="en-US" dirty="0" smtClean="0"/>
              <a:t>Date picker is semi-automatic with date text boxes.</a:t>
            </a:r>
            <a:endParaRPr lang="en-US" dirty="0"/>
          </a:p>
        </p:txBody>
      </p:sp>
    </p:spTree>
    <p:extLst>
      <p:ext uri="{BB962C8B-B14F-4D97-AF65-F5344CB8AC3E}">
        <p14:creationId xmlns:p14="http://schemas.microsoft.com/office/powerpoint/2010/main" val="38446693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r>
              <a:rPr lang="en-US" smtClean="0"/>
              <a:t>Charts</a:t>
            </a:r>
          </a:p>
        </p:txBody>
      </p:sp>
      <p:sp>
        <p:nvSpPr>
          <p:cNvPr id="43010" name="Slide Number Placeholder 6"/>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94F3E6F-DE17-4ED8-AA03-FFCF32FE8871}" type="slidenum">
              <a:rPr lang="en-US" smtClean="0"/>
              <a:pPr/>
              <a:t>39</a:t>
            </a:fld>
            <a:endParaRPr lang="en-US"/>
          </a:p>
        </p:txBody>
      </p:sp>
      <p:sp>
        <p:nvSpPr>
          <p:cNvPr id="43012" name="Rectangle 3"/>
          <p:cNvSpPr>
            <a:spLocks noGrp="1" noChangeArrowheads="1"/>
          </p:cNvSpPr>
          <p:nvPr>
            <p:ph type="body" sz="half" idx="4294967295"/>
          </p:nvPr>
        </p:nvSpPr>
        <p:spPr>
          <a:xfrm>
            <a:off x="0" y="1263650"/>
            <a:ext cx="4419600" cy="4756150"/>
          </a:xfrm>
        </p:spPr>
        <p:txBody>
          <a:bodyPr/>
          <a:lstStyle/>
          <a:p>
            <a:r>
              <a:rPr lang="en-US" smtClean="0"/>
              <a:t>Build a query that generates the data to be graphed.</a:t>
            </a:r>
          </a:p>
          <a:p>
            <a:pPr lvl="1"/>
            <a:r>
              <a:rPr lang="en-US" smtClean="0"/>
              <a:t>Numeric data</a:t>
            </a:r>
          </a:p>
          <a:p>
            <a:pPr lvl="2"/>
            <a:r>
              <a:rPr lang="en-US" smtClean="0"/>
              <a:t>Individual series</a:t>
            </a:r>
          </a:p>
          <a:p>
            <a:pPr lvl="2"/>
            <a:r>
              <a:rPr lang="en-US" smtClean="0"/>
              <a:t>Aggregate data</a:t>
            </a:r>
          </a:p>
          <a:p>
            <a:pPr lvl="1"/>
            <a:r>
              <a:rPr lang="en-US" smtClean="0"/>
              <a:t>Labels</a:t>
            </a:r>
          </a:p>
          <a:p>
            <a:pPr lvl="1"/>
            <a:r>
              <a:rPr lang="en-US" smtClean="0"/>
              <a:t>Columns to link to form.</a:t>
            </a:r>
          </a:p>
          <a:p>
            <a:pPr lvl="1"/>
            <a:r>
              <a:rPr lang="en-US" smtClean="0"/>
              <a:t>Summary chart--unlinked.</a:t>
            </a:r>
          </a:p>
          <a:p>
            <a:r>
              <a:rPr lang="en-US" smtClean="0"/>
              <a:t>Insert chart.</a:t>
            </a:r>
          </a:p>
          <a:p>
            <a:pPr lvl="1"/>
            <a:r>
              <a:rPr lang="en-US" smtClean="0"/>
              <a:t>Set chart type.</a:t>
            </a:r>
          </a:p>
          <a:p>
            <a:pPr lvl="1"/>
            <a:r>
              <a:rPr lang="en-US" smtClean="0"/>
              <a:t>Set up data and labels.</a:t>
            </a:r>
          </a:p>
          <a:p>
            <a:pPr lvl="1"/>
            <a:r>
              <a:rPr lang="en-US" smtClean="0"/>
              <a:t>Set chart properties.</a:t>
            </a:r>
          </a:p>
          <a:p>
            <a:pPr lvl="1"/>
            <a:r>
              <a:rPr lang="en-US" smtClean="0"/>
              <a:t>Verify size.</a:t>
            </a:r>
          </a:p>
        </p:txBody>
      </p:sp>
      <p:sp>
        <p:nvSpPr>
          <p:cNvPr id="43013" name="Rectangle 4"/>
          <p:cNvSpPr>
            <a:spLocks noChangeArrowheads="1"/>
          </p:cNvSpPr>
          <p:nvPr/>
        </p:nvSpPr>
        <p:spPr bwMode="auto">
          <a:xfrm>
            <a:off x="5416550" y="1263508"/>
            <a:ext cx="3568700" cy="2197100"/>
          </a:xfrm>
          <a:prstGeom prst="rect">
            <a:avLst/>
          </a:prstGeom>
          <a:noFill/>
          <a:ln w="12700">
            <a:solidFill>
              <a:schemeClr val="tx1"/>
            </a:solidFill>
            <a:miter lim="800000"/>
            <a:headEnd/>
            <a:tailEnd/>
          </a:ln>
        </p:spPr>
        <p:txBody>
          <a:bodyPr wrap="none" anchor="ctr"/>
          <a:lstStyle/>
          <a:p>
            <a:endParaRPr lang="en-US"/>
          </a:p>
        </p:txBody>
      </p:sp>
      <p:sp>
        <p:nvSpPr>
          <p:cNvPr id="43014" name="Rectangle 5"/>
          <p:cNvSpPr>
            <a:spLocks noChangeArrowheads="1"/>
          </p:cNvSpPr>
          <p:nvPr/>
        </p:nvSpPr>
        <p:spPr bwMode="auto">
          <a:xfrm>
            <a:off x="5545138" y="1309546"/>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a:r>
              <a:rPr lang="en-US"/>
              <a:t>Sale 1</a:t>
            </a:r>
          </a:p>
        </p:txBody>
      </p:sp>
      <p:sp>
        <p:nvSpPr>
          <p:cNvPr id="43015" name="Rectangle 6"/>
          <p:cNvSpPr>
            <a:spLocks noChangeArrowheads="1"/>
          </p:cNvSpPr>
          <p:nvPr/>
        </p:nvSpPr>
        <p:spPr bwMode="auto">
          <a:xfrm>
            <a:off x="5545138" y="1919146"/>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a:r>
              <a:rPr lang="en-US"/>
              <a:t>Sale 2</a:t>
            </a:r>
          </a:p>
        </p:txBody>
      </p:sp>
      <p:sp>
        <p:nvSpPr>
          <p:cNvPr id="43016" name="Rectangle 7"/>
          <p:cNvSpPr>
            <a:spLocks noChangeArrowheads="1"/>
          </p:cNvSpPr>
          <p:nvPr/>
        </p:nvSpPr>
        <p:spPr bwMode="auto">
          <a:xfrm>
            <a:off x="5545138" y="2681146"/>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a:r>
              <a:rPr lang="en-US"/>
              <a:t>Sale 3</a:t>
            </a:r>
          </a:p>
        </p:txBody>
      </p:sp>
      <p:grpSp>
        <p:nvGrpSpPr>
          <p:cNvPr id="43017" name="Group 10"/>
          <p:cNvGrpSpPr>
            <a:grpSpLocks/>
          </p:cNvGrpSpPr>
          <p:nvPr/>
        </p:nvGrpSpPr>
        <p:grpSpPr bwMode="auto">
          <a:xfrm>
            <a:off x="7245350" y="2711308"/>
            <a:ext cx="520700" cy="520700"/>
            <a:chOff x="4564" y="1588"/>
            <a:chExt cx="328" cy="328"/>
          </a:xfrm>
        </p:grpSpPr>
        <p:sp>
          <p:nvSpPr>
            <p:cNvPr id="43039" name="Oval 8"/>
            <p:cNvSpPr>
              <a:spLocks noChangeArrowheads="1"/>
            </p:cNvSpPr>
            <p:nvPr/>
          </p:nvSpPr>
          <p:spPr bwMode="auto">
            <a:xfrm>
              <a:off x="4564" y="1588"/>
              <a:ext cx="328" cy="328"/>
            </a:xfrm>
            <a:prstGeom prst="ellipse">
              <a:avLst/>
            </a:prstGeom>
            <a:solidFill>
              <a:schemeClr val="hlink"/>
            </a:solidFill>
            <a:ln w="12700">
              <a:solidFill>
                <a:schemeClr val="tx1"/>
              </a:solidFill>
              <a:round/>
              <a:headEnd/>
              <a:tailEnd/>
            </a:ln>
          </p:spPr>
          <p:txBody>
            <a:bodyPr wrap="none" anchor="ctr"/>
            <a:lstStyle/>
            <a:p>
              <a:endParaRPr lang="en-US"/>
            </a:p>
          </p:txBody>
        </p:sp>
        <p:sp>
          <p:nvSpPr>
            <p:cNvPr id="43040" name="Freeform 9"/>
            <p:cNvSpPr>
              <a:spLocks/>
            </p:cNvSpPr>
            <p:nvPr/>
          </p:nvSpPr>
          <p:spPr bwMode="auto">
            <a:xfrm>
              <a:off x="4728" y="1603"/>
              <a:ext cx="160" cy="157"/>
            </a:xfrm>
            <a:custGeom>
              <a:avLst/>
              <a:gdLst>
                <a:gd name="T0" fmla="*/ 0 w 160"/>
                <a:gd name="T1" fmla="*/ 149 h 157"/>
                <a:gd name="T2" fmla="*/ 77 w 160"/>
                <a:gd name="T3" fmla="*/ 0 h 157"/>
                <a:gd name="T4" fmla="*/ 81 w 160"/>
                <a:gd name="T5" fmla="*/ 2 h 157"/>
                <a:gd name="T6" fmla="*/ 86 w 160"/>
                <a:gd name="T7" fmla="*/ 6 h 157"/>
                <a:gd name="T8" fmla="*/ 90 w 160"/>
                <a:gd name="T9" fmla="*/ 11 h 157"/>
                <a:gd name="T10" fmla="*/ 95 w 160"/>
                <a:gd name="T11" fmla="*/ 15 h 157"/>
                <a:gd name="T12" fmla="*/ 99 w 160"/>
                <a:gd name="T13" fmla="*/ 18 h 157"/>
                <a:gd name="T14" fmla="*/ 104 w 160"/>
                <a:gd name="T15" fmla="*/ 21 h 157"/>
                <a:gd name="T16" fmla="*/ 108 w 160"/>
                <a:gd name="T17" fmla="*/ 26 h 157"/>
                <a:gd name="T18" fmla="*/ 113 w 160"/>
                <a:gd name="T19" fmla="*/ 29 h 157"/>
                <a:gd name="T20" fmla="*/ 116 w 160"/>
                <a:gd name="T21" fmla="*/ 33 h 157"/>
                <a:gd name="T22" fmla="*/ 120 w 160"/>
                <a:gd name="T23" fmla="*/ 36 h 157"/>
                <a:gd name="T24" fmla="*/ 123 w 160"/>
                <a:gd name="T25" fmla="*/ 41 h 157"/>
                <a:gd name="T26" fmla="*/ 128 w 160"/>
                <a:gd name="T27" fmla="*/ 44 h 157"/>
                <a:gd name="T28" fmla="*/ 131 w 160"/>
                <a:gd name="T29" fmla="*/ 48 h 157"/>
                <a:gd name="T30" fmla="*/ 135 w 160"/>
                <a:gd name="T31" fmla="*/ 53 h 157"/>
                <a:gd name="T32" fmla="*/ 137 w 160"/>
                <a:gd name="T33" fmla="*/ 57 h 157"/>
                <a:gd name="T34" fmla="*/ 140 w 160"/>
                <a:gd name="T35" fmla="*/ 62 h 157"/>
                <a:gd name="T36" fmla="*/ 141 w 160"/>
                <a:gd name="T37" fmla="*/ 66 h 157"/>
                <a:gd name="T38" fmla="*/ 144 w 160"/>
                <a:gd name="T39" fmla="*/ 71 h 157"/>
                <a:gd name="T40" fmla="*/ 147 w 160"/>
                <a:gd name="T41" fmla="*/ 75 h 157"/>
                <a:gd name="T42" fmla="*/ 150 w 160"/>
                <a:gd name="T43" fmla="*/ 80 h 157"/>
                <a:gd name="T44" fmla="*/ 150 w 160"/>
                <a:gd name="T45" fmla="*/ 84 h 157"/>
                <a:gd name="T46" fmla="*/ 153 w 160"/>
                <a:gd name="T47" fmla="*/ 89 h 157"/>
                <a:gd name="T48" fmla="*/ 155 w 160"/>
                <a:gd name="T49" fmla="*/ 93 h 157"/>
                <a:gd name="T50" fmla="*/ 158 w 160"/>
                <a:gd name="T51" fmla="*/ 98 h 157"/>
                <a:gd name="T52" fmla="*/ 158 w 160"/>
                <a:gd name="T53" fmla="*/ 102 h 157"/>
                <a:gd name="T54" fmla="*/ 159 w 160"/>
                <a:gd name="T55" fmla="*/ 107 h 157"/>
                <a:gd name="T56" fmla="*/ 159 w 160"/>
                <a:gd name="T57" fmla="*/ 111 h 157"/>
                <a:gd name="T58" fmla="*/ 159 w 160"/>
                <a:gd name="T59" fmla="*/ 116 h 157"/>
                <a:gd name="T60" fmla="*/ 159 w 160"/>
                <a:gd name="T61" fmla="*/ 120 h 157"/>
                <a:gd name="T62" fmla="*/ 159 w 160"/>
                <a:gd name="T63" fmla="*/ 125 h 157"/>
                <a:gd name="T64" fmla="*/ 159 w 160"/>
                <a:gd name="T65" fmla="*/ 129 h 157"/>
                <a:gd name="T66" fmla="*/ 159 w 160"/>
                <a:gd name="T67" fmla="*/ 134 h 157"/>
                <a:gd name="T68" fmla="*/ 159 w 160"/>
                <a:gd name="T69" fmla="*/ 138 h 157"/>
                <a:gd name="T70" fmla="*/ 159 w 160"/>
                <a:gd name="T71" fmla="*/ 143 h 157"/>
                <a:gd name="T72" fmla="*/ 159 w 160"/>
                <a:gd name="T73" fmla="*/ 147 h 157"/>
                <a:gd name="T74" fmla="*/ 159 w 160"/>
                <a:gd name="T75" fmla="*/ 152 h 157"/>
                <a:gd name="T76" fmla="*/ 159 w 160"/>
                <a:gd name="T77" fmla="*/ 156 h 157"/>
                <a:gd name="T78" fmla="*/ 0 w 160"/>
                <a:gd name="T79" fmla="*/ 149 h 1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0"/>
                <a:gd name="T121" fmla="*/ 0 h 157"/>
                <a:gd name="T122" fmla="*/ 160 w 160"/>
                <a:gd name="T123" fmla="*/ 157 h 1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0" h="157">
                  <a:moveTo>
                    <a:pt x="0" y="149"/>
                  </a:moveTo>
                  <a:lnTo>
                    <a:pt x="77" y="0"/>
                  </a:lnTo>
                  <a:lnTo>
                    <a:pt x="81" y="2"/>
                  </a:lnTo>
                  <a:lnTo>
                    <a:pt x="86" y="6"/>
                  </a:lnTo>
                  <a:lnTo>
                    <a:pt x="90" y="11"/>
                  </a:lnTo>
                  <a:lnTo>
                    <a:pt x="95" y="15"/>
                  </a:lnTo>
                  <a:lnTo>
                    <a:pt x="99" y="18"/>
                  </a:lnTo>
                  <a:lnTo>
                    <a:pt x="104" y="21"/>
                  </a:lnTo>
                  <a:lnTo>
                    <a:pt x="108" y="26"/>
                  </a:lnTo>
                  <a:lnTo>
                    <a:pt x="113" y="29"/>
                  </a:lnTo>
                  <a:lnTo>
                    <a:pt x="116" y="33"/>
                  </a:lnTo>
                  <a:lnTo>
                    <a:pt x="120" y="36"/>
                  </a:lnTo>
                  <a:lnTo>
                    <a:pt x="123" y="41"/>
                  </a:lnTo>
                  <a:lnTo>
                    <a:pt x="128" y="44"/>
                  </a:lnTo>
                  <a:lnTo>
                    <a:pt x="131" y="48"/>
                  </a:lnTo>
                  <a:lnTo>
                    <a:pt x="135" y="53"/>
                  </a:lnTo>
                  <a:lnTo>
                    <a:pt x="137" y="57"/>
                  </a:lnTo>
                  <a:lnTo>
                    <a:pt x="140" y="62"/>
                  </a:lnTo>
                  <a:lnTo>
                    <a:pt x="141" y="66"/>
                  </a:lnTo>
                  <a:lnTo>
                    <a:pt x="144" y="71"/>
                  </a:lnTo>
                  <a:lnTo>
                    <a:pt x="147" y="75"/>
                  </a:lnTo>
                  <a:lnTo>
                    <a:pt x="150" y="80"/>
                  </a:lnTo>
                  <a:lnTo>
                    <a:pt x="150" y="84"/>
                  </a:lnTo>
                  <a:lnTo>
                    <a:pt x="153" y="89"/>
                  </a:lnTo>
                  <a:lnTo>
                    <a:pt x="155" y="93"/>
                  </a:lnTo>
                  <a:lnTo>
                    <a:pt x="158" y="98"/>
                  </a:lnTo>
                  <a:lnTo>
                    <a:pt x="158" y="102"/>
                  </a:lnTo>
                  <a:lnTo>
                    <a:pt x="159" y="107"/>
                  </a:lnTo>
                  <a:lnTo>
                    <a:pt x="159" y="111"/>
                  </a:lnTo>
                  <a:lnTo>
                    <a:pt x="159" y="116"/>
                  </a:lnTo>
                  <a:lnTo>
                    <a:pt x="159" y="120"/>
                  </a:lnTo>
                  <a:lnTo>
                    <a:pt x="159" y="125"/>
                  </a:lnTo>
                  <a:lnTo>
                    <a:pt x="159" y="129"/>
                  </a:lnTo>
                  <a:lnTo>
                    <a:pt x="159" y="134"/>
                  </a:lnTo>
                  <a:lnTo>
                    <a:pt x="159" y="138"/>
                  </a:lnTo>
                  <a:lnTo>
                    <a:pt x="159" y="143"/>
                  </a:lnTo>
                  <a:lnTo>
                    <a:pt x="159" y="147"/>
                  </a:lnTo>
                  <a:lnTo>
                    <a:pt x="159" y="152"/>
                  </a:lnTo>
                  <a:lnTo>
                    <a:pt x="159" y="156"/>
                  </a:lnTo>
                  <a:lnTo>
                    <a:pt x="0" y="149"/>
                  </a:lnTo>
                </a:path>
              </a:pathLst>
            </a:custGeom>
            <a:solidFill>
              <a:srgbClr val="FFFFCC"/>
            </a:solidFill>
            <a:ln w="12700" cap="rnd" cmpd="sng">
              <a:solidFill>
                <a:schemeClr val="tx1"/>
              </a:solidFill>
              <a:prstDash val="solid"/>
              <a:round/>
              <a:headEnd/>
              <a:tailEnd/>
            </a:ln>
          </p:spPr>
          <p:txBody>
            <a:bodyPr/>
            <a:lstStyle/>
            <a:p>
              <a:endParaRPr lang="en-US"/>
            </a:p>
          </p:txBody>
        </p:sp>
      </p:grpSp>
      <p:grpSp>
        <p:nvGrpSpPr>
          <p:cNvPr id="43018" name="Group 13"/>
          <p:cNvGrpSpPr>
            <a:grpSpLocks/>
          </p:cNvGrpSpPr>
          <p:nvPr/>
        </p:nvGrpSpPr>
        <p:grpSpPr bwMode="auto">
          <a:xfrm>
            <a:off x="7245350" y="2025508"/>
            <a:ext cx="528638" cy="520700"/>
            <a:chOff x="4564" y="1156"/>
            <a:chExt cx="333" cy="328"/>
          </a:xfrm>
        </p:grpSpPr>
        <p:sp>
          <p:nvSpPr>
            <p:cNvPr id="43037" name="Oval 11"/>
            <p:cNvSpPr>
              <a:spLocks noChangeArrowheads="1"/>
            </p:cNvSpPr>
            <p:nvPr/>
          </p:nvSpPr>
          <p:spPr bwMode="auto">
            <a:xfrm>
              <a:off x="4564" y="1156"/>
              <a:ext cx="328" cy="328"/>
            </a:xfrm>
            <a:prstGeom prst="ellipse">
              <a:avLst/>
            </a:prstGeom>
            <a:solidFill>
              <a:schemeClr val="hlink"/>
            </a:solidFill>
            <a:ln w="12700">
              <a:solidFill>
                <a:schemeClr val="tx1"/>
              </a:solidFill>
              <a:round/>
              <a:headEnd/>
              <a:tailEnd/>
            </a:ln>
          </p:spPr>
          <p:txBody>
            <a:bodyPr wrap="none" anchor="ctr"/>
            <a:lstStyle/>
            <a:p>
              <a:endParaRPr lang="en-US"/>
            </a:p>
          </p:txBody>
        </p:sp>
        <p:sp>
          <p:nvSpPr>
            <p:cNvPr id="43038" name="Freeform 12"/>
            <p:cNvSpPr>
              <a:spLocks/>
            </p:cNvSpPr>
            <p:nvPr/>
          </p:nvSpPr>
          <p:spPr bwMode="auto">
            <a:xfrm>
              <a:off x="4580" y="1159"/>
              <a:ext cx="317" cy="162"/>
            </a:xfrm>
            <a:custGeom>
              <a:avLst/>
              <a:gdLst>
                <a:gd name="T0" fmla="*/ 0 w 317"/>
                <a:gd name="T1" fmla="*/ 95 h 162"/>
                <a:gd name="T2" fmla="*/ 3 w 317"/>
                <a:gd name="T3" fmla="*/ 86 h 162"/>
                <a:gd name="T4" fmla="*/ 10 w 317"/>
                <a:gd name="T5" fmla="*/ 78 h 162"/>
                <a:gd name="T6" fmla="*/ 16 w 317"/>
                <a:gd name="T7" fmla="*/ 71 h 162"/>
                <a:gd name="T8" fmla="*/ 24 w 317"/>
                <a:gd name="T9" fmla="*/ 62 h 162"/>
                <a:gd name="T10" fmla="*/ 31 w 317"/>
                <a:gd name="T11" fmla="*/ 53 h 162"/>
                <a:gd name="T12" fmla="*/ 40 w 317"/>
                <a:gd name="T13" fmla="*/ 44 h 162"/>
                <a:gd name="T14" fmla="*/ 49 w 317"/>
                <a:gd name="T15" fmla="*/ 36 h 162"/>
                <a:gd name="T16" fmla="*/ 58 w 317"/>
                <a:gd name="T17" fmla="*/ 30 h 162"/>
                <a:gd name="T18" fmla="*/ 67 w 317"/>
                <a:gd name="T19" fmla="*/ 24 h 162"/>
                <a:gd name="T20" fmla="*/ 76 w 317"/>
                <a:gd name="T21" fmla="*/ 18 h 162"/>
                <a:gd name="T22" fmla="*/ 85 w 317"/>
                <a:gd name="T23" fmla="*/ 15 h 162"/>
                <a:gd name="T24" fmla="*/ 94 w 317"/>
                <a:gd name="T25" fmla="*/ 11 h 162"/>
                <a:gd name="T26" fmla="*/ 103 w 317"/>
                <a:gd name="T27" fmla="*/ 8 h 162"/>
                <a:gd name="T28" fmla="*/ 112 w 317"/>
                <a:gd name="T29" fmla="*/ 6 h 162"/>
                <a:gd name="T30" fmla="*/ 121 w 317"/>
                <a:gd name="T31" fmla="*/ 3 h 162"/>
                <a:gd name="T32" fmla="*/ 130 w 317"/>
                <a:gd name="T33" fmla="*/ 2 h 162"/>
                <a:gd name="T34" fmla="*/ 139 w 317"/>
                <a:gd name="T35" fmla="*/ 0 h 162"/>
                <a:gd name="T36" fmla="*/ 148 w 317"/>
                <a:gd name="T37" fmla="*/ 0 h 162"/>
                <a:gd name="T38" fmla="*/ 157 w 317"/>
                <a:gd name="T39" fmla="*/ 0 h 162"/>
                <a:gd name="T40" fmla="*/ 166 w 317"/>
                <a:gd name="T41" fmla="*/ 0 h 162"/>
                <a:gd name="T42" fmla="*/ 175 w 317"/>
                <a:gd name="T43" fmla="*/ 0 h 162"/>
                <a:gd name="T44" fmla="*/ 184 w 317"/>
                <a:gd name="T45" fmla="*/ 0 h 162"/>
                <a:gd name="T46" fmla="*/ 193 w 317"/>
                <a:gd name="T47" fmla="*/ 3 h 162"/>
                <a:gd name="T48" fmla="*/ 202 w 317"/>
                <a:gd name="T49" fmla="*/ 11 h 162"/>
                <a:gd name="T50" fmla="*/ 211 w 317"/>
                <a:gd name="T51" fmla="*/ 14 h 162"/>
                <a:gd name="T52" fmla="*/ 220 w 317"/>
                <a:gd name="T53" fmla="*/ 17 h 162"/>
                <a:gd name="T54" fmla="*/ 229 w 317"/>
                <a:gd name="T55" fmla="*/ 20 h 162"/>
                <a:gd name="T56" fmla="*/ 238 w 317"/>
                <a:gd name="T57" fmla="*/ 26 h 162"/>
                <a:gd name="T58" fmla="*/ 247 w 317"/>
                <a:gd name="T59" fmla="*/ 30 h 162"/>
                <a:gd name="T60" fmla="*/ 256 w 317"/>
                <a:gd name="T61" fmla="*/ 36 h 162"/>
                <a:gd name="T62" fmla="*/ 264 w 317"/>
                <a:gd name="T63" fmla="*/ 44 h 162"/>
                <a:gd name="T64" fmla="*/ 271 w 317"/>
                <a:gd name="T65" fmla="*/ 51 h 162"/>
                <a:gd name="T66" fmla="*/ 279 w 317"/>
                <a:gd name="T67" fmla="*/ 59 h 162"/>
                <a:gd name="T68" fmla="*/ 286 w 317"/>
                <a:gd name="T69" fmla="*/ 66 h 162"/>
                <a:gd name="T70" fmla="*/ 292 w 317"/>
                <a:gd name="T71" fmla="*/ 75 h 162"/>
                <a:gd name="T72" fmla="*/ 298 w 317"/>
                <a:gd name="T73" fmla="*/ 84 h 162"/>
                <a:gd name="T74" fmla="*/ 303 w 317"/>
                <a:gd name="T75" fmla="*/ 93 h 162"/>
                <a:gd name="T76" fmla="*/ 306 w 317"/>
                <a:gd name="T77" fmla="*/ 102 h 162"/>
                <a:gd name="T78" fmla="*/ 309 w 317"/>
                <a:gd name="T79" fmla="*/ 111 h 162"/>
                <a:gd name="T80" fmla="*/ 312 w 317"/>
                <a:gd name="T81" fmla="*/ 120 h 162"/>
                <a:gd name="T82" fmla="*/ 313 w 317"/>
                <a:gd name="T83" fmla="*/ 129 h 162"/>
                <a:gd name="T84" fmla="*/ 315 w 317"/>
                <a:gd name="T85" fmla="*/ 138 h 162"/>
                <a:gd name="T86" fmla="*/ 316 w 317"/>
                <a:gd name="T87" fmla="*/ 147 h 162"/>
                <a:gd name="T88" fmla="*/ 316 w 317"/>
                <a:gd name="T89" fmla="*/ 156 h 162"/>
                <a:gd name="T90" fmla="*/ 148 w 317"/>
                <a:gd name="T91" fmla="*/ 159 h 1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17"/>
                <a:gd name="T139" fmla="*/ 0 h 162"/>
                <a:gd name="T140" fmla="*/ 317 w 317"/>
                <a:gd name="T141" fmla="*/ 162 h 1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17" h="162">
                  <a:moveTo>
                    <a:pt x="148" y="159"/>
                  </a:moveTo>
                  <a:lnTo>
                    <a:pt x="0" y="95"/>
                  </a:lnTo>
                  <a:lnTo>
                    <a:pt x="0" y="90"/>
                  </a:lnTo>
                  <a:lnTo>
                    <a:pt x="3" y="86"/>
                  </a:lnTo>
                  <a:lnTo>
                    <a:pt x="6" y="81"/>
                  </a:lnTo>
                  <a:lnTo>
                    <a:pt x="10" y="78"/>
                  </a:lnTo>
                  <a:lnTo>
                    <a:pt x="15" y="75"/>
                  </a:lnTo>
                  <a:lnTo>
                    <a:pt x="16" y="71"/>
                  </a:lnTo>
                  <a:lnTo>
                    <a:pt x="21" y="66"/>
                  </a:lnTo>
                  <a:lnTo>
                    <a:pt x="24" y="62"/>
                  </a:lnTo>
                  <a:lnTo>
                    <a:pt x="28" y="57"/>
                  </a:lnTo>
                  <a:lnTo>
                    <a:pt x="31" y="53"/>
                  </a:lnTo>
                  <a:lnTo>
                    <a:pt x="36" y="48"/>
                  </a:lnTo>
                  <a:lnTo>
                    <a:pt x="40" y="44"/>
                  </a:lnTo>
                  <a:lnTo>
                    <a:pt x="45" y="39"/>
                  </a:lnTo>
                  <a:lnTo>
                    <a:pt x="49" y="36"/>
                  </a:lnTo>
                  <a:lnTo>
                    <a:pt x="54" y="33"/>
                  </a:lnTo>
                  <a:lnTo>
                    <a:pt x="58" y="30"/>
                  </a:lnTo>
                  <a:lnTo>
                    <a:pt x="63" y="27"/>
                  </a:lnTo>
                  <a:lnTo>
                    <a:pt x="67" y="24"/>
                  </a:lnTo>
                  <a:lnTo>
                    <a:pt x="72" y="21"/>
                  </a:lnTo>
                  <a:lnTo>
                    <a:pt x="76" y="18"/>
                  </a:lnTo>
                  <a:lnTo>
                    <a:pt x="81" y="17"/>
                  </a:lnTo>
                  <a:lnTo>
                    <a:pt x="85" y="15"/>
                  </a:lnTo>
                  <a:lnTo>
                    <a:pt x="90" y="14"/>
                  </a:lnTo>
                  <a:lnTo>
                    <a:pt x="94" y="11"/>
                  </a:lnTo>
                  <a:lnTo>
                    <a:pt x="99" y="9"/>
                  </a:lnTo>
                  <a:lnTo>
                    <a:pt x="103" y="8"/>
                  </a:lnTo>
                  <a:lnTo>
                    <a:pt x="108" y="8"/>
                  </a:lnTo>
                  <a:lnTo>
                    <a:pt x="112" y="6"/>
                  </a:lnTo>
                  <a:lnTo>
                    <a:pt x="117" y="5"/>
                  </a:lnTo>
                  <a:lnTo>
                    <a:pt x="121" y="3"/>
                  </a:lnTo>
                  <a:lnTo>
                    <a:pt x="126" y="2"/>
                  </a:lnTo>
                  <a:lnTo>
                    <a:pt x="130" y="2"/>
                  </a:lnTo>
                  <a:lnTo>
                    <a:pt x="135" y="0"/>
                  </a:lnTo>
                  <a:lnTo>
                    <a:pt x="139" y="0"/>
                  </a:lnTo>
                  <a:lnTo>
                    <a:pt x="144" y="0"/>
                  </a:lnTo>
                  <a:lnTo>
                    <a:pt x="148" y="0"/>
                  </a:lnTo>
                  <a:lnTo>
                    <a:pt x="153" y="0"/>
                  </a:lnTo>
                  <a:lnTo>
                    <a:pt x="157" y="0"/>
                  </a:lnTo>
                  <a:lnTo>
                    <a:pt x="162" y="0"/>
                  </a:lnTo>
                  <a:lnTo>
                    <a:pt x="166" y="0"/>
                  </a:lnTo>
                  <a:lnTo>
                    <a:pt x="171" y="0"/>
                  </a:lnTo>
                  <a:lnTo>
                    <a:pt x="175" y="0"/>
                  </a:lnTo>
                  <a:lnTo>
                    <a:pt x="180" y="0"/>
                  </a:lnTo>
                  <a:lnTo>
                    <a:pt x="184" y="0"/>
                  </a:lnTo>
                  <a:lnTo>
                    <a:pt x="189" y="2"/>
                  </a:lnTo>
                  <a:lnTo>
                    <a:pt x="193" y="3"/>
                  </a:lnTo>
                  <a:lnTo>
                    <a:pt x="198" y="6"/>
                  </a:lnTo>
                  <a:lnTo>
                    <a:pt x="202" y="11"/>
                  </a:lnTo>
                  <a:lnTo>
                    <a:pt x="207" y="12"/>
                  </a:lnTo>
                  <a:lnTo>
                    <a:pt x="211" y="14"/>
                  </a:lnTo>
                  <a:lnTo>
                    <a:pt x="216" y="17"/>
                  </a:lnTo>
                  <a:lnTo>
                    <a:pt x="220" y="17"/>
                  </a:lnTo>
                  <a:lnTo>
                    <a:pt x="225" y="18"/>
                  </a:lnTo>
                  <a:lnTo>
                    <a:pt x="229" y="20"/>
                  </a:lnTo>
                  <a:lnTo>
                    <a:pt x="234" y="23"/>
                  </a:lnTo>
                  <a:lnTo>
                    <a:pt x="238" y="26"/>
                  </a:lnTo>
                  <a:lnTo>
                    <a:pt x="243" y="29"/>
                  </a:lnTo>
                  <a:lnTo>
                    <a:pt x="247" y="30"/>
                  </a:lnTo>
                  <a:lnTo>
                    <a:pt x="252" y="33"/>
                  </a:lnTo>
                  <a:lnTo>
                    <a:pt x="256" y="36"/>
                  </a:lnTo>
                  <a:lnTo>
                    <a:pt x="259" y="41"/>
                  </a:lnTo>
                  <a:lnTo>
                    <a:pt x="264" y="44"/>
                  </a:lnTo>
                  <a:lnTo>
                    <a:pt x="267" y="48"/>
                  </a:lnTo>
                  <a:lnTo>
                    <a:pt x="271" y="51"/>
                  </a:lnTo>
                  <a:lnTo>
                    <a:pt x="274" y="56"/>
                  </a:lnTo>
                  <a:lnTo>
                    <a:pt x="279" y="59"/>
                  </a:lnTo>
                  <a:lnTo>
                    <a:pt x="282" y="63"/>
                  </a:lnTo>
                  <a:lnTo>
                    <a:pt x="286" y="66"/>
                  </a:lnTo>
                  <a:lnTo>
                    <a:pt x="288" y="71"/>
                  </a:lnTo>
                  <a:lnTo>
                    <a:pt x="292" y="75"/>
                  </a:lnTo>
                  <a:lnTo>
                    <a:pt x="295" y="80"/>
                  </a:lnTo>
                  <a:lnTo>
                    <a:pt x="298" y="84"/>
                  </a:lnTo>
                  <a:lnTo>
                    <a:pt x="300" y="89"/>
                  </a:lnTo>
                  <a:lnTo>
                    <a:pt x="303" y="93"/>
                  </a:lnTo>
                  <a:lnTo>
                    <a:pt x="304" y="98"/>
                  </a:lnTo>
                  <a:lnTo>
                    <a:pt x="306" y="102"/>
                  </a:lnTo>
                  <a:lnTo>
                    <a:pt x="307" y="107"/>
                  </a:lnTo>
                  <a:lnTo>
                    <a:pt x="309" y="111"/>
                  </a:lnTo>
                  <a:lnTo>
                    <a:pt x="310" y="116"/>
                  </a:lnTo>
                  <a:lnTo>
                    <a:pt x="312" y="120"/>
                  </a:lnTo>
                  <a:lnTo>
                    <a:pt x="312" y="125"/>
                  </a:lnTo>
                  <a:lnTo>
                    <a:pt x="313" y="129"/>
                  </a:lnTo>
                  <a:lnTo>
                    <a:pt x="313" y="134"/>
                  </a:lnTo>
                  <a:lnTo>
                    <a:pt x="315" y="138"/>
                  </a:lnTo>
                  <a:lnTo>
                    <a:pt x="316" y="143"/>
                  </a:lnTo>
                  <a:lnTo>
                    <a:pt x="316" y="147"/>
                  </a:lnTo>
                  <a:lnTo>
                    <a:pt x="316" y="152"/>
                  </a:lnTo>
                  <a:lnTo>
                    <a:pt x="316" y="156"/>
                  </a:lnTo>
                  <a:lnTo>
                    <a:pt x="316" y="161"/>
                  </a:lnTo>
                  <a:lnTo>
                    <a:pt x="148" y="159"/>
                  </a:lnTo>
                </a:path>
              </a:pathLst>
            </a:custGeom>
            <a:solidFill>
              <a:srgbClr val="FFFFCC"/>
            </a:solidFill>
            <a:ln w="12700" cap="rnd" cmpd="sng">
              <a:solidFill>
                <a:schemeClr val="tx1"/>
              </a:solidFill>
              <a:prstDash val="solid"/>
              <a:round/>
              <a:headEnd/>
              <a:tailEnd/>
            </a:ln>
          </p:spPr>
          <p:txBody>
            <a:bodyPr/>
            <a:lstStyle/>
            <a:p>
              <a:endParaRPr lang="en-US"/>
            </a:p>
          </p:txBody>
        </p:sp>
      </p:grpSp>
      <p:grpSp>
        <p:nvGrpSpPr>
          <p:cNvPr id="43019" name="Group 16"/>
          <p:cNvGrpSpPr>
            <a:grpSpLocks/>
          </p:cNvGrpSpPr>
          <p:nvPr/>
        </p:nvGrpSpPr>
        <p:grpSpPr bwMode="auto">
          <a:xfrm>
            <a:off x="7245350" y="1339708"/>
            <a:ext cx="523875" cy="520700"/>
            <a:chOff x="4564" y="724"/>
            <a:chExt cx="330" cy="328"/>
          </a:xfrm>
        </p:grpSpPr>
        <p:sp>
          <p:nvSpPr>
            <p:cNvPr id="43035" name="Oval 14"/>
            <p:cNvSpPr>
              <a:spLocks noChangeArrowheads="1"/>
            </p:cNvSpPr>
            <p:nvPr/>
          </p:nvSpPr>
          <p:spPr bwMode="auto">
            <a:xfrm>
              <a:off x="4564" y="724"/>
              <a:ext cx="328" cy="328"/>
            </a:xfrm>
            <a:prstGeom prst="ellipse">
              <a:avLst/>
            </a:prstGeom>
            <a:solidFill>
              <a:schemeClr val="hlink"/>
            </a:solidFill>
            <a:ln w="12700">
              <a:solidFill>
                <a:schemeClr val="tx1"/>
              </a:solidFill>
              <a:round/>
              <a:headEnd/>
              <a:tailEnd/>
            </a:ln>
          </p:spPr>
          <p:txBody>
            <a:bodyPr wrap="none" anchor="ctr"/>
            <a:lstStyle/>
            <a:p>
              <a:endParaRPr lang="en-US"/>
            </a:p>
          </p:txBody>
        </p:sp>
        <p:sp>
          <p:nvSpPr>
            <p:cNvPr id="43036" name="Freeform 15"/>
            <p:cNvSpPr>
              <a:spLocks/>
            </p:cNvSpPr>
            <p:nvPr/>
          </p:nvSpPr>
          <p:spPr bwMode="auto">
            <a:xfrm>
              <a:off x="4730" y="844"/>
              <a:ext cx="164" cy="51"/>
            </a:xfrm>
            <a:custGeom>
              <a:avLst/>
              <a:gdLst>
                <a:gd name="T0" fmla="*/ 0 w 164"/>
                <a:gd name="T1" fmla="*/ 45 h 51"/>
                <a:gd name="T2" fmla="*/ 162 w 164"/>
                <a:gd name="T3" fmla="*/ 0 h 51"/>
                <a:gd name="T4" fmla="*/ 162 w 164"/>
                <a:gd name="T5" fmla="*/ 5 h 51"/>
                <a:gd name="T6" fmla="*/ 163 w 164"/>
                <a:gd name="T7" fmla="*/ 9 h 51"/>
                <a:gd name="T8" fmla="*/ 163 w 164"/>
                <a:gd name="T9" fmla="*/ 14 h 51"/>
                <a:gd name="T10" fmla="*/ 163 w 164"/>
                <a:gd name="T11" fmla="*/ 18 h 51"/>
                <a:gd name="T12" fmla="*/ 163 w 164"/>
                <a:gd name="T13" fmla="*/ 23 h 51"/>
                <a:gd name="T14" fmla="*/ 163 w 164"/>
                <a:gd name="T15" fmla="*/ 27 h 51"/>
                <a:gd name="T16" fmla="*/ 163 w 164"/>
                <a:gd name="T17" fmla="*/ 32 h 51"/>
                <a:gd name="T18" fmla="*/ 163 w 164"/>
                <a:gd name="T19" fmla="*/ 36 h 51"/>
                <a:gd name="T20" fmla="*/ 163 w 164"/>
                <a:gd name="T21" fmla="*/ 41 h 51"/>
                <a:gd name="T22" fmla="*/ 163 w 164"/>
                <a:gd name="T23" fmla="*/ 45 h 51"/>
                <a:gd name="T24" fmla="*/ 163 w 164"/>
                <a:gd name="T25" fmla="*/ 50 h 51"/>
                <a:gd name="T26" fmla="*/ 0 w 164"/>
                <a:gd name="T27" fmla="*/ 45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4"/>
                <a:gd name="T43" fmla="*/ 0 h 51"/>
                <a:gd name="T44" fmla="*/ 164 w 164"/>
                <a:gd name="T45" fmla="*/ 51 h 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4" h="51">
                  <a:moveTo>
                    <a:pt x="0" y="45"/>
                  </a:moveTo>
                  <a:lnTo>
                    <a:pt x="162" y="0"/>
                  </a:lnTo>
                  <a:lnTo>
                    <a:pt x="162" y="5"/>
                  </a:lnTo>
                  <a:lnTo>
                    <a:pt x="163" y="9"/>
                  </a:lnTo>
                  <a:lnTo>
                    <a:pt x="163" y="14"/>
                  </a:lnTo>
                  <a:lnTo>
                    <a:pt x="163" y="18"/>
                  </a:lnTo>
                  <a:lnTo>
                    <a:pt x="163" y="23"/>
                  </a:lnTo>
                  <a:lnTo>
                    <a:pt x="163" y="27"/>
                  </a:lnTo>
                  <a:lnTo>
                    <a:pt x="163" y="32"/>
                  </a:lnTo>
                  <a:lnTo>
                    <a:pt x="163" y="36"/>
                  </a:lnTo>
                  <a:lnTo>
                    <a:pt x="163" y="41"/>
                  </a:lnTo>
                  <a:lnTo>
                    <a:pt x="163" y="45"/>
                  </a:lnTo>
                  <a:lnTo>
                    <a:pt x="163" y="50"/>
                  </a:lnTo>
                  <a:lnTo>
                    <a:pt x="0" y="45"/>
                  </a:lnTo>
                </a:path>
              </a:pathLst>
            </a:custGeom>
            <a:solidFill>
              <a:srgbClr val="FFFFCC"/>
            </a:solidFill>
            <a:ln w="12700" cap="rnd" cmpd="sng">
              <a:solidFill>
                <a:schemeClr val="tx1"/>
              </a:solidFill>
              <a:prstDash val="solid"/>
              <a:round/>
              <a:headEnd/>
              <a:tailEnd/>
            </a:ln>
          </p:spPr>
          <p:txBody>
            <a:bodyPr/>
            <a:lstStyle/>
            <a:p>
              <a:endParaRPr lang="en-US"/>
            </a:p>
          </p:txBody>
        </p:sp>
      </p:grpSp>
      <p:sp>
        <p:nvSpPr>
          <p:cNvPr id="43020" name="Rectangle 17"/>
          <p:cNvSpPr>
            <a:spLocks noChangeArrowheads="1"/>
          </p:cNvSpPr>
          <p:nvPr/>
        </p:nvSpPr>
        <p:spPr bwMode="auto">
          <a:xfrm>
            <a:off x="7754938" y="1431783"/>
            <a:ext cx="1201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a:r>
              <a:rPr lang="en-US" sz="1400"/>
              <a:t>Merchandise</a:t>
            </a:r>
          </a:p>
        </p:txBody>
      </p:sp>
      <p:sp>
        <p:nvSpPr>
          <p:cNvPr id="43021" name="Rectangle 18"/>
          <p:cNvSpPr>
            <a:spLocks noChangeArrowheads="1"/>
          </p:cNvSpPr>
          <p:nvPr/>
        </p:nvSpPr>
        <p:spPr bwMode="auto">
          <a:xfrm>
            <a:off x="7754938" y="1965183"/>
            <a:ext cx="1201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a:r>
              <a:rPr lang="en-US" sz="1400"/>
              <a:t>Merchandise</a:t>
            </a:r>
          </a:p>
        </p:txBody>
      </p:sp>
      <p:sp>
        <p:nvSpPr>
          <p:cNvPr id="43022" name="Rectangle 19"/>
          <p:cNvSpPr>
            <a:spLocks noChangeArrowheads="1"/>
          </p:cNvSpPr>
          <p:nvPr/>
        </p:nvSpPr>
        <p:spPr bwMode="auto">
          <a:xfrm>
            <a:off x="7754938" y="2650983"/>
            <a:ext cx="1201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a:r>
              <a:rPr lang="en-US" sz="1400"/>
              <a:t>Merchandise</a:t>
            </a:r>
          </a:p>
        </p:txBody>
      </p:sp>
      <p:sp>
        <p:nvSpPr>
          <p:cNvPr id="43023" name="Rectangle 20"/>
          <p:cNvSpPr>
            <a:spLocks noChangeArrowheads="1"/>
          </p:cNvSpPr>
          <p:nvPr/>
        </p:nvSpPr>
        <p:spPr bwMode="auto">
          <a:xfrm>
            <a:off x="6459538" y="1507983"/>
            <a:ext cx="727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a:r>
              <a:rPr lang="en-US" sz="1400">
                <a:solidFill>
                  <a:srgbClr val="FF00CC"/>
                </a:solidFill>
              </a:rPr>
              <a:t>Animal</a:t>
            </a:r>
          </a:p>
        </p:txBody>
      </p:sp>
      <p:sp>
        <p:nvSpPr>
          <p:cNvPr id="43024" name="Rectangle 21"/>
          <p:cNvSpPr>
            <a:spLocks noChangeArrowheads="1"/>
          </p:cNvSpPr>
          <p:nvPr/>
        </p:nvSpPr>
        <p:spPr bwMode="auto">
          <a:xfrm>
            <a:off x="6459538" y="2117583"/>
            <a:ext cx="727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a:r>
              <a:rPr lang="en-US" sz="1400">
                <a:solidFill>
                  <a:srgbClr val="FF00CC"/>
                </a:solidFill>
              </a:rPr>
              <a:t>Animal</a:t>
            </a:r>
          </a:p>
        </p:txBody>
      </p:sp>
      <p:sp>
        <p:nvSpPr>
          <p:cNvPr id="43025" name="Rectangle 22"/>
          <p:cNvSpPr>
            <a:spLocks noChangeArrowheads="1"/>
          </p:cNvSpPr>
          <p:nvPr/>
        </p:nvSpPr>
        <p:spPr bwMode="auto">
          <a:xfrm>
            <a:off x="6459538" y="2803383"/>
            <a:ext cx="727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a:r>
              <a:rPr lang="en-US" sz="1400">
                <a:solidFill>
                  <a:srgbClr val="FF00CC"/>
                </a:solidFill>
              </a:rPr>
              <a:t>Animal</a:t>
            </a:r>
          </a:p>
        </p:txBody>
      </p:sp>
      <p:sp>
        <p:nvSpPr>
          <p:cNvPr id="43027" name="Rectangle 24"/>
          <p:cNvSpPr>
            <a:spLocks noChangeArrowheads="1"/>
          </p:cNvSpPr>
          <p:nvPr/>
        </p:nvSpPr>
        <p:spPr bwMode="auto">
          <a:xfrm>
            <a:off x="5492750" y="4121150"/>
            <a:ext cx="3492500" cy="1816100"/>
          </a:xfrm>
          <a:prstGeom prst="rect">
            <a:avLst/>
          </a:prstGeom>
          <a:noFill/>
          <a:ln w="12700">
            <a:solidFill>
              <a:schemeClr val="tx1"/>
            </a:solidFill>
            <a:miter lim="800000"/>
            <a:headEnd/>
            <a:tailEnd/>
          </a:ln>
        </p:spPr>
        <p:txBody>
          <a:bodyPr wrap="none" anchor="ctr"/>
          <a:lstStyle/>
          <a:p>
            <a:endParaRPr lang="en-US"/>
          </a:p>
        </p:txBody>
      </p:sp>
      <p:sp>
        <p:nvSpPr>
          <p:cNvPr id="43028" name="Rectangle 25"/>
          <p:cNvSpPr>
            <a:spLocks noChangeArrowheads="1"/>
          </p:cNvSpPr>
          <p:nvPr/>
        </p:nvSpPr>
        <p:spPr bwMode="auto">
          <a:xfrm>
            <a:off x="5697538" y="4243388"/>
            <a:ext cx="1327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a:r>
              <a:rPr lang="en-US"/>
              <a:t>Total Sales</a:t>
            </a:r>
          </a:p>
        </p:txBody>
      </p:sp>
      <p:grpSp>
        <p:nvGrpSpPr>
          <p:cNvPr id="43029" name="Group 28"/>
          <p:cNvGrpSpPr>
            <a:grpSpLocks/>
          </p:cNvGrpSpPr>
          <p:nvPr/>
        </p:nvGrpSpPr>
        <p:grpSpPr bwMode="auto">
          <a:xfrm>
            <a:off x="6940550" y="4730750"/>
            <a:ext cx="528638" cy="520700"/>
            <a:chOff x="4372" y="2980"/>
            <a:chExt cx="333" cy="328"/>
          </a:xfrm>
        </p:grpSpPr>
        <p:sp>
          <p:nvSpPr>
            <p:cNvPr id="43033" name="Oval 26"/>
            <p:cNvSpPr>
              <a:spLocks noChangeArrowheads="1"/>
            </p:cNvSpPr>
            <p:nvPr/>
          </p:nvSpPr>
          <p:spPr bwMode="auto">
            <a:xfrm>
              <a:off x="4372" y="2980"/>
              <a:ext cx="328" cy="328"/>
            </a:xfrm>
            <a:prstGeom prst="ellipse">
              <a:avLst/>
            </a:prstGeom>
            <a:solidFill>
              <a:schemeClr val="hlink"/>
            </a:solidFill>
            <a:ln w="12700">
              <a:solidFill>
                <a:schemeClr val="tx1"/>
              </a:solidFill>
              <a:round/>
              <a:headEnd/>
              <a:tailEnd/>
            </a:ln>
          </p:spPr>
          <p:txBody>
            <a:bodyPr wrap="none" anchor="ctr"/>
            <a:lstStyle/>
            <a:p>
              <a:endParaRPr lang="en-US"/>
            </a:p>
          </p:txBody>
        </p:sp>
        <p:sp>
          <p:nvSpPr>
            <p:cNvPr id="43034" name="Freeform 27"/>
            <p:cNvSpPr>
              <a:spLocks/>
            </p:cNvSpPr>
            <p:nvPr/>
          </p:nvSpPr>
          <p:spPr bwMode="auto">
            <a:xfrm>
              <a:off x="4388" y="2983"/>
              <a:ext cx="317" cy="162"/>
            </a:xfrm>
            <a:custGeom>
              <a:avLst/>
              <a:gdLst>
                <a:gd name="T0" fmla="*/ 0 w 317"/>
                <a:gd name="T1" fmla="*/ 95 h 162"/>
                <a:gd name="T2" fmla="*/ 3 w 317"/>
                <a:gd name="T3" fmla="*/ 86 h 162"/>
                <a:gd name="T4" fmla="*/ 10 w 317"/>
                <a:gd name="T5" fmla="*/ 78 h 162"/>
                <a:gd name="T6" fmla="*/ 16 w 317"/>
                <a:gd name="T7" fmla="*/ 71 h 162"/>
                <a:gd name="T8" fmla="*/ 24 w 317"/>
                <a:gd name="T9" fmla="*/ 62 h 162"/>
                <a:gd name="T10" fmla="*/ 31 w 317"/>
                <a:gd name="T11" fmla="*/ 53 h 162"/>
                <a:gd name="T12" fmla="*/ 40 w 317"/>
                <a:gd name="T13" fmla="*/ 44 h 162"/>
                <a:gd name="T14" fmla="*/ 49 w 317"/>
                <a:gd name="T15" fmla="*/ 36 h 162"/>
                <a:gd name="T16" fmla="*/ 58 w 317"/>
                <a:gd name="T17" fmla="*/ 30 h 162"/>
                <a:gd name="T18" fmla="*/ 67 w 317"/>
                <a:gd name="T19" fmla="*/ 24 h 162"/>
                <a:gd name="T20" fmla="*/ 76 w 317"/>
                <a:gd name="T21" fmla="*/ 18 h 162"/>
                <a:gd name="T22" fmla="*/ 85 w 317"/>
                <a:gd name="T23" fmla="*/ 15 h 162"/>
                <a:gd name="T24" fmla="*/ 94 w 317"/>
                <a:gd name="T25" fmla="*/ 11 h 162"/>
                <a:gd name="T26" fmla="*/ 103 w 317"/>
                <a:gd name="T27" fmla="*/ 8 h 162"/>
                <a:gd name="T28" fmla="*/ 112 w 317"/>
                <a:gd name="T29" fmla="*/ 6 h 162"/>
                <a:gd name="T30" fmla="*/ 121 w 317"/>
                <a:gd name="T31" fmla="*/ 3 h 162"/>
                <a:gd name="T32" fmla="*/ 130 w 317"/>
                <a:gd name="T33" fmla="*/ 2 h 162"/>
                <a:gd name="T34" fmla="*/ 139 w 317"/>
                <a:gd name="T35" fmla="*/ 0 h 162"/>
                <a:gd name="T36" fmla="*/ 148 w 317"/>
                <a:gd name="T37" fmla="*/ 0 h 162"/>
                <a:gd name="T38" fmla="*/ 157 w 317"/>
                <a:gd name="T39" fmla="*/ 0 h 162"/>
                <a:gd name="T40" fmla="*/ 166 w 317"/>
                <a:gd name="T41" fmla="*/ 0 h 162"/>
                <a:gd name="T42" fmla="*/ 175 w 317"/>
                <a:gd name="T43" fmla="*/ 0 h 162"/>
                <a:gd name="T44" fmla="*/ 184 w 317"/>
                <a:gd name="T45" fmla="*/ 0 h 162"/>
                <a:gd name="T46" fmla="*/ 193 w 317"/>
                <a:gd name="T47" fmla="*/ 3 h 162"/>
                <a:gd name="T48" fmla="*/ 202 w 317"/>
                <a:gd name="T49" fmla="*/ 11 h 162"/>
                <a:gd name="T50" fmla="*/ 211 w 317"/>
                <a:gd name="T51" fmla="*/ 14 h 162"/>
                <a:gd name="T52" fmla="*/ 220 w 317"/>
                <a:gd name="T53" fmla="*/ 17 h 162"/>
                <a:gd name="T54" fmla="*/ 229 w 317"/>
                <a:gd name="T55" fmla="*/ 20 h 162"/>
                <a:gd name="T56" fmla="*/ 238 w 317"/>
                <a:gd name="T57" fmla="*/ 26 h 162"/>
                <a:gd name="T58" fmla="*/ 247 w 317"/>
                <a:gd name="T59" fmla="*/ 30 h 162"/>
                <a:gd name="T60" fmla="*/ 256 w 317"/>
                <a:gd name="T61" fmla="*/ 36 h 162"/>
                <a:gd name="T62" fmla="*/ 264 w 317"/>
                <a:gd name="T63" fmla="*/ 44 h 162"/>
                <a:gd name="T64" fmla="*/ 271 w 317"/>
                <a:gd name="T65" fmla="*/ 51 h 162"/>
                <a:gd name="T66" fmla="*/ 279 w 317"/>
                <a:gd name="T67" fmla="*/ 59 h 162"/>
                <a:gd name="T68" fmla="*/ 286 w 317"/>
                <a:gd name="T69" fmla="*/ 66 h 162"/>
                <a:gd name="T70" fmla="*/ 292 w 317"/>
                <a:gd name="T71" fmla="*/ 75 h 162"/>
                <a:gd name="T72" fmla="*/ 298 w 317"/>
                <a:gd name="T73" fmla="*/ 84 h 162"/>
                <a:gd name="T74" fmla="*/ 303 w 317"/>
                <a:gd name="T75" fmla="*/ 93 h 162"/>
                <a:gd name="T76" fmla="*/ 306 w 317"/>
                <a:gd name="T77" fmla="*/ 102 h 162"/>
                <a:gd name="T78" fmla="*/ 309 w 317"/>
                <a:gd name="T79" fmla="*/ 111 h 162"/>
                <a:gd name="T80" fmla="*/ 312 w 317"/>
                <a:gd name="T81" fmla="*/ 120 h 162"/>
                <a:gd name="T82" fmla="*/ 313 w 317"/>
                <a:gd name="T83" fmla="*/ 129 h 162"/>
                <a:gd name="T84" fmla="*/ 315 w 317"/>
                <a:gd name="T85" fmla="*/ 138 h 162"/>
                <a:gd name="T86" fmla="*/ 316 w 317"/>
                <a:gd name="T87" fmla="*/ 147 h 162"/>
                <a:gd name="T88" fmla="*/ 316 w 317"/>
                <a:gd name="T89" fmla="*/ 156 h 162"/>
                <a:gd name="T90" fmla="*/ 148 w 317"/>
                <a:gd name="T91" fmla="*/ 159 h 1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17"/>
                <a:gd name="T139" fmla="*/ 0 h 162"/>
                <a:gd name="T140" fmla="*/ 317 w 317"/>
                <a:gd name="T141" fmla="*/ 162 h 1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17" h="162">
                  <a:moveTo>
                    <a:pt x="148" y="159"/>
                  </a:moveTo>
                  <a:lnTo>
                    <a:pt x="0" y="95"/>
                  </a:lnTo>
                  <a:lnTo>
                    <a:pt x="0" y="90"/>
                  </a:lnTo>
                  <a:lnTo>
                    <a:pt x="3" y="86"/>
                  </a:lnTo>
                  <a:lnTo>
                    <a:pt x="6" y="81"/>
                  </a:lnTo>
                  <a:lnTo>
                    <a:pt x="10" y="78"/>
                  </a:lnTo>
                  <a:lnTo>
                    <a:pt x="15" y="75"/>
                  </a:lnTo>
                  <a:lnTo>
                    <a:pt x="16" y="71"/>
                  </a:lnTo>
                  <a:lnTo>
                    <a:pt x="21" y="66"/>
                  </a:lnTo>
                  <a:lnTo>
                    <a:pt x="24" y="62"/>
                  </a:lnTo>
                  <a:lnTo>
                    <a:pt x="28" y="57"/>
                  </a:lnTo>
                  <a:lnTo>
                    <a:pt x="31" y="53"/>
                  </a:lnTo>
                  <a:lnTo>
                    <a:pt x="36" y="48"/>
                  </a:lnTo>
                  <a:lnTo>
                    <a:pt x="40" y="44"/>
                  </a:lnTo>
                  <a:lnTo>
                    <a:pt x="45" y="39"/>
                  </a:lnTo>
                  <a:lnTo>
                    <a:pt x="49" y="36"/>
                  </a:lnTo>
                  <a:lnTo>
                    <a:pt x="54" y="33"/>
                  </a:lnTo>
                  <a:lnTo>
                    <a:pt x="58" y="30"/>
                  </a:lnTo>
                  <a:lnTo>
                    <a:pt x="63" y="27"/>
                  </a:lnTo>
                  <a:lnTo>
                    <a:pt x="67" y="24"/>
                  </a:lnTo>
                  <a:lnTo>
                    <a:pt x="72" y="21"/>
                  </a:lnTo>
                  <a:lnTo>
                    <a:pt x="76" y="18"/>
                  </a:lnTo>
                  <a:lnTo>
                    <a:pt x="81" y="17"/>
                  </a:lnTo>
                  <a:lnTo>
                    <a:pt x="85" y="15"/>
                  </a:lnTo>
                  <a:lnTo>
                    <a:pt x="90" y="14"/>
                  </a:lnTo>
                  <a:lnTo>
                    <a:pt x="94" y="11"/>
                  </a:lnTo>
                  <a:lnTo>
                    <a:pt x="99" y="9"/>
                  </a:lnTo>
                  <a:lnTo>
                    <a:pt x="103" y="8"/>
                  </a:lnTo>
                  <a:lnTo>
                    <a:pt x="108" y="8"/>
                  </a:lnTo>
                  <a:lnTo>
                    <a:pt x="112" y="6"/>
                  </a:lnTo>
                  <a:lnTo>
                    <a:pt x="117" y="5"/>
                  </a:lnTo>
                  <a:lnTo>
                    <a:pt x="121" y="3"/>
                  </a:lnTo>
                  <a:lnTo>
                    <a:pt x="126" y="2"/>
                  </a:lnTo>
                  <a:lnTo>
                    <a:pt x="130" y="2"/>
                  </a:lnTo>
                  <a:lnTo>
                    <a:pt x="135" y="0"/>
                  </a:lnTo>
                  <a:lnTo>
                    <a:pt x="139" y="0"/>
                  </a:lnTo>
                  <a:lnTo>
                    <a:pt x="144" y="0"/>
                  </a:lnTo>
                  <a:lnTo>
                    <a:pt x="148" y="0"/>
                  </a:lnTo>
                  <a:lnTo>
                    <a:pt x="153" y="0"/>
                  </a:lnTo>
                  <a:lnTo>
                    <a:pt x="157" y="0"/>
                  </a:lnTo>
                  <a:lnTo>
                    <a:pt x="162" y="0"/>
                  </a:lnTo>
                  <a:lnTo>
                    <a:pt x="166" y="0"/>
                  </a:lnTo>
                  <a:lnTo>
                    <a:pt x="171" y="0"/>
                  </a:lnTo>
                  <a:lnTo>
                    <a:pt x="175" y="0"/>
                  </a:lnTo>
                  <a:lnTo>
                    <a:pt x="180" y="0"/>
                  </a:lnTo>
                  <a:lnTo>
                    <a:pt x="184" y="0"/>
                  </a:lnTo>
                  <a:lnTo>
                    <a:pt x="189" y="2"/>
                  </a:lnTo>
                  <a:lnTo>
                    <a:pt x="193" y="3"/>
                  </a:lnTo>
                  <a:lnTo>
                    <a:pt x="198" y="6"/>
                  </a:lnTo>
                  <a:lnTo>
                    <a:pt x="202" y="11"/>
                  </a:lnTo>
                  <a:lnTo>
                    <a:pt x="207" y="12"/>
                  </a:lnTo>
                  <a:lnTo>
                    <a:pt x="211" y="14"/>
                  </a:lnTo>
                  <a:lnTo>
                    <a:pt x="216" y="17"/>
                  </a:lnTo>
                  <a:lnTo>
                    <a:pt x="220" y="17"/>
                  </a:lnTo>
                  <a:lnTo>
                    <a:pt x="225" y="18"/>
                  </a:lnTo>
                  <a:lnTo>
                    <a:pt x="229" y="20"/>
                  </a:lnTo>
                  <a:lnTo>
                    <a:pt x="234" y="23"/>
                  </a:lnTo>
                  <a:lnTo>
                    <a:pt x="238" y="26"/>
                  </a:lnTo>
                  <a:lnTo>
                    <a:pt x="243" y="29"/>
                  </a:lnTo>
                  <a:lnTo>
                    <a:pt x="247" y="30"/>
                  </a:lnTo>
                  <a:lnTo>
                    <a:pt x="252" y="33"/>
                  </a:lnTo>
                  <a:lnTo>
                    <a:pt x="256" y="36"/>
                  </a:lnTo>
                  <a:lnTo>
                    <a:pt x="259" y="41"/>
                  </a:lnTo>
                  <a:lnTo>
                    <a:pt x="264" y="44"/>
                  </a:lnTo>
                  <a:lnTo>
                    <a:pt x="267" y="48"/>
                  </a:lnTo>
                  <a:lnTo>
                    <a:pt x="271" y="51"/>
                  </a:lnTo>
                  <a:lnTo>
                    <a:pt x="274" y="56"/>
                  </a:lnTo>
                  <a:lnTo>
                    <a:pt x="279" y="59"/>
                  </a:lnTo>
                  <a:lnTo>
                    <a:pt x="282" y="63"/>
                  </a:lnTo>
                  <a:lnTo>
                    <a:pt x="286" y="66"/>
                  </a:lnTo>
                  <a:lnTo>
                    <a:pt x="288" y="71"/>
                  </a:lnTo>
                  <a:lnTo>
                    <a:pt x="292" y="75"/>
                  </a:lnTo>
                  <a:lnTo>
                    <a:pt x="295" y="80"/>
                  </a:lnTo>
                  <a:lnTo>
                    <a:pt x="298" y="84"/>
                  </a:lnTo>
                  <a:lnTo>
                    <a:pt x="300" y="89"/>
                  </a:lnTo>
                  <a:lnTo>
                    <a:pt x="303" y="93"/>
                  </a:lnTo>
                  <a:lnTo>
                    <a:pt x="304" y="98"/>
                  </a:lnTo>
                  <a:lnTo>
                    <a:pt x="306" y="102"/>
                  </a:lnTo>
                  <a:lnTo>
                    <a:pt x="307" y="107"/>
                  </a:lnTo>
                  <a:lnTo>
                    <a:pt x="309" y="111"/>
                  </a:lnTo>
                  <a:lnTo>
                    <a:pt x="310" y="116"/>
                  </a:lnTo>
                  <a:lnTo>
                    <a:pt x="312" y="120"/>
                  </a:lnTo>
                  <a:lnTo>
                    <a:pt x="312" y="125"/>
                  </a:lnTo>
                  <a:lnTo>
                    <a:pt x="313" y="129"/>
                  </a:lnTo>
                  <a:lnTo>
                    <a:pt x="313" y="134"/>
                  </a:lnTo>
                  <a:lnTo>
                    <a:pt x="315" y="138"/>
                  </a:lnTo>
                  <a:lnTo>
                    <a:pt x="316" y="143"/>
                  </a:lnTo>
                  <a:lnTo>
                    <a:pt x="316" y="147"/>
                  </a:lnTo>
                  <a:lnTo>
                    <a:pt x="316" y="152"/>
                  </a:lnTo>
                  <a:lnTo>
                    <a:pt x="316" y="156"/>
                  </a:lnTo>
                  <a:lnTo>
                    <a:pt x="316" y="161"/>
                  </a:lnTo>
                  <a:lnTo>
                    <a:pt x="148" y="159"/>
                  </a:lnTo>
                </a:path>
              </a:pathLst>
            </a:custGeom>
            <a:solidFill>
              <a:srgbClr val="FFFFCC"/>
            </a:solidFill>
            <a:ln w="12700" cap="rnd" cmpd="sng">
              <a:solidFill>
                <a:schemeClr val="tx1"/>
              </a:solidFill>
              <a:prstDash val="solid"/>
              <a:round/>
              <a:headEnd/>
              <a:tailEnd/>
            </a:ln>
          </p:spPr>
          <p:txBody>
            <a:bodyPr/>
            <a:lstStyle/>
            <a:p>
              <a:endParaRPr lang="en-US"/>
            </a:p>
          </p:txBody>
        </p:sp>
      </p:grpSp>
      <p:sp>
        <p:nvSpPr>
          <p:cNvPr id="43030" name="Rectangle 29"/>
          <p:cNvSpPr>
            <a:spLocks noChangeArrowheads="1"/>
          </p:cNvSpPr>
          <p:nvPr/>
        </p:nvSpPr>
        <p:spPr bwMode="auto">
          <a:xfrm>
            <a:off x="7450138" y="4594225"/>
            <a:ext cx="1201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a:r>
              <a:rPr lang="en-US" sz="1400"/>
              <a:t>Merchandise</a:t>
            </a:r>
          </a:p>
        </p:txBody>
      </p:sp>
      <p:sp>
        <p:nvSpPr>
          <p:cNvPr id="43031" name="Rectangle 30"/>
          <p:cNvSpPr>
            <a:spLocks noChangeArrowheads="1"/>
          </p:cNvSpPr>
          <p:nvPr/>
        </p:nvSpPr>
        <p:spPr bwMode="auto">
          <a:xfrm>
            <a:off x="6078538" y="4975225"/>
            <a:ext cx="815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a:r>
              <a:rPr lang="en-US" sz="1400">
                <a:solidFill>
                  <a:srgbClr val="FF00CC"/>
                </a:solidFill>
              </a:rPr>
              <a:t>Animals</a:t>
            </a:r>
          </a:p>
        </p:txBody>
      </p:sp>
    </p:spTree>
    <p:extLst>
      <p:ext uri="{BB962C8B-B14F-4D97-AF65-F5344CB8AC3E}">
        <p14:creationId xmlns:p14="http://schemas.microsoft.com/office/powerpoint/2010/main" val="257911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en-US" smtClean="0"/>
              <a:t>Uses of Forms</a:t>
            </a:r>
          </a:p>
        </p:txBody>
      </p:sp>
      <p:sp>
        <p:nvSpPr>
          <p:cNvPr id="10244" name="Rectangle 3"/>
          <p:cNvSpPr>
            <a:spLocks noGrp="1" noChangeArrowheads="1"/>
          </p:cNvSpPr>
          <p:nvPr>
            <p:ph type="body" idx="1"/>
          </p:nvPr>
        </p:nvSpPr>
        <p:spPr/>
        <p:txBody>
          <a:bodyPr/>
          <a:lstStyle/>
          <a:p>
            <a:r>
              <a:rPr lang="en-US" dirty="0" smtClean="0"/>
              <a:t>Collect Data</a:t>
            </a:r>
          </a:p>
          <a:p>
            <a:r>
              <a:rPr lang="en-US" dirty="0" smtClean="0"/>
              <a:t>Display Query Results</a:t>
            </a:r>
          </a:p>
          <a:p>
            <a:r>
              <a:rPr lang="en-US" dirty="0" smtClean="0"/>
              <a:t>Display Analysis and Computations</a:t>
            </a:r>
          </a:p>
          <a:p>
            <a:r>
              <a:rPr lang="en-US" dirty="0" smtClean="0"/>
              <a:t>Switchboard for other Forms and Reports</a:t>
            </a:r>
          </a:p>
          <a:p>
            <a:r>
              <a:rPr lang="en-US" dirty="0" smtClean="0"/>
              <a:t>Direct Manipulation of Objects</a:t>
            </a:r>
          </a:p>
          <a:p>
            <a:pPr lvl="1"/>
            <a:r>
              <a:rPr lang="en-US" dirty="0" smtClean="0"/>
              <a:t>Graphics</a:t>
            </a:r>
          </a:p>
          <a:p>
            <a:pPr lvl="1"/>
            <a:r>
              <a:rPr lang="en-US" dirty="0" smtClean="0"/>
              <a:t>Drag and Drop and touch</a:t>
            </a:r>
          </a:p>
        </p:txBody>
      </p:sp>
      <p:sp>
        <p:nvSpPr>
          <p:cNvPr id="10242" name="Slide Number Placeholder 5"/>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9F03952A-4F08-4B5A-9770-170F87AA422F}" type="slidenum">
              <a:rPr lang="en-US" smtClean="0"/>
              <a:pPr/>
              <a:t>4</a:t>
            </a:fld>
            <a:endParaRPr lang="en-US"/>
          </a:p>
        </p:txBody>
      </p:sp>
    </p:spTree>
    <p:extLst>
      <p:ext uri="{BB962C8B-B14F-4D97-AF65-F5344CB8AC3E}">
        <p14:creationId xmlns:p14="http://schemas.microsoft.com/office/powerpoint/2010/main" val="27999867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1026"/>
          <p:cNvSpPr>
            <a:spLocks noGrp="1" noChangeArrowheads="1"/>
          </p:cNvSpPr>
          <p:nvPr>
            <p:ph type="title"/>
          </p:nvPr>
        </p:nvSpPr>
        <p:spPr/>
        <p:txBody>
          <a:bodyPr/>
          <a:lstStyle/>
          <a:p>
            <a:r>
              <a:rPr lang="en-US" smtClean="0"/>
              <a:t>Multiple Forms</a:t>
            </a:r>
          </a:p>
        </p:txBody>
      </p:sp>
      <p:sp>
        <p:nvSpPr>
          <p:cNvPr id="44034"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E7C41F83-3D79-4517-8D5C-EDD9968AD234}" type="slidenum">
              <a:rPr lang="en-US" smtClean="0"/>
              <a:pPr/>
              <a:t>40</a:t>
            </a:fld>
            <a:endParaRPr lang="en-US"/>
          </a:p>
        </p:txBody>
      </p:sp>
      <p:sp>
        <p:nvSpPr>
          <p:cNvPr id="44036" name="Rectangle 1027"/>
          <p:cNvSpPr>
            <a:spLocks noChangeArrowheads="1"/>
          </p:cNvSpPr>
          <p:nvPr/>
        </p:nvSpPr>
        <p:spPr bwMode="auto">
          <a:xfrm>
            <a:off x="1676400" y="1371600"/>
            <a:ext cx="3505200" cy="4114800"/>
          </a:xfrm>
          <a:prstGeom prst="rect">
            <a:avLst/>
          </a:prstGeom>
          <a:noFill/>
          <a:ln w="12700">
            <a:solidFill>
              <a:schemeClr val="tx1"/>
            </a:solidFill>
            <a:miter lim="800000"/>
            <a:headEnd type="none" w="sm" len="sm"/>
            <a:tailEnd type="none" w="sm" len="sm"/>
          </a:ln>
        </p:spPr>
        <p:txBody>
          <a:bodyPr wrap="none"/>
          <a:lstStyle/>
          <a:p>
            <a:r>
              <a:rPr lang="en-US">
                <a:solidFill>
                  <a:schemeClr val="bg2"/>
                </a:solidFill>
              </a:rPr>
              <a:t>Sale</a:t>
            </a:r>
          </a:p>
        </p:txBody>
      </p:sp>
      <p:sp>
        <p:nvSpPr>
          <p:cNvPr id="44037" name="Text Box 1028"/>
          <p:cNvSpPr txBox="1">
            <a:spLocks noChangeArrowheads="1"/>
          </p:cNvSpPr>
          <p:nvPr/>
        </p:nvSpPr>
        <p:spPr bwMode="auto">
          <a:xfrm>
            <a:off x="1905000" y="1828800"/>
            <a:ext cx="31242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600"/>
              <a:t>Customer</a:t>
            </a:r>
          </a:p>
          <a:p>
            <a:pPr algn="l"/>
            <a:r>
              <a:rPr lang="en-US" sz="1600"/>
              <a:t>FirstName: Mary</a:t>
            </a:r>
          </a:p>
          <a:p>
            <a:pPr algn="l"/>
            <a:r>
              <a:rPr lang="en-US" sz="1600"/>
              <a:t>LastName: Jones</a:t>
            </a:r>
          </a:p>
          <a:p>
            <a:pPr algn="l"/>
            <a:r>
              <a:rPr lang="en-US" sz="1600"/>
              <a:t>Address: 123 Oaxaca Ave.</a:t>
            </a:r>
          </a:p>
        </p:txBody>
      </p:sp>
      <p:sp>
        <p:nvSpPr>
          <p:cNvPr id="44038" name="Text Box 1029"/>
          <p:cNvSpPr txBox="1">
            <a:spLocks noChangeArrowheads="1"/>
          </p:cNvSpPr>
          <p:nvPr/>
        </p:nvSpPr>
        <p:spPr bwMode="auto">
          <a:xfrm>
            <a:off x="1965325" y="3236913"/>
            <a:ext cx="21723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800" dirty="0"/>
              <a:t>Animals Purchased</a:t>
            </a:r>
          </a:p>
        </p:txBody>
      </p:sp>
      <p:sp>
        <p:nvSpPr>
          <p:cNvPr id="44039" name="Text Box 1030"/>
          <p:cNvSpPr txBox="1">
            <a:spLocks noChangeArrowheads="1"/>
          </p:cNvSpPr>
          <p:nvPr/>
        </p:nvSpPr>
        <p:spPr bwMode="auto">
          <a:xfrm>
            <a:off x="1981200" y="4038600"/>
            <a:ext cx="1505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800"/>
              <a:t>Merchandise</a:t>
            </a:r>
          </a:p>
        </p:txBody>
      </p:sp>
      <p:sp>
        <p:nvSpPr>
          <p:cNvPr id="44040" name="Rectangle 1031"/>
          <p:cNvSpPr>
            <a:spLocks noChangeArrowheads="1"/>
          </p:cNvSpPr>
          <p:nvPr/>
        </p:nvSpPr>
        <p:spPr bwMode="auto">
          <a:xfrm>
            <a:off x="2057400" y="3581400"/>
            <a:ext cx="2514600" cy="457200"/>
          </a:xfrm>
          <a:prstGeom prst="rect">
            <a:avLst/>
          </a:prstGeom>
          <a:solidFill>
            <a:srgbClr val="FFFFCC"/>
          </a:solidFill>
          <a:ln w="12700">
            <a:solidFill>
              <a:schemeClr val="tx1"/>
            </a:solidFill>
            <a:miter lim="800000"/>
            <a:headEnd type="none" w="sm" len="sm"/>
            <a:tailEnd type="none" w="sm" len="sm"/>
          </a:ln>
        </p:spPr>
        <p:txBody>
          <a:bodyPr wrap="none" anchor="ctr"/>
          <a:lstStyle/>
          <a:p>
            <a:endParaRPr lang="en-US"/>
          </a:p>
        </p:txBody>
      </p:sp>
      <p:sp>
        <p:nvSpPr>
          <p:cNvPr id="44041" name="Rectangle 1032"/>
          <p:cNvSpPr>
            <a:spLocks noChangeArrowheads="1"/>
          </p:cNvSpPr>
          <p:nvPr/>
        </p:nvSpPr>
        <p:spPr bwMode="auto">
          <a:xfrm>
            <a:off x="2057400" y="4343400"/>
            <a:ext cx="2514600" cy="457200"/>
          </a:xfrm>
          <a:prstGeom prst="rect">
            <a:avLst/>
          </a:prstGeom>
          <a:solidFill>
            <a:srgbClr val="FFFFCC"/>
          </a:solidFill>
          <a:ln w="12700">
            <a:solidFill>
              <a:schemeClr val="tx1"/>
            </a:solidFill>
            <a:miter lim="800000"/>
            <a:headEnd type="none" w="sm" len="sm"/>
            <a:tailEnd type="none" w="sm" len="sm"/>
          </a:ln>
        </p:spPr>
        <p:txBody>
          <a:bodyPr wrap="none" anchor="ctr"/>
          <a:lstStyle/>
          <a:p>
            <a:endParaRPr lang="en-US"/>
          </a:p>
        </p:txBody>
      </p:sp>
      <p:sp>
        <p:nvSpPr>
          <p:cNvPr id="44042" name="Rectangle 1033"/>
          <p:cNvSpPr>
            <a:spLocks noChangeArrowheads="1"/>
          </p:cNvSpPr>
          <p:nvPr/>
        </p:nvSpPr>
        <p:spPr bwMode="auto">
          <a:xfrm>
            <a:off x="3124200" y="1828800"/>
            <a:ext cx="762000" cy="304800"/>
          </a:xfrm>
          <a:prstGeom prst="rect">
            <a:avLst/>
          </a:prstGeom>
          <a:solidFill>
            <a:schemeClr val="accent1"/>
          </a:solidFill>
          <a:ln w="12700">
            <a:solidFill>
              <a:schemeClr val="tx1"/>
            </a:solidFill>
            <a:miter lim="800000"/>
            <a:headEnd type="none" w="sm" len="sm"/>
            <a:tailEnd type="none" w="sm" len="sm"/>
          </a:ln>
        </p:spPr>
        <p:txBody>
          <a:bodyPr wrap="none" anchor="ctr"/>
          <a:lstStyle/>
          <a:p>
            <a:r>
              <a:rPr lang="en-US" sz="1800" dirty="0"/>
              <a:t>Edit</a:t>
            </a:r>
          </a:p>
        </p:txBody>
      </p:sp>
      <p:sp>
        <p:nvSpPr>
          <p:cNvPr id="44043" name="Text Box 1034"/>
          <p:cNvSpPr txBox="1">
            <a:spLocks noChangeArrowheads="1"/>
          </p:cNvSpPr>
          <p:nvPr/>
        </p:nvSpPr>
        <p:spPr bwMode="auto">
          <a:xfrm>
            <a:off x="5791200" y="1405642"/>
            <a:ext cx="2971800" cy="4401205"/>
          </a:xfrm>
          <a:prstGeom prst="rect">
            <a:avLst/>
          </a:prstGeom>
          <a:solidFill>
            <a:srgbClr val="FFFFCC"/>
          </a:solidFill>
          <a:ln w="12700">
            <a:solidFill>
              <a:schemeClr val="tx1"/>
            </a:solidFill>
            <a:miter lim="800000"/>
            <a:headEnd type="none" w="sm" len="sm"/>
            <a:tailEnd type="none" w="sm" len="sm"/>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50000"/>
              </a:spcBef>
            </a:pPr>
            <a:r>
              <a:rPr lang="en-US" sz="2000" dirty="0"/>
              <a:t>Customer</a:t>
            </a:r>
          </a:p>
          <a:p>
            <a:pPr algn="l">
              <a:spcBef>
                <a:spcPct val="50000"/>
              </a:spcBef>
            </a:pPr>
            <a:r>
              <a:rPr lang="en-US" sz="2000" dirty="0" err="1"/>
              <a:t>FirstName</a:t>
            </a:r>
            <a:r>
              <a:rPr lang="en-US" sz="2000" dirty="0"/>
              <a:t>: Mary</a:t>
            </a:r>
          </a:p>
          <a:p>
            <a:pPr algn="l">
              <a:spcBef>
                <a:spcPct val="50000"/>
              </a:spcBef>
            </a:pPr>
            <a:r>
              <a:rPr lang="en-US" sz="2000" dirty="0" err="1"/>
              <a:t>LastName</a:t>
            </a:r>
            <a:r>
              <a:rPr lang="en-US" sz="2000" dirty="0"/>
              <a:t>: Jones</a:t>
            </a:r>
          </a:p>
          <a:p>
            <a:pPr algn="l">
              <a:spcBef>
                <a:spcPct val="50000"/>
              </a:spcBef>
            </a:pPr>
            <a:r>
              <a:rPr lang="en-US" sz="2000" dirty="0"/>
              <a:t>Address: 123 Oaxaca Ave.</a:t>
            </a:r>
          </a:p>
          <a:p>
            <a:pPr algn="l">
              <a:spcBef>
                <a:spcPct val="50000"/>
              </a:spcBef>
            </a:pPr>
            <a:r>
              <a:rPr lang="en-US" sz="2000" dirty="0"/>
              <a:t>City: Los Angeles</a:t>
            </a:r>
          </a:p>
          <a:p>
            <a:pPr algn="l">
              <a:spcBef>
                <a:spcPct val="50000"/>
              </a:spcBef>
            </a:pPr>
            <a:r>
              <a:rPr lang="en-US" sz="2000" dirty="0" err="1"/>
              <a:t>ZipCode</a:t>
            </a:r>
            <a:r>
              <a:rPr lang="en-US" sz="2000" dirty="0"/>
              <a:t>: 90086</a:t>
            </a:r>
          </a:p>
          <a:p>
            <a:pPr algn="l">
              <a:spcBef>
                <a:spcPct val="50000"/>
              </a:spcBef>
            </a:pPr>
            <a:r>
              <a:rPr lang="en-US" sz="2000" dirty="0"/>
              <a:t>Gender: Female</a:t>
            </a:r>
          </a:p>
          <a:p>
            <a:pPr algn="l">
              <a:spcBef>
                <a:spcPct val="50000"/>
              </a:spcBef>
            </a:pPr>
            <a:r>
              <a:rPr lang="en-US" sz="2000" dirty="0"/>
              <a:t>Age: 20</a:t>
            </a:r>
          </a:p>
          <a:p>
            <a:pPr algn="l">
              <a:spcBef>
                <a:spcPct val="50000"/>
              </a:spcBef>
            </a:pPr>
            <a:r>
              <a:rPr lang="en-US" sz="2000" dirty="0" err="1"/>
              <a:t>AccountBalance</a:t>
            </a:r>
            <a:r>
              <a:rPr lang="en-US" sz="2000" dirty="0"/>
              <a:t>: $150</a:t>
            </a:r>
          </a:p>
        </p:txBody>
      </p:sp>
      <p:sp>
        <p:nvSpPr>
          <p:cNvPr id="44044" name="Line 1035"/>
          <p:cNvSpPr>
            <a:spLocks noChangeShapeType="1"/>
          </p:cNvSpPr>
          <p:nvPr/>
        </p:nvSpPr>
        <p:spPr bwMode="auto">
          <a:xfrm>
            <a:off x="3962400" y="2057400"/>
            <a:ext cx="1752600" cy="533400"/>
          </a:xfrm>
          <a:prstGeom prst="line">
            <a:avLst/>
          </a:prstGeom>
          <a:noFill/>
          <a:ln w="12700">
            <a:solidFill>
              <a:schemeClr val="bg2"/>
            </a:solidFill>
            <a:round/>
            <a:headEnd type="none" w="sm" len="sm"/>
            <a:tailEnd type="stealth" w="lg"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4207518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r>
              <a:rPr lang="en-US" smtClean="0"/>
              <a:t>Multiple Forms</a:t>
            </a:r>
          </a:p>
        </p:txBody>
      </p:sp>
      <p:sp>
        <p:nvSpPr>
          <p:cNvPr id="45058" name="Slide Number Placeholder 6"/>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F0A7411-AB86-4D4E-8412-84F343F73D7E}" type="slidenum">
              <a:rPr lang="en-US" smtClean="0"/>
              <a:pPr/>
              <a:t>41</a:t>
            </a:fld>
            <a:endParaRPr lang="en-US"/>
          </a:p>
        </p:txBody>
      </p:sp>
      <p:sp>
        <p:nvSpPr>
          <p:cNvPr id="45061" name="Rectangle 4"/>
          <p:cNvSpPr>
            <a:spLocks noChangeArrowheads="1"/>
          </p:cNvSpPr>
          <p:nvPr/>
        </p:nvSpPr>
        <p:spPr bwMode="auto">
          <a:xfrm>
            <a:off x="6559550" y="920750"/>
            <a:ext cx="2197100" cy="1892300"/>
          </a:xfrm>
          <a:prstGeom prst="rect">
            <a:avLst/>
          </a:prstGeom>
          <a:solidFill>
            <a:srgbClr val="FFFFFF"/>
          </a:solidFill>
          <a:ln w="12700">
            <a:solidFill>
              <a:schemeClr val="tx1"/>
            </a:solidFill>
            <a:miter lim="800000"/>
            <a:headEnd/>
            <a:tailEnd/>
          </a:ln>
        </p:spPr>
        <p:txBody>
          <a:bodyPr wrap="none" lIns="92075" tIns="46038" rIns="92075" bIns="46038"/>
          <a:lstStyle/>
          <a:p>
            <a:r>
              <a:rPr lang="en-US" sz="1600">
                <a:solidFill>
                  <a:schemeClr val="folHlink"/>
                </a:solidFill>
              </a:rPr>
              <a:t>Animal</a:t>
            </a:r>
          </a:p>
        </p:txBody>
      </p:sp>
      <p:sp>
        <p:nvSpPr>
          <p:cNvPr id="45062" name="Rectangle 5"/>
          <p:cNvSpPr>
            <a:spLocks noChangeArrowheads="1"/>
          </p:cNvSpPr>
          <p:nvPr/>
        </p:nvSpPr>
        <p:spPr bwMode="auto">
          <a:xfrm>
            <a:off x="7245350" y="1987550"/>
            <a:ext cx="1358900" cy="368300"/>
          </a:xfrm>
          <a:prstGeom prst="rect">
            <a:avLst/>
          </a:prstGeom>
          <a:solidFill>
            <a:srgbClr val="FF99FF"/>
          </a:solidFill>
          <a:ln w="12700">
            <a:solidFill>
              <a:schemeClr val="tx1"/>
            </a:solidFill>
            <a:miter lim="800000"/>
            <a:headEnd/>
            <a:tailEnd/>
          </a:ln>
        </p:spPr>
        <p:txBody>
          <a:bodyPr wrap="none" lIns="92075" tIns="46038" rIns="92075" bIns="46038" anchor="ctr"/>
          <a:lstStyle/>
          <a:p>
            <a:r>
              <a:rPr lang="en-US" sz="1600">
                <a:solidFill>
                  <a:schemeClr val="bg2"/>
                </a:solidFill>
              </a:rPr>
              <a:t>AnimalID</a:t>
            </a:r>
          </a:p>
        </p:txBody>
      </p:sp>
      <p:sp>
        <p:nvSpPr>
          <p:cNvPr id="45063" name="Rectangle 6"/>
          <p:cNvSpPr>
            <a:spLocks noChangeArrowheads="1"/>
          </p:cNvSpPr>
          <p:nvPr/>
        </p:nvSpPr>
        <p:spPr bwMode="auto">
          <a:xfrm>
            <a:off x="5264150" y="2901950"/>
            <a:ext cx="3797300" cy="3263900"/>
          </a:xfrm>
          <a:prstGeom prst="rect">
            <a:avLst/>
          </a:prstGeom>
          <a:solidFill>
            <a:srgbClr val="FFFFFF"/>
          </a:solidFill>
          <a:ln w="12700">
            <a:solidFill>
              <a:schemeClr val="tx1"/>
            </a:solidFill>
            <a:miter lim="800000"/>
            <a:headEnd/>
            <a:tailEnd/>
          </a:ln>
        </p:spPr>
        <p:txBody>
          <a:bodyPr wrap="none" lIns="92075" tIns="46038" rIns="92075" bIns="46038"/>
          <a:lstStyle/>
          <a:p>
            <a:r>
              <a:rPr lang="en-US" sz="1600">
                <a:solidFill>
                  <a:schemeClr val="folHlink"/>
                </a:solidFill>
              </a:rPr>
              <a:t>Sale</a:t>
            </a:r>
          </a:p>
        </p:txBody>
      </p:sp>
      <p:sp>
        <p:nvSpPr>
          <p:cNvPr id="45064" name="Rectangle 7"/>
          <p:cNvSpPr>
            <a:spLocks noChangeArrowheads="1"/>
          </p:cNvSpPr>
          <p:nvPr/>
        </p:nvSpPr>
        <p:spPr bwMode="auto">
          <a:xfrm>
            <a:off x="5721350" y="3282950"/>
            <a:ext cx="3187700" cy="368300"/>
          </a:xfrm>
          <a:prstGeom prst="rect">
            <a:avLst/>
          </a:prstGeom>
          <a:solidFill>
            <a:schemeClr val="accent1"/>
          </a:solidFill>
          <a:ln w="12700">
            <a:solidFill>
              <a:schemeClr val="tx1"/>
            </a:solidFill>
            <a:miter lim="800000"/>
            <a:headEnd/>
            <a:tailEnd/>
          </a:ln>
        </p:spPr>
        <p:txBody>
          <a:bodyPr wrap="none" lIns="92075" tIns="46038" rIns="92075" bIns="46038" anchor="ctr"/>
          <a:lstStyle/>
          <a:p>
            <a:r>
              <a:rPr lang="en-US" sz="1600">
                <a:solidFill>
                  <a:schemeClr val="tx2"/>
                </a:solidFill>
              </a:rPr>
              <a:t>=AnimalID from Animal form</a:t>
            </a:r>
          </a:p>
        </p:txBody>
      </p:sp>
      <p:sp>
        <p:nvSpPr>
          <p:cNvPr id="45065" name="Rectangle 8"/>
          <p:cNvSpPr>
            <a:spLocks noChangeArrowheads="1"/>
          </p:cNvSpPr>
          <p:nvPr/>
        </p:nvSpPr>
        <p:spPr bwMode="auto">
          <a:xfrm>
            <a:off x="5492750" y="4044950"/>
            <a:ext cx="3416300" cy="596900"/>
          </a:xfrm>
          <a:prstGeom prst="rect">
            <a:avLst/>
          </a:prstGeom>
          <a:solidFill>
            <a:srgbClr val="99FFCC"/>
          </a:solidFill>
          <a:ln w="12700">
            <a:solidFill>
              <a:schemeClr val="tx1"/>
            </a:solidFill>
            <a:miter lim="800000"/>
            <a:headEnd/>
            <a:tailEnd/>
          </a:ln>
        </p:spPr>
        <p:txBody>
          <a:bodyPr wrap="none" lIns="92075" tIns="46038" rIns="92075" bIns="46038" anchor="ctr"/>
          <a:lstStyle/>
          <a:p>
            <a:r>
              <a:rPr lang="en-US" sz="1400">
                <a:solidFill>
                  <a:schemeClr val="bg2"/>
                </a:solidFill>
              </a:rPr>
              <a:t>- - - - - - -</a:t>
            </a:r>
          </a:p>
          <a:p>
            <a:r>
              <a:rPr lang="en-US" sz="1400">
                <a:solidFill>
                  <a:schemeClr val="bg2"/>
                </a:solidFill>
              </a:rPr>
              <a:t>- - - - - - -</a:t>
            </a:r>
          </a:p>
          <a:p>
            <a:r>
              <a:rPr lang="en-US" sz="1400">
                <a:solidFill>
                  <a:schemeClr val="bg2"/>
                </a:solidFill>
              </a:rPr>
              <a:t>Subtotal=Sum(Price*Quantity)</a:t>
            </a:r>
          </a:p>
        </p:txBody>
      </p:sp>
      <p:sp>
        <p:nvSpPr>
          <p:cNvPr id="45066" name="Rectangle 9"/>
          <p:cNvSpPr>
            <a:spLocks noChangeArrowheads="1"/>
          </p:cNvSpPr>
          <p:nvPr/>
        </p:nvSpPr>
        <p:spPr bwMode="auto">
          <a:xfrm>
            <a:off x="5873750" y="4730750"/>
            <a:ext cx="3111500" cy="368300"/>
          </a:xfrm>
          <a:prstGeom prst="rect">
            <a:avLst/>
          </a:prstGeom>
          <a:solidFill>
            <a:schemeClr val="accent1"/>
          </a:solidFill>
          <a:ln w="12700">
            <a:solidFill>
              <a:schemeClr val="tx1"/>
            </a:solidFill>
            <a:miter lim="800000"/>
            <a:headEnd/>
            <a:tailEnd/>
          </a:ln>
        </p:spPr>
        <p:txBody>
          <a:bodyPr wrap="none" lIns="92075" tIns="46038" rIns="92075" bIns="46038" anchor="ctr"/>
          <a:lstStyle/>
          <a:p>
            <a:r>
              <a:rPr lang="en-US" sz="1400">
                <a:solidFill>
                  <a:schemeClr val="bg2"/>
                </a:solidFill>
              </a:rPr>
              <a:t>=Forms!Sale!ItemsSold.Form!Subtotal</a:t>
            </a:r>
          </a:p>
        </p:txBody>
      </p:sp>
      <p:sp>
        <p:nvSpPr>
          <p:cNvPr id="45067" name="Rectangle 10"/>
          <p:cNvSpPr>
            <a:spLocks noChangeArrowheads="1"/>
          </p:cNvSpPr>
          <p:nvPr/>
        </p:nvSpPr>
        <p:spPr bwMode="auto">
          <a:xfrm>
            <a:off x="6461125" y="3717925"/>
            <a:ext cx="1098058"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a:r>
              <a:rPr lang="en-US" sz="1600">
                <a:solidFill>
                  <a:srgbClr val="009900"/>
                </a:solidFill>
              </a:rPr>
              <a:t>ItemsSold</a:t>
            </a:r>
          </a:p>
        </p:txBody>
      </p:sp>
      <p:sp>
        <p:nvSpPr>
          <p:cNvPr id="45068" name="Rectangle 11"/>
          <p:cNvSpPr>
            <a:spLocks noChangeArrowheads="1"/>
          </p:cNvSpPr>
          <p:nvPr/>
        </p:nvSpPr>
        <p:spPr bwMode="auto">
          <a:xfrm>
            <a:off x="7169150" y="5416550"/>
            <a:ext cx="1816100" cy="292100"/>
          </a:xfrm>
          <a:prstGeom prst="rect">
            <a:avLst/>
          </a:prstGeom>
          <a:solidFill>
            <a:schemeClr val="accent1"/>
          </a:solidFill>
          <a:ln w="12700">
            <a:solidFill>
              <a:schemeClr val="tx1"/>
            </a:solidFill>
            <a:miter lim="800000"/>
            <a:headEnd/>
            <a:tailEnd/>
          </a:ln>
        </p:spPr>
        <p:txBody>
          <a:bodyPr wrap="none" lIns="92075" tIns="46038" rIns="92075" bIns="46038" anchor="ctr"/>
          <a:lstStyle/>
          <a:p>
            <a:r>
              <a:rPr lang="en-US" sz="1600">
                <a:solidFill>
                  <a:schemeClr val="bg2"/>
                </a:solidFill>
              </a:rPr>
              <a:t>=Subtotal*[TaxRate]</a:t>
            </a:r>
          </a:p>
        </p:txBody>
      </p:sp>
      <p:sp>
        <p:nvSpPr>
          <p:cNvPr id="45069" name="Rectangle 12"/>
          <p:cNvSpPr>
            <a:spLocks noChangeArrowheads="1"/>
          </p:cNvSpPr>
          <p:nvPr/>
        </p:nvSpPr>
        <p:spPr bwMode="auto">
          <a:xfrm>
            <a:off x="5241925" y="5081588"/>
            <a:ext cx="937757"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a:r>
              <a:rPr lang="en-US" sz="1600">
                <a:solidFill>
                  <a:schemeClr val="folHlink"/>
                </a:solidFill>
              </a:rPr>
              <a:t>Subtotal</a:t>
            </a:r>
          </a:p>
        </p:txBody>
      </p:sp>
      <p:sp>
        <p:nvSpPr>
          <p:cNvPr id="45070" name="Rectangle 13"/>
          <p:cNvSpPr>
            <a:spLocks noChangeArrowheads="1"/>
          </p:cNvSpPr>
          <p:nvPr/>
        </p:nvSpPr>
        <p:spPr bwMode="auto">
          <a:xfrm>
            <a:off x="6461125" y="5386388"/>
            <a:ext cx="504625"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a:r>
              <a:rPr lang="en-US" sz="1600">
                <a:solidFill>
                  <a:schemeClr val="folHlink"/>
                </a:solidFill>
              </a:rPr>
              <a:t>Tax</a:t>
            </a:r>
          </a:p>
        </p:txBody>
      </p:sp>
      <p:sp>
        <p:nvSpPr>
          <p:cNvPr id="45071" name="Rectangle 14"/>
          <p:cNvSpPr>
            <a:spLocks noChangeArrowheads="1"/>
          </p:cNvSpPr>
          <p:nvPr/>
        </p:nvSpPr>
        <p:spPr bwMode="auto">
          <a:xfrm>
            <a:off x="7169150" y="5797550"/>
            <a:ext cx="1816100" cy="292100"/>
          </a:xfrm>
          <a:prstGeom prst="rect">
            <a:avLst/>
          </a:prstGeom>
          <a:solidFill>
            <a:schemeClr val="accent1"/>
          </a:solidFill>
          <a:ln w="12700">
            <a:solidFill>
              <a:schemeClr val="tx1"/>
            </a:solidFill>
            <a:miter lim="800000"/>
            <a:headEnd/>
            <a:tailEnd/>
          </a:ln>
        </p:spPr>
        <p:txBody>
          <a:bodyPr wrap="none" lIns="92075" tIns="46038" rIns="92075" bIns="46038" anchor="ctr"/>
          <a:lstStyle/>
          <a:p>
            <a:r>
              <a:rPr lang="en-US" sz="1600">
                <a:solidFill>
                  <a:schemeClr val="bg2"/>
                </a:solidFill>
              </a:rPr>
              <a:t>=Subtotal+Tax</a:t>
            </a:r>
          </a:p>
        </p:txBody>
      </p:sp>
      <p:sp>
        <p:nvSpPr>
          <p:cNvPr id="45072" name="Rectangle 15"/>
          <p:cNvSpPr>
            <a:spLocks noChangeArrowheads="1"/>
          </p:cNvSpPr>
          <p:nvPr/>
        </p:nvSpPr>
        <p:spPr bwMode="auto">
          <a:xfrm>
            <a:off x="5715000" y="5767388"/>
            <a:ext cx="1387475"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r>
              <a:rPr lang="en-US" sz="1600">
                <a:solidFill>
                  <a:schemeClr val="folHlink"/>
                </a:solidFill>
              </a:rPr>
              <a:t>OrderTotal</a:t>
            </a:r>
          </a:p>
        </p:txBody>
      </p:sp>
      <p:sp>
        <p:nvSpPr>
          <p:cNvPr id="45073" name="Line 16"/>
          <p:cNvSpPr>
            <a:spLocks noChangeShapeType="1"/>
          </p:cNvSpPr>
          <p:nvPr/>
        </p:nvSpPr>
        <p:spPr bwMode="auto">
          <a:xfrm flipH="1">
            <a:off x="7772400" y="2362200"/>
            <a:ext cx="228600" cy="838200"/>
          </a:xfrm>
          <a:prstGeom prst="line">
            <a:avLst/>
          </a:prstGeom>
          <a:noFill/>
          <a:ln w="254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5074" name="Line 17"/>
          <p:cNvSpPr>
            <a:spLocks noChangeShapeType="1"/>
          </p:cNvSpPr>
          <p:nvPr/>
        </p:nvSpPr>
        <p:spPr bwMode="auto">
          <a:xfrm>
            <a:off x="6248400" y="4572000"/>
            <a:ext cx="1295400" cy="228600"/>
          </a:xfrm>
          <a:prstGeom prst="line">
            <a:avLst/>
          </a:prstGeom>
          <a:noFill/>
          <a:ln w="25400">
            <a:solidFill>
              <a:srgbClr val="0099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5075" name="Line 18"/>
          <p:cNvSpPr>
            <a:spLocks noChangeShapeType="1"/>
          </p:cNvSpPr>
          <p:nvPr/>
        </p:nvSpPr>
        <p:spPr bwMode="auto">
          <a:xfrm>
            <a:off x="6705600" y="5029200"/>
            <a:ext cx="685800" cy="3810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5076" name="Line 19"/>
          <p:cNvSpPr>
            <a:spLocks noChangeShapeType="1"/>
          </p:cNvSpPr>
          <p:nvPr/>
        </p:nvSpPr>
        <p:spPr bwMode="auto">
          <a:xfrm>
            <a:off x="6705600" y="5029200"/>
            <a:ext cx="838200" cy="7620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 name="Rectangle 1"/>
          <p:cNvSpPr/>
          <p:nvPr/>
        </p:nvSpPr>
        <p:spPr>
          <a:xfrm>
            <a:off x="184245" y="1279827"/>
            <a:ext cx="4572000" cy="3139321"/>
          </a:xfrm>
          <a:prstGeom prst="rect">
            <a:avLst/>
          </a:prstGeom>
        </p:spPr>
        <p:txBody>
          <a:bodyPr>
            <a:spAutoFit/>
          </a:bodyPr>
          <a:lstStyle/>
          <a:p>
            <a:r>
              <a:rPr lang="en-US" sz="1800" dirty="0"/>
              <a:t>Using data on other forms</a:t>
            </a:r>
          </a:p>
          <a:p>
            <a:pPr lvl="1"/>
            <a:r>
              <a:rPr lang="en-US" sz="1800" dirty="0"/>
              <a:t>The forms object collection</a:t>
            </a:r>
          </a:p>
          <a:p>
            <a:pPr lvl="1"/>
            <a:r>
              <a:rPr lang="en-US" sz="1800" dirty="0"/>
              <a:t>Forms![</a:t>
            </a:r>
            <a:r>
              <a:rPr lang="en-US" sz="1800" dirty="0" err="1"/>
              <a:t>FormName</a:t>
            </a:r>
            <a:r>
              <a:rPr lang="en-US" sz="1800" dirty="0"/>
              <a:t>]![Control]</a:t>
            </a:r>
          </a:p>
          <a:p>
            <a:r>
              <a:rPr lang="en-US" sz="1800" dirty="0"/>
              <a:t>Subtotals and </a:t>
            </a:r>
            <a:r>
              <a:rPr lang="en-US" sz="1800" dirty="0" err="1"/>
              <a:t>subforms</a:t>
            </a:r>
            <a:endParaRPr lang="en-US" sz="1800" dirty="0"/>
          </a:p>
          <a:p>
            <a:pPr lvl="1"/>
            <a:r>
              <a:rPr lang="en-US" sz="1800" dirty="0"/>
              <a:t>The form property</a:t>
            </a:r>
          </a:p>
          <a:p>
            <a:pPr lvl="1"/>
            <a:r>
              <a:rPr lang="en-US" sz="1800" dirty="0"/>
              <a:t>Forms![</a:t>
            </a:r>
            <a:r>
              <a:rPr lang="en-US" sz="1800" dirty="0" err="1"/>
              <a:t>MainForm</a:t>
            </a:r>
            <a:r>
              <a:rPr lang="en-US" sz="1800" dirty="0"/>
              <a:t>]![</a:t>
            </a:r>
            <a:r>
              <a:rPr lang="en-US" sz="1800" dirty="0" err="1"/>
              <a:t>SubForm</a:t>
            </a:r>
            <a:r>
              <a:rPr lang="en-US" sz="1800" dirty="0"/>
              <a:t>].Form![Control]</a:t>
            </a:r>
          </a:p>
          <a:p>
            <a:r>
              <a:rPr lang="en-US" sz="1800" dirty="0"/>
              <a:t>Multi-page v Separate forms</a:t>
            </a:r>
          </a:p>
          <a:p>
            <a:pPr lvl="1"/>
            <a:r>
              <a:rPr lang="en-US" sz="1800" dirty="0"/>
              <a:t>Same </a:t>
            </a:r>
            <a:r>
              <a:rPr lang="en-US" sz="1800" dirty="0" err="1"/>
              <a:t>recordset</a:t>
            </a:r>
            <a:endParaRPr lang="en-US" sz="1800" dirty="0"/>
          </a:p>
          <a:p>
            <a:pPr lvl="1"/>
            <a:r>
              <a:rPr lang="en-US" sz="1800" dirty="0"/>
              <a:t>Screen size</a:t>
            </a:r>
          </a:p>
          <a:p>
            <a:pPr lvl="1"/>
            <a:r>
              <a:rPr lang="en-US" sz="1800" dirty="0"/>
              <a:t>Side-by-side</a:t>
            </a:r>
          </a:p>
        </p:txBody>
      </p:sp>
    </p:spTree>
    <p:extLst>
      <p:ext uri="{BB962C8B-B14F-4D97-AF65-F5344CB8AC3E}">
        <p14:creationId xmlns:p14="http://schemas.microsoft.com/office/powerpoint/2010/main" val="40191229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r>
              <a:rPr lang="en-US" smtClean="0"/>
              <a:t>Integrity</a:t>
            </a:r>
          </a:p>
        </p:txBody>
      </p:sp>
      <p:sp>
        <p:nvSpPr>
          <p:cNvPr id="46084" name="Rectangle 3"/>
          <p:cNvSpPr>
            <a:spLocks noGrp="1" noChangeArrowheads="1"/>
          </p:cNvSpPr>
          <p:nvPr>
            <p:ph type="body" sz="half" idx="1"/>
          </p:nvPr>
        </p:nvSpPr>
        <p:spPr/>
        <p:txBody>
          <a:bodyPr/>
          <a:lstStyle/>
          <a:p>
            <a:r>
              <a:rPr lang="en-US" sz="2000" dirty="0" smtClean="0"/>
              <a:t>Avoid relying on forms</a:t>
            </a:r>
          </a:p>
          <a:p>
            <a:pPr lvl="1"/>
            <a:r>
              <a:rPr lang="en-US" sz="1800" dirty="0" smtClean="0"/>
              <a:t>Set integrity conditions in table definitions</a:t>
            </a:r>
          </a:p>
          <a:p>
            <a:pPr lvl="1"/>
            <a:r>
              <a:rPr lang="en-US" sz="1800" dirty="0" smtClean="0"/>
              <a:t>Be sure to set referential integrity (relationships)</a:t>
            </a:r>
          </a:p>
          <a:p>
            <a:r>
              <a:rPr lang="en-US" sz="2000" dirty="0" smtClean="0"/>
              <a:t>Use forms to make it easy to enter quality data</a:t>
            </a:r>
          </a:p>
          <a:p>
            <a:pPr lvl="1"/>
            <a:r>
              <a:rPr lang="en-US" sz="1800" dirty="0" smtClean="0"/>
              <a:t>Combo/list boxes</a:t>
            </a:r>
          </a:p>
          <a:p>
            <a:pPr lvl="1"/>
            <a:r>
              <a:rPr lang="en-US" sz="1800" dirty="0" smtClean="0"/>
              <a:t>Menus</a:t>
            </a:r>
          </a:p>
          <a:p>
            <a:pPr lvl="1"/>
            <a:r>
              <a:rPr lang="en-US" sz="1800" dirty="0" smtClean="0"/>
              <a:t>Pop-up forms</a:t>
            </a:r>
          </a:p>
          <a:p>
            <a:pPr lvl="1"/>
            <a:r>
              <a:rPr lang="en-US" sz="1800" dirty="0" smtClean="0"/>
              <a:t>Ties to related forms</a:t>
            </a:r>
          </a:p>
          <a:p>
            <a:pPr lvl="1"/>
            <a:r>
              <a:rPr lang="en-US" sz="1800" dirty="0" smtClean="0"/>
              <a:t>Data transfer across forms</a:t>
            </a:r>
          </a:p>
          <a:p>
            <a:pPr lvl="1"/>
            <a:r>
              <a:rPr lang="en-US" sz="1800" dirty="0" smtClean="0"/>
              <a:t>Computations</a:t>
            </a:r>
          </a:p>
          <a:p>
            <a:pPr lvl="1"/>
            <a:r>
              <a:rPr lang="en-US" sz="1800" dirty="0" smtClean="0"/>
              <a:t>Error checking &amp; trapping</a:t>
            </a:r>
          </a:p>
        </p:txBody>
      </p:sp>
      <p:sp>
        <p:nvSpPr>
          <p:cNvPr id="46085" name="Rectangle 4"/>
          <p:cNvSpPr>
            <a:spLocks noGrp="1" noChangeArrowheads="1"/>
          </p:cNvSpPr>
          <p:nvPr>
            <p:ph type="body" sz="half" idx="2"/>
          </p:nvPr>
        </p:nvSpPr>
        <p:spPr/>
        <p:txBody>
          <a:bodyPr/>
          <a:lstStyle/>
          <a:p>
            <a:r>
              <a:rPr lang="en-US" sz="2000" smtClean="0"/>
              <a:t>Controls</a:t>
            </a:r>
          </a:p>
          <a:p>
            <a:pPr lvl="1"/>
            <a:r>
              <a:rPr lang="en-US" sz="1800" smtClean="0"/>
              <a:t>Security rights</a:t>
            </a:r>
          </a:p>
          <a:p>
            <a:pPr lvl="1"/>
            <a:r>
              <a:rPr lang="en-US" sz="1800" smtClean="0"/>
              <a:t>Data formats</a:t>
            </a:r>
          </a:p>
          <a:p>
            <a:pPr lvl="2"/>
            <a:r>
              <a:rPr lang="en-US" sz="1600" smtClean="0"/>
              <a:t>Data entry</a:t>
            </a:r>
          </a:p>
          <a:p>
            <a:pPr lvl="2"/>
            <a:r>
              <a:rPr lang="en-US" sz="1600" smtClean="0"/>
              <a:t>Round-off</a:t>
            </a:r>
          </a:p>
          <a:p>
            <a:pPr lvl="1"/>
            <a:r>
              <a:rPr lang="en-US" sz="1800" smtClean="0"/>
              <a:t>Selectivity</a:t>
            </a:r>
          </a:p>
          <a:p>
            <a:pPr lvl="2"/>
            <a:r>
              <a:rPr lang="en-US" sz="1600" smtClean="0"/>
              <a:t>Visible</a:t>
            </a:r>
          </a:p>
          <a:p>
            <a:pPr lvl="2"/>
            <a:r>
              <a:rPr lang="en-US" sz="1600" smtClean="0"/>
              <a:t>Enabled &amp; Locked</a:t>
            </a:r>
          </a:p>
          <a:p>
            <a:pPr lvl="2"/>
            <a:r>
              <a:rPr lang="en-US" sz="1600" smtClean="0"/>
              <a:t>Example:  no production change after item is sold.</a:t>
            </a:r>
          </a:p>
          <a:p>
            <a:r>
              <a:rPr lang="en-US" sz="2000" smtClean="0"/>
              <a:t>User assistance</a:t>
            </a:r>
          </a:p>
          <a:p>
            <a:pPr lvl="1"/>
            <a:r>
              <a:rPr lang="en-US" sz="1800" smtClean="0"/>
              <a:t>Tool tips</a:t>
            </a:r>
          </a:p>
          <a:p>
            <a:pPr lvl="1"/>
            <a:r>
              <a:rPr lang="en-US" sz="1800" smtClean="0"/>
              <a:t>Status bar</a:t>
            </a:r>
          </a:p>
          <a:p>
            <a:pPr lvl="1"/>
            <a:r>
              <a:rPr lang="en-US" sz="1800" smtClean="0"/>
              <a:t>Menu</a:t>
            </a:r>
          </a:p>
          <a:p>
            <a:pPr lvl="1"/>
            <a:r>
              <a:rPr lang="en-US" sz="1800" smtClean="0"/>
              <a:t>Help--context sensitive</a:t>
            </a:r>
          </a:p>
        </p:txBody>
      </p:sp>
      <p:sp>
        <p:nvSpPr>
          <p:cNvPr id="46082" name="Slide Number Placeholder 6"/>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1F6F3C82-ACC6-4C69-8F5E-A32D93CA4CEA}" type="slidenum">
              <a:rPr lang="en-US" smtClean="0"/>
              <a:pPr/>
              <a:t>42</a:t>
            </a:fld>
            <a:endParaRPr lang="en-US"/>
          </a:p>
        </p:txBody>
      </p:sp>
    </p:spTree>
    <p:extLst>
      <p:ext uri="{BB962C8B-B14F-4D97-AF65-F5344CB8AC3E}">
        <p14:creationId xmlns:p14="http://schemas.microsoft.com/office/powerpoint/2010/main" val="15202574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r>
              <a:rPr lang="en-US" smtClean="0"/>
              <a:t>Direct Manipulation of Objects</a:t>
            </a:r>
          </a:p>
        </p:txBody>
      </p:sp>
      <p:sp>
        <p:nvSpPr>
          <p:cNvPr id="2051" name="Slide Number Placeholder 6"/>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6D5B26FA-684F-4687-A98E-6BC432CD9412}" type="slidenum">
              <a:rPr lang="en-US" smtClean="0"/>
              <a:pPr/>
              <a:t>43</a:t>
            </a:fld>
            <a:endParaRPr lang="en-US"/>
          </a:p>
        </p:txBody>
      </p:sp>
      <p:sp>
        <p:nvSpPr>
          <p:cNvPr id="2054" name="Rectangle 4"/>
          <p:cNvSpPr>
            <a:spLocks noChangeArrowheads="1"/>
          </p:cNvSpPr>
          <p:nvPr/>
        </p:nvSpPr>
        <p:spPr bwMode="auto">
          <a:xfrm>
            <a:off x="1844769" y="1244730"/>
            <a:ext cx="6921500" cy="3644900"/>
          </a:xfrm>
          <a:prstGeom prst="rect">
            <a:avLst/>
          </a:prstGeom>
          <a:noFill/>
          <a:ln w="12700">
            <a:solidFill>
              <a:schemeClr val="tx1"/>
            </a:solidFill>
            <a:miter lim="800000"/>
            <a:headEnd/>
            <a:tailEnd/>
          </a:ln>
        </p:spPr>
        <p:txBody>
          <a:bodyPr wrap="none" anchor="ctr"/>
          <a:lstStyle/>
          <a:p>
            <a:endParaRPr lang="en-US"/>
          </a:p>
        </p:txBody>
      </p:sp>
      <p:sp>
        <p:nvSpPr>
          <p:cNvPr id="2057" name="Rectangle 7"/>
          <p:cNvSpPr>
            <a:spLocks noChangeArrowheads="1"/>
          </p:cNvSpPr>
          <p:nvPr/>
        </p:nvSpPr>
        <p:spPr bwMode="auto">
          <a:xfrm>
            <a:off x="4435569" y="2540130"/>
            <a:ext cx="749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a:r>
              <a:rPr lang="en-US" sz="1600">
                <a:solidFill>
                  <a:schemeClr val="tx1"/>
                </a:solidFill>
              </a:rPr>
              <a:t>Tabby</a:t>
            </a:r>
          </a:p>
        </p:txBody>
      </p:sp>
      <p:sp>
        <p:nvSpPr>
          <p:cNvPr id="2058" name="Rectangle 8"/>
          <p:cNvSpPr>
            <a:spLocks noChangeArrowheads="1"/>
          </p:cNvSpPr>
          <p:nvPr/>
        </p:nvSpPr>
        <p:spPr bwMode="auto">
          <a:xfrm>
            <a:off x="4022481" y="4460476"/>
            <a:ext cx="527388"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a:r>
              <a:rPr lang="en-US" sz="1600" dirty="0" smtClean="0">
                <a:solidFill>
                  <a:schemeClr val="tx1"/>
                </a:solidFill>
              </a:rPr>
              <a:t>Lab</a:t>
            </a:r>
            <a:endParaRPr lang="en-US" sz="1600" dirty="0">
              <a:solidFill>
                <a:schemeClr val="tx1"/>
              </a:solidFill>
            </a:endParaRPr>
          </a:p>
        </p:txBody>
      </p:sp>
      <p:sp>
        <p:nvSpPr>
          <p:cNvPr id="2059" name="Rectangle 9"/>
          <p:cNvSpPr>
            <a:spLocks noChangeArrowheads="1"/>
          </p:cNvSpPr>
          <p:nvPr/>
        </p:nvSpPr>
        <p:spPr bwMode="auto">
          <a:xfrm>
            <a:off x="3275107" y="1220918"/>
            <a:ext cx="185307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a:r>
              <a:rPr lang="en-US" sz="1800">
                <a:solidFill>
                  <a:schemeClr val="tx1"/>
                </a:solidFill>
              </a:rPr>
              <a:t>Current Choices</a:t>
            </a:r>
          </a:p>
        </p:txBody>
      </p:sp>
      <p:sp>
        <p:nvSpPr>
          <p:cNvPr id="2060" name="Rectangle 10"/>
          <p:cNvSpPr>
            <a:spLocks noChangeArrowheads="1"/>
          </p:cNvSpPr>
          <p:nvPr/>
        </p:nvSpPr>
        <p:spPr bwMode="auto">
          <a:xfrm>
            <a:off x="3222719" y="1784480"/>
            <a:ext cx="215900" cy="2959100"/>
          </a:xfrm>
          <a:prstGeom prst="rect">
            <a:avLst/>
          </a:prstGeom>
          <a:solidFill>
            <a:schemeClr val="accent1"/>
          </a:solidFill>
          <a:ln w="12700">
            <a:solidFill>
              <a:schemeClr val="bg2"/>
            </a:solidFill>
            <a:miter lim="800000"/>
            <a:headEnd/>
            <a:tailEnd/>
          </a:ln>
        </p:spPr>
        <p:txBody>
          <a:bodyPr wrap="none" anchor="ctr"/>
          <a:lstStyle/>
          <a:p>
            <a:endParaRPr lang="en-US"/>
          </a:p>
        </p:txBody>
      </p:sp>
      <p:pic>
        <p:nvPicPr>
          <p:cNvPr id="2061" name="Picture 11"/>
          <p:cNvPicPr>
            <a:picLocks noChangeArrowheads="1"/>
          </p:cNvPicPr>
          <p:nvPr/>
        </p:nvPicPr>
        <p:blipFill>
          <a:blip r:embed="rId3" cstate="print">
            <a:extLst>
              <a:ext uri="{28A0092B-C50C-407E-A947-70E740481C1C}">
                <a14:useLocalDpi xmlns:a14="http://schemas.microsoft.com/office/drawing/2010/main" val="0"/>
              </a:ext>
            </a:extLst>
          </a:blip>
          <a:srcRect r="97000" b="1089"/>
          <a:stretch>
            <a:fillRect/>
          </a:stretch>
        </p:blipFill>
        <p:spPr bwMode="auto">
          <a:xfrm>
            <a:off x="3248119" y="1819405"/>
            <a:ext cx="165100" cy="131763"/>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2062" name="Picture 12"/>
          <p:cNvPicPr>
            <a:picLocks noChangeArrowheads="1"/>
          </p:cNvPicPr>
          <p:nvPr/>
        </p:nvPicPr>
        <p:blipFill>
          <a:blip r:embed="rId4" cstate="print">
            <a:extLst>
              <a:ext uri="{28A0092B-C50C-407E-A947-70E740481C1C}">
                <a14:useLocalDpi xmlns:a14="http://schemas.microsoft.com/office/drawing/2010/main" val="0"/>
              </a:ext>
            </a:extLst>
          </a:blip>
          <a:srcRect r="97220" b="1089"/>
          <a:stretch>
            <a:fillRect/>
          </a:stretch>
        </p:blipFill>
        <p:spPr bwMode="auto">
          <a:xfrm>
            <a:off x="3249707" y="4564193"/>
            <a:ext cx="152400" cy="131762"/>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063" name="Rectangle 13"/>
          <p:cNvSpPr>
            <a:spLocks noChangeArrowheads="1"/>
          </p:cNvSpPr>
          <p:nvPr/>
        </p:nvSpPr>
        <p:spPr bwMode="auto">
          <a:xfrm>
            <a:off x="1987644" y="1325693"/>
            <a:ext cx="1211870"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a:r>
              <a:rPr lang="en-US" sz="1800" dirty="0" smtClean="0">
                <a:solidFill>
                  <a:schemeClr val="tx1"/>
                </a:solidFill>
              </a:rPr>
              <a:t>Group/</a:t>
            </a:r>
            <a:endParaRPr lang="en-US" sz="1800" dirty="0">
              <a:solidFill>
                <a:schemeClr val="tx1"/>
              </a:solidFill>
            </a:endParaRPr>
          </a:p>
          <a:p>
            <a:pPr algn="l"/>
            <a:r>
              <a:rPr lang="en-US" sz="1800" dirty="0" smtClean="0">
                <a:solidFill>
                  <a:schemeClr val="tx1"/>
                </a:solidFill>
              </a:rPr>
              <a:t>Adoptions</a:t>
            </a:r>
            <a:endParaRPr lang="en-US" sz="1800" dirty="0">
              <a:solidFill>
                <a:schemeClr val="tx1"/>
              </a:solidFill>
            </a:endParaRPr>
          </a:p>
        </p:txBody>
      </p:sp>
      <p:sp>
        <p:nvSpPr>
          <p:cNvPr id="2064" name="Rectangle 14"/>
          <p:cNvSpPr>
            <a:spLocks noChangeArrowheads="1"/>
          </p:cNvSpPr>
          <p:nvPr/>
        </p:nvSpPr>
        <p:spPr bwMode="auto">
          <a:xfrm>
            <a:off x="2049557" y="1949580"/>
            <a:ext cx="512762" cy="317500"/>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pPr algn="l"/>
            <a:r>
              <a:rPr lang="en-US" sz="1400">
                <a:solidFill>
                  <a:schemeClr val="tx2"/>
                </a:solidFill>
              </a:rPr>
              <a:t>Bird</a:t>
            </a:r>
          </a:p>
        </p:txBody>
      </p:sp>
      <p:sp>
        <p:nvSpPr>
          <p:cNvPr id="2065" name="Rectangle 15"/>
          <p:cNvSpPr>
            <a:spLocks noChangeArrowheads="1"/>
          </p:cNvSpPr>
          <p:nvPr/>
        </p:nvSpPr>
        <p:spPr bwMode="auto">
          <a:xfrm>
            <a:off x="2049557" y="2333755"/>
            <a:ext cx="473075" cy="317500"/>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pPr algn="l"/>
            <a:r>
              <a:rPr lang="en-US" sz="1400">
                <a:solidFill>
                  <a:schemeClr val="tx2"/>
                </a:solidFill>
              </a:rPr>
              <a:t>Cat</a:t>
            </a:r>
          </a:p>
        </p:txBody>
      </p:sp>
      <p:sp>
        <p:nvSpPr>
          <p:cNvPr id="2066" name="Rectangle 16"/>
          <p:cNvSpPr>
            <a:spLocks noChangeArrowheads="1"/>
          </p:cNvSpPr>
          <p:nvPr/>
        </p:nvSpPr>
        <p:spPr bwMode="auto">
          <a:xfrm>
            <a:off x="2049557" y="2709993"/>
            <a:ext cx="522287" cy="317500"/>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pPr algn="l"/>
            <a:r>
              <a:rPr lang="en-US" sz="1400">
                <a:solidFill>
                  <a:schemeClr val="tx2"/>
                </a:solidFill>
              </a:rPr>
              <a:t>Dog</a:t>
            </a:r>
          </a:p>
        </p:txBody>
      </p:sp>
      <p:sp>
        <p:nvSpPr>
          <p:cNvPr id="2067" name="Rectangle 17"/>
          <p:cNvSpPr>
            <a:spLocks noChangeArrowheads="1"/>
          </p:cNvSpPr>
          <p:nvPr/>
        </p:nvSpPr>
        <p:spPr bwMode="auto">
          <a:xfrm>
            <a:off x="2049557" y="4246693"/>
            <a:ext cx="711200" cy="317500"/>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pPr algn="l"/>
            <a:r>
              <a:rPr lang="en-US" sz="1400">
                <a:solidFill>
                  <a:schemeClr val="tx2"/>
                </a:solidFill>
              </a:rPr>
              <a:t>Spider</a:t>
            </a:r>
          </a:p>
        </p:txBody>
      </p:sp>
      <p:sp>
        <p:nvSpPr>
          <p:cNvPr id="2068" name="Rectangle 18"/>
          <p:cNvSpPr>
            <a:spLocks noChangeArrowheads="1"/>
          </p:cNvSpPr>
          <p:nvPr/>
        </p:nvSpPr>
        <p:spPr bwMode="auto">
          <a:xfrm>
            <a:off x="2049557" y="3092580"/>
            <a:ext cx="533400" cy="317500"/>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pPr algn="l"/>
            <a:r>
              <a:rPr lang="en-US" sz="1400">
                <a:solidFill>
                  <a:schemeClr val="tx2"/>
                </a:solidFill>
              </a:rPr>
              <a:t>Fish</a:t>
            </a:r>
          </a:p>
        </p:txBody>
      </p:sp>
      <p:sp>
        <p:nvSpPr>
          <p:cNvPr id="2069" name="Rectangle 19"/>
          <p:cNvSpPr>
            <a:spLocks noChangeArrowheads="1"/>
          </p:cNvSpPr>
          <p:nvPr/>
        </p:nvSpPr>
        <p:spPr bwMode="auto">
          <a:xfrm>
            <a:off x="2049557" y="3471993"/>
            <a:ext cx="877887" cy="317500"/>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pPr algn="l"/>
            <a:r>
              <a:rPr lang="en-US" sz="1400">
                <a:solidFill>
                  <a:schemeClr val="tx2"/>
                </a:solidFill>
              </a:rPr>
              <a:t>Mammal</a:t>
            </a:r>
          </a:p>
        </p:txBody>
      </p:sp>
      <p:sp>
        <p:nvSpPr>
          <p:cNvPr id="2070" name="Rectangle 20"/>
          <p:cNvSpPr>
            <a:spLocks noChangeArrowheads="1"/>
          </p:cNvSpPr>
          <p:nvPr/>
        </p:nvSpPr>
        <p:spPr bwMode="auto">
          <a:xfrm>
            <a:off x="2049557" y="3856168"/>
            <a:ext cx="908050" cy="317500"/>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p>
            <a:pPr algn="l"/>
            <a:r>
              <a:rPr lang="en-US" sz="1400">
                <a:solidFill>
                  <a:schemeClr val="tx2"/>
                </a:solidFill>
              </a:rPr>
              <a:t>Reptile</a:t>
            </a:r>
          </a:p>
        </p:txBody>
      </p:sp>
      <p:sp>
        <p:nvSpPr>
          <p:cNvPr id="2071" name="Rectangle 22"/>
          <p:cNvSpPr>
            <a:spLocks noChangeArrowheads="1"/>
          </p:cNvSpPr>
          <p:nvPr/>
        </p:nvSpPr>
        <p:spPr bwMode="auto">
          <a:xfrm>
            <a:off x="5789707" y="1374905"/>
            <a:ext cx="1186222"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a:r>
              <a:rPr lang="en-US" sz="1800">
                <a:solidFill>
                  <a:schemeClr val="tx1"/>
                </a:solidFill>
              </a:rPr>
              <a:t>Customer</a:t>
            </a:r>
          </a:p>
        </p:txBody>
      </p:sp>
      <p:sp>
        <p:nvSpPr>
          <p:cNvPr id="2072" name="Arc 23"/>
          <p:cNvSpPr>
            <a:spLocks/>
          </p:cNvSpPr>
          <p:nvPr/>
        </p:nvSpPr>
        <p:spPr bwMode="auto">
          <a:xfrm>
            <a:off x="5273769" y="1854330"/>
            <a:ext cx="1754188" cy="609600"/>
          </a:xfrm>
          <a:custGeom>
            <a:avLst/>
            <a:gdLst>
              <a:gd name="T0" fmla="*/ 0 w 21620"/>
              <a:gd name="T1" fmla="*/ 0 h 21600"/>
              <a:gd name="T2" fmla="*/ 1754188 w 21620"/>
              <a:gd name="T3" fmla="*/ 609600 h 21600"/>
              <a:gd name="T4" fmla="*/ 1623 w 21620"/>
              <a:gd name="T5" fmla="*/ 609600 h 21600"/>
              <a:gd name="T6" fmla="*/ 0 60000 65536"/>
              <a:gd name="T7" fmla="*/ 0 60000 65536"/>
              <a:gd name="T8" fmla="*/ 0 60000 65536"/>
              <a:gd name="T9" fmla="*/ 0 w 21620"/>
              <a:gd name="T10" fmla="*/ 0 h 21600"/>
              <a:gd name="T11" fmla="*/ 21620 w 21620"/>
              <a:gd name="T12" fmla="*/ 21600 h 21600"/>
            </a:gdLst>
            <a:ahLst/>
            <a:cxnLst>
              <a:cxn ang="T6">
                <a:pos x="T0" y="T1"/>
              </a:cxn>
              <a:cxn ang="T7">
                <a:pos x="T2" y="T3"/>
              </a:cxn>
              <a:cxn ang="T8">
                <a:pos x="T4" y="T5"/>
              </a:cxn>
            </a:cxnLst>
            <a:rect l="T9" t="T10" r="T11" b="T12"/>
            <a:pathLst>
              <a:path w="21620" h="21600" fill="none" extrusionOk="0">
                <a:moveTo>
                  <a:pt x="0" y="0"/>
                </a:moveTo>
                <a:cubicBezTo>
                  <a:pt x="6" y="0"/>
                  <a:pt x="13" y="-1"/>
                  <a:pt x="20" y="0"/>
                </a:cubicBezTo>
                <a:cubicBezTo>
                  <a:pt x="11949" y="0"/>
                  <a:pt x="21620" y="9670"/>
                  <a:pt x="21620" y="21600"/>
                </a:cubicBezTo>
              </a:path>
              <a:path w="21620" h="21600" stroke="0" extrusionOk="0">
                <a:moveTo>
                  <a:pt x="0" y="0"/>
                </a:moveTo>
                <a:cubicBezTo>
                  <a:pt x="6" y="0"/>
                  <a:pt x="13" y="-1"/>
                  <a:pt x="20" y="0"/>
                </a:cubicBezTo>
                <a:cubicBezTo>
                  <a:pt x="11949" y="0"/>
                  <a:pt x="21620" y="9670"/>
                  <a:pt x="21620" y="21600"/>
                </a:cubicBezTo>
                <a:lnTo>
                  <a:pt x="20" y="21600"/>
                </a:lnTo>
                <a:close/>
              </a:path>
            </a:pathLst>
          </a:custGeom>
          <a:noFill/>
          <a:ln w="25400" cap="rnd">
            <a:solidFill>
              <a:schemeClr val="bg2"/>
            </a:solidFill>
            <a:prstDash val="dash"/>
            <a:round/>
            <a:headEnd type="none" w="sm" len="sm"/>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73" name="Arc 24"/>
          <p:cNvSpPr>
            <a:spLocks/>
          </p:cNvSpPr>
          <p:nvPr/>
        </p:nvSpPr>
        <p:spPr bwMode="auto">
          <a:xfrm>
            <a:off x="2530569" y="2159130"/>
            <a:ext cx="1295400" cy="381000"/>
          </a:xfrm>
          <a:custGeom>
            <a:avLst/>
            <a:gdLst>
              <a:gd name="T0" fmla="*/ 1295400 w 21600"/>
              <a:gd name="T1" fmla="*/ 0 h 21600"/>
              <a:gd name="T2" fmla="*/ 0 w 21600"/>
              <a:gd name="T3" fmla="*/ 38100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bg2"/>
            </a:solidFill>
            <a:prstDash val="dash"/>
            <a:round/>
            <a:headEnd type="stealth" w="med" len="lg"/>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74" name="Arc 25"/>
          <p:cNvSpPr>
            <a:spLocks/>
          </p:cNvSpPr>
          <p:nvPr/>
        </p:nvSpPr>
        <p:spPr bwMode="auto">
          <a:xfrm>
            <a:off x="2606769" y="2770318"/>
            <a:ext cx="1220788" cy="533400"/>
          </a:xfrm>
          <a:custGeom>
            <a:avLst/>
            <a:gdLst>
              <a:gd name="T0" fmla="*/ 0 w 21628"/>
              <a:gd name="T1" fmla="*/ 0 h 21600"/>
              <a:gd name="T2" fmla="*/ 1220788 w 21628"/>
              <a:gd name="T3" fmla="*/ 533400 h 21600"/>
              <a:gd name="T4" fmla="*/ 1580 w 21628"/>
              <a:gd name="T5" fmla="*/ 533400 h 21600"/>
              <a:gd name="T6" fmla="*/ 0 60000 65536"/>
              <a:gd name="T7" fmla="*/ 0 60000 65536"/>
              <a:gd name="T8" fmla="*/ 0 60000 65536"/>
              <a:gd name="T9" fmla="*/ 0 w 21628"/>
              <a:gd name="T10" fmla="*/ 0 h 21600"/>
              <a:gd name="T11" fmla="*/ 21628 w 21628"/>
              <a:gd name="T12" fmla="*/ 21600 h 21600"/>
            </a:gdLst>
            <a:ahLst/>
            <a:cxnLst>
              <a:cxn ang="T6">
                <a:pos x="T0" y="T1"/>
              </a:cxn>
              <a:cxn ang="T7">
                <a:pos x="T2" y="T3"/>
              </a:cxn>
              <a:cxn ang="T8">
                <a:pos x="T4" y="T5"/>
              </a:cxn>
            </a:cxnLst>
            <a:rect l="T9" t="T10" r="T11" b="T12"/>
            <a:pathLst>
              <a:path w="21628" h="21600" fill="none" extrusionOk="0">
                <a:moveTo>
                  <a:pt x="0" y="0"/>
                </a:moveTo>
                <a:cubicBezTo>
                  <a:pt x="9" y="0"/>
                  <a:pt x="18" y="-1"/>
                  <a:pt x="28" y="0"/>
                </a:cubicBezTo>
                <a:cubicBezTo>
                  <a:pt x="11957" y="0"/>
                  <a:pt x="21628" y="9670"/>
                  <a:pt x="21628" y="21600"/>
                </a:cubicBezTo>
              </a:path>
              <a:path w="21628" h="21600" stroke="0" extrusionOk="0">
                <a:moveTo>
                  <a:pt x="0" y="0"/>
                </a:moveTo>
                <a:cubicBezTo>
                  <a:pt x="9" y="0"/>
                  <a:pt x="18" y="-1"/>
                  <a:pt x="28" y="0"/>
                </a:cubicBezTo>
                <a:cubicBezTo>
                  <a:pt x="11957" y="0"/>
                  <a:pt x="21628" y="9670"/>
                  <a:pt x="21628" y="21600"/>
                </a:cubicBezTo>
                <a:lnTo>
                  <a:pt x="28" y="21600"/>
                </a:lnTo>
                <a:close/>
              </a:path>
            </a:pathLst>
          </a:custGeom>
          <a:noFill/>
          <a:ln w="25400" cap="rnd">
            <a:solidFill>
              <a:schemeClr val="bg2"/>
            </a:solidFill>
            <a:prstDash val="dash"/>
            <a:round/>
            <a:headEnd type="none" w="sm" len="sm"/>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 name="Rectangle 1"/>
          <p:cNvSpPr/>
          <p:nvPr/>
        </p:nvSpPr>
        <p:spPr>
          <a:xfrm>
            <a:off x="36513" y="5038394"/>
            <a:ext cx="4572000" cy="923330"/>
          </a:xfrm>
          <a:prstGeom prst="rect">
            <a:avLst/>
          </a:prstGeom>
        </p:spPr>
        <p:txBody>
          <a:bodyPr>
            <a:spAutoFit/>
          </a:bodyPr>
          <a:lstStyle/>
          <a:p>
            <a:r>
              <a:rPr lang="en-US" sz="1800" dirty="0"/>
              <a:t>A graphical approach.</a:t>
            </a:r>
          </a:p>
          <a:p>
            <a:r>
              <a:rPr lang="en-US" sz="1800" dirty="0"/>
              <a:t>Minimize data entry.</a:t>
            </a:r>
          </a:p>
          <a:p>
            <a:r>
              <a:rPr lang="en-US" sz="1800" dirty="0"/>
              <a:t>Drag and drop objects (blue arrows).</a:t>
            </a:r>
          </a:p>
        </p:txBody>
      </p:sp>
      <p:pic>
        <p:nvPicPr>
          <p:cNvPr id="3" name="Picture 2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02169" y="3037018"/>
            <a:ext cx="740604" cy="148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5" name="Picture 27" descr="C:\Users\JPost\AppData\Local\Microsoft\Windows\Temporary Internet Files\Content.IE5\HKJM67NP\MP900049522[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26956" y="1664094"/>
            <a:ext cx="1246813" cy="833373"/>
          </a:xfrm>
          <a:prstGeom prst="rect">
            <a:avLst/>
          </a:prstGeom>
          <a:noFill/>
          <a:extLst>
            <a:ext uri="{909E8E84-426E-40DD-AFC4-6F175D3DCCD1}">
              <a14:hiddenFill xmlns:a14="http://schemas.microsoft.com/office/drawing/2010/main">
                <a:solidFill>
                  <a:srgbClr val="FFFFFF"/>
                </a:solidFill>
              </a14:hiddenFill>
            </a:ext>
          </a:extLst>
        </p:spPr>
      </p:pic>
      <p:pic>
        <p:nvPicPr>
          <p:cNvPr id="2077" name="Picture 29" descr="C:\Users\JPost\AppData\Local\Microsoft\Windows\Temporary Internet Files\Content.IE5\MDFHN5LE\MP900262731[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4533"/>
          <a:stretch/>
        </p:blipFill>
        <p:spPr bwMode="auto">
          <a:xfrm>
            <a:off x="5546663" y="2364531"/>
            <a:ext cx="1429266" cy="1114873"/>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C:\Users\JPost\AppData\Local\Microsoft\Windows\Temporary Internet Files\Content.IE5\HKJM67NP\MP900400731[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189"/>
          <a:stretch/>
        </p:blipFill>
        <p:spPr bwMode="auto">
          <a:xfrm>
            <a:off x="6830169" y="1784480"/>
            <a:ext cx="1673673" cy="1188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2889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r>
              <a:rPr lang="en-US" smtClean="0"/>
              <a:t>Creating a Graphical Approach</a:t>
            </a:r>
          </a:p>
        </p:txBody>
      </p:sp>
      <p:sp>
        <p:nvSpPr>
          <p:cNvPr id="47108" name="Rectangle 3"/>
          <p:cNvSpPr>
            <a:spLocks noGrp="1" noChangeArrowheads="1"/>
          </p:cNvSpPr>
          <p:nvPr>
            <p:ph idx="1"/>
          </p:nvPr>
        </p:nvSpPr>
        <p:spPr/>
        <p:txBody>
          <a:bodyPr/>
          <a:lstStyle/>
          <a:p>
            <a:r>
              <a:rPr lang="en-US" sz="1800" dirty="0" smtClean="0"/>
              <a:t>Get the hardware.</a:t>
            </a:r>
          </a:p>
          <a:p>
            <a:pPr lvl="1"/>
            <a:r>
              <a:rPr lang="en-US" sz="1600" dirty="0" smtClean="0"/>
              <a:t>Images: Scanners</a:t>
            </a:r>
          </a:p>
          <a:p>
            <a:pPr lvl="1"/>
            <a:r>
              <a:rPr lang="en-US" sz="1600" dirty="0" smtClean="0"/>
              <a:t>Sound: Microphone and Sound card</a:t>
            </a:r>
          </a:p>
          <a:p>
            <a:pPr lvl="1"/>
            <a:r>
              <a:rPr lang="en-US" sz="1600" dirty="0" smtClean="0"/>
              <a:t>Video: Camera and capture card</a:t>
            </a:r>
          </a:p>
          <a:p>
            <a:pPr lvl="1"/>
            <a:r>
              <a:rPr lang="en-US" sz="1600" dirty="0" smtClean="0"/>
              <a:t>Lots of disk space.</a:t>
            </a:r>
          </a:p>
          <a:p>
            <a:pPr lvl="1"/>
            <a:r>
              <a:rPr lang="en-US" sz="1600" dirty="0" smtClean="0"/>
              <a:t>High speed processors.</a:t>
            </a:r>
          </a:p>
          <a:p>
            <a:r>
              <a:rPr lang="en-US" sz="1800" dirty="0" smtClean="0"/>
              <a:t>Add an object column to your table definition.</a:t>
            </a:r>
          </a:p>
          <a:p>
            <a:r>
              <a:rPr lang="en-US" sz="1800" dirty="0" smtClean="0"/>
              <a:t>Design the screens.</a:t>
            </a:r>
          </a:p>
          <a:p>
            <a:pPr lvl="1"/>
            <a:r>
              <a:rPr lang="en-US" sz="1600" dirty="0" smtClean="0"/>
              <a:t>Be creative.</a:t>
            </a:r>
          </a:p>
          <a:p>
            <a:pPr lvl="1"/>
            <a:r>
              <a:rPr lang="en-US" sz="1600" dirty="0" smtClean="0"/>
              <a:t>Get user input.</a:t>
            </a:r>
          </a:p>
          <a:p>
            <a:pPr lvl="1"/>
            <a:r>
              <a:rPr lang="en-US" sz="1600" dirty="0" smtClean="0"/>
              <a:t>Make the user’s job easier.</a:t>
            </a:r>
          </a:p>
          <a:p>
            <a:pPr lvl="1"/>
            <a:r>
              <a:rPr lang="en-US" sz="1600" dirty="0" smtClean="0"/>
              <a:t>Avoid using graphics just for show.</a:t>
            </a:r>
          </a:p>
          <a:p>
            <a:pPr lvl="1"/>
            <a:r>
              <a:rPr lang="en-US" sz="1600" dirty="0" smtClean="0"/>
              <a:t>Double-click</a:t>
            </a:r>
          </a:p>
          <a:p>
            <a:pPr lvl="1"/>
            <a:r>
              <a:rPr lang="en-US" sz="1600" dirty="0" smtClean="0"/>
              <a:t>Drag-and-drop</a:t>
            </a:r>
          </a:p>
          <a:p>
            <a:r>
              <a:rPr lang="en-US" sz="1800" dirty="0" smtClean="0"/>
              <a:t>Programming!</a:t>
            </a:r>
          </a:p>
        </p:txBody>
      </p:sp>
      <p:sp>
        <p:nvSpPr>
          <p:cNvPr id="47106" name="Slide Number Placeholder 6"/>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8E9F9514-448E-4881-BAFA-D44860EB64FD}" type="slidenum">
              <a:rPr lang="en-US" smtClean="0"/>
              <a:pPr/>
              <a:t>44</a:t>
            </a:fld>
            <a:endParaRPr lang="en-US"/>
          </a:p>
        </p:txBody>
      </p:sp>
    </p:spTree>
    <p:extLst>
      <p:ext uri="{BB962C8B-B14F-4D97-AF65-F5344CB8AC3E}">
        <p14:creationId xmlns:p14="http://schemas.microsoft.com/office/powerpoint/2010/main" val="24060226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p:txBody>
          <a:bodyPr/>
          <a:lstStyle/>
          <a:p>
            <a:r>
              <a:rPr lang="en-US" smtClean="0"/>
              <a:t>Oracle Forms</a:t>
            </a:r>
          </a:p>
        </p:txBody>
      </p:sp>
      <p:sp>
        <p:nvSpPr>
          <p:cNvPr id="3075"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68D32393-4255-4116-87B7-398404F62106}" type="slidenum">
              <a:rPr lang="en-US" smtClean="0"/>
              <a:pPr/>
              <a:t>45</a:t>
            </a:fld>
            <a:endParaRPr lang="en-US"/>
          </a:p>
        </p:txBody>
      </p:sp>
      <p:graphicFrame>
        <p:nvGraphicFramePr>
          <p:cNvPr id="3074" name="Object 3"/>
          <p:cNvGraphicFramePr>
            <a:graphicFrameLocks noChangeAspect="1"/>
          </p:cNvGraphicFramePr>
          <p:nvPr/>
        </p:nvGraphicFramePr>
        <p:xfrm>
          <a:off x="1905000" y="1371600"/>
          <a:ext cx="6392863" cy="5229225"/>
        </p:xfrm>
        <a:graphic>
          <a:graphicData uri="http://schemas.openxmlformats.org/presentationml/2006/ole">
            <mc:AlternateContent xmlns:mc="http://schemas.openxmlformats.org/markup-compatibility/2006">
              <mc:Choice xmlns:v="urn:schemas-microsoft-com:vml" Requires="v">
                <p:oleObj spid="_x0000_s3117" name="Bitmap Image" r:id="rId4" imgW="6392167" imgH="5229955" progId="Paint.Picture">
                  <p:embed/>
                </p:oleObj>
              </mc:Choice>
              <mc:Fallback>
                <p:oleObj name="Bitmap Image" r:id="rId4" imgW="6392167" imgH="5229955"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371600"/>
                        <a:ext cx="6392863"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7" name="Text Box 4"/>
          <p:cNvSpPr txBox="1">
            <a:spLocks noChangeArrowheads="1"/>
          </p:cNvSpPr>
          <p:nvPr/>
        </p:nvSpPr>
        <p:spPr bwMode="auto">
          <a:xfrm>
            <a:off x="1431925" y="874713"/>
            <a:ext cx="51817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800" dirty="0">
                <a:solidFill>
                  <a:schemeClr val="bg2"/>
                </a:solidFill>
              </a:rPr>
              <a:t>Use List of Values (LOV) instead of select boxes.</a:t>
            </a:r>
          </a:p>
        </p:txBody>
      </p:sp>
      <p:sp>
        <p:nvSpPr>
          <p:cNvPr id="2" name="TextBox 1"/>
          <p:cNvSpPr txBox="1"/>
          <p:nvPr/>
        </p:nvSpPr>
        <p:spPr>
          <a:xfrm>
            <a:off x="95534" y="2224585"/>
            <a:ext cx="1610436" cy="2862322"/>
          </a:xfrm>
          <a:prstGeom prst="rect">
            <a:avLst/>
          </a:prstGeom>
          <a:noFill/>
        </p:spPr>
        <p:txBody>
          <a:bodyPr wrap="square" rtlCol="0">
            <a:spAutoFit/>
          </a:bodyPr>
          <a:lstStyle/>
          <a:p>
            <a:r>
              <a:rPr lang="en-US" sz="1800" dirty="0" smtClean="0"/>
              <a:t>These are the older 10g versions of Oracle (Designer). See the Workbook 11g for newer Web-based versions.</a:t>
            </a:r>
            <a:endParaRPr lang="en-US" sz="1800" dirty="0"/>
          </a:p>
        </p:txBody>
      </p:sp>
    </p:spTree>
    <p:extLst>
      <p:ext uri="{BB962C8B-B14F-4D97-AF65-F5344CB8AC3E}">
        <p14:creationId xmlns:p14="http://schemas.microsoft.com/office/powerpoint/2010/main" val="326751817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r>
              <a:rPr lang="en-US" smtClean="0"/>
              <a:t>Oracle Forms Designer</a:t>
            </a:r>
          </a:p>
        </p:txBody>
      </p:sp>
      <p:sp>
        <p:nvSpPr>
          <p:cNvPr id="48130"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F92A1D80-F1CC-4286-A97D-2636DD8B3CFB}" type="slidenum">
              <a:rPr lang="en-US" smtClean="0"/>
              <a:pPr/>
              <a:t>46</a:t>
            </a:fld>
            <a:endParaRPr lang="en-US"/>
          </a:p>
        </p:txBody>
      </p:sp>
      <p:pic>
        <p:nvPicPr>
          <p:cNvPr id="481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066800"/>
            <a:ext cx="6705600" cy="554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03198682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r>
              <a:rPr lang="en-US" smtClean="0"/>
              <a:t>Oracle Forms: Sales</a:t>
            </a:r>
          </a:p>
        </p:txBody>
      </p:sp>
      <p:sp>
        <p:nvSpPr>
          <p:cNvPr id="49154"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704B7A06-2C40-46A7-B6D2-A5A30B000294}" type="slidenum">
              <a:rPr lang="en-US" smtClean="0"/>
              <a:pPr/>
              <a:t>47</a:t>
            </a:fld>
            <a:endParaRPr lang="en-US"/>
          </a:p>
        </p:txBody>
      </p:sp>
      <p:pic>
        <p:nvPicPr>
          <p:cNvPr id="491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066800"/>
            <a:ext cx="4510088"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9157" name="Text Box 5"/>
          <p:cNvSpPr txBox="1">
            <a:spLocks noChangeArrowheads="1"/>
          </p:cNvSpPr>
          <p:nvPr/>
        </p:nvSpPr>
        <p:spPr bwMode="auto">
          <a:xfrm>
            <a:off x="6477000" y="1295400"/>
            <a:ext cx="24384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50000"/>
              </a:spcBef>
            </a:pPr>
            <a:r>
              <a:rPr lang="en-US" sz="1800" dirty="0">
                <a:solidFill>
                  <a:schemeClr val="bg2"/>
                </a:solidFill>
              </a:rPr>
              <a:t>Oracle provides minimal support for updateable queries, so several items are grayed out to indicate they cannot be changed here.</a:t>
            </a:r>
          </a:p>
        </p:txBody>
      </p:sp>
      <p:sp>
        <p:nvSpPr>
          <p:cNvPr id="49158" name="Line 6"/>
          <p:cNvSpPr>
            <a:spLocks noChangeShapeType="1"/>
          </p:cNvSpPr>
          <p:nvPr/>
        </p:nvSpPr>
        <p:spPr bwMode="auto">
          <a:xfrm flipH="1">
            <a:off x="3505200" y="2286000"/>
            <a:ext cx="2971800" cy="381000"/>
          </a:xfrm>
          <a:prstGeom prst="line">
            <a:avLst/>
          </a:prstGeom>
          <a:noFill/>
          <a:ln w="12700">
            <a:solidFill>
              <a:schemeClr val="bg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667370930"/>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smtClean="0"/>
              <a:t>Oracle Forms: Sales Design</a:t>
            </a:r>
          </a:p>
        </p:txBody>
      </p:sp>
      <p:sp>
        <p:nvSpPr>
          <p:cNvPr id="50178"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25025182-6467-4136-9372-054C897B5CB2}" type="slidenum">
              <a:rPr lang="en-US" smtClean="0"/>
              <a:pPr/>
              <a:t>48</a:t>
            </a:fld>
            <a:endParaRPr lang="en-US"/>
          </a:p>
        </p:txBody>
      </p:sp>
      <p:pic>
        <p:nvPicPr>
          <p:cNvPr id="501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066800"/>
            <a:ext cx="6583363"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0181" name="Text Box 4"/>
          <p:cNvSpPr txBox="1">
            <a:spLocks noChangeArrowheads="1"/>
          </p:cNvSpPr>
          <p:nvPr/>
        </p:nvSpPr>
        <p:spPr bwMode="auto">
          <a:xfrm>
            <a:off x="7696200" y="3200400"/>
            <a:ext cx="1447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50000"/>
              </a:spcBef>
            </a:pPr>
            <a:r>
              <a:rPr lang="en-US" sz="1800" dirty="0">
                <a:solidFill>
                  <a:schemeClr val="bg2"/>
                </a:solidFill>
              </a:rPr>
              <a:t>Two new data blocks are used for the repeating sections.</a:t>
            </a:r>
          </a:p>
        </p:txBody>
      </p:sp>
      <p:sp>
        <p:nvSpPr>
          <p:cNvPr id="50182" name="Line 5"/>
          <p:cNvSpPr>
            <a:spLocks noChangeShapeType="1"/>
          </p:cNvSpPr>
          <p:nvPr/>
        </p:nvSpPr>
        <p:spPr bwMode="auto">
          <a:xfrm flipH="1">
            <a:off x="7010400" y="3505200"/>
            <a:ext cx="685800" cy="76200"/>
          </a:xfrm>
          <a:prstGeom prst="line">
            <a:avLst/>
          </a:prstGeom>
          <a:noFill/>
          <a:ln w="12700">
            <a:solidFill>
              <a:schemeClr val="bg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50183" name="Line 6"/>
          <p:cNvSpPr>
            <a:spLocks noChangeShapeType="1"/>
          </p:cNvSpPr>
          <p:nvPr/>
        </p:nvSpPr>
        <p:spPr bwMode="auto">
          <a:xfrm flipH="1">
            <a:off x="7010400" y="3581400"/>
            <a:ext cx="685800" cy="609600"/>
          </a:xfrm>
          <a:prstGeom prst="line">
            <a:avLst/>
          </a:prstGeom>
          <a:noFill/>
          <a:ln w="12700">
            <a:solidFill>
              <a:schemeClr val="bg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50184" name="Line 7"/>
          <p:cNvSpPr>
            <a:spLocks noChangeShapeType="1"/>
          </p:cNvSpPr>
          <p:nvPr/>
        </p:nvSpPr>
        <p:spPr bwMode="auto">
          <a:xfrm flipH="1" flipV="1">
            <a:off x="2514600" y="2590800"/>
            <a:ext cx="5181600" cy="838200"/>
          </a:xfrm>
          <a:prstGeom prst="line">
            <a:avLst/>
          </a:prstGeom>
          <a:noFill/>
          <a:ln w="12700">
            <a:solidFill>
              <a:schemeClr val="bg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50185" name="Line 8"/>
          <p:cNvSpPr>
            <a:spLocks noChangeShapeType="1"/>
          </p:cNvSpPr>
          <p:nvPr/>
        </p:nvSpPr>
        <p:spPr bwMode="auto">
          <a:xfrm flipH="1" flipV="1">
            <a:off x="2362200" y="2667000"/>
            <a:ext cx="5257800" cy="990600"/>
          </a:xfrm>
          <a:prstGeom prst="line">
            <a:avLst/>
          </a:prstGeom>
          <a:noFill/>
          <a:ln w="12700">
            <a:solidFill>
              <a:schemeClr val="bg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896818611"/>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r>
              <a:rPr lang="en-US" smtClean="0"/>
              <a:t>Oracle Forms Design Hints</a:t>
            </a:r>
          </a:p>
        </p:txBody>
      </p:sp>
      <p:sp>
        <p:nvSpPr>
          <p:cNvPr id="51202" name="Slide Number Placeholder 6"/>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7CE9E36B-0454-4900-AEC0-72E083BEAFEB}" type="slidenum">
              <a:rPr lang="en-US" smtClean="0"/>
              <a:pPr/>
              <a:t>49</a:t>
            </a:fld>
            <a:endParaRPr lang="en-US"/>
          </a:p>
        </p:txBody>
      </p:sp>
      <p:sp>
        <p:nvSpPr>
          <p:cNvPr id="51205" name="Text Box 5"/>
          <p:cNvSpPr txBox="1">
            <a:spLocks noChangeArrowheads="1"/>
          </p:cNvSpPr>
          <p:nvPr/>
        </p:nvSpPr>
        <p:spPr bwMode="auto">
          <a:xfrm>
            <a:off x="1245357" y="1738953"/>
            <a:ext cx="6887527" cy="1200329"/>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800" dirty="0"/>
              <a:t>(SELECT </a:t>
            </a:r>
            <a:r>
              <a:rPr lang="en-US" sz="1800" dirty="0" err="1"/>
              <a:t>Sale.columns</a:t>
            </a:r>
            <a:r>
              <a:rPr lang="en-US" sz="1800" dirty="0"/>
              <a:t>, </a:t>
            </a:r>
            <a:r>
              <a:rPr lang="en-US" sz="1800" dirty="0" err="1"/>
              <a:t>Customer.Columns</a:t>
            </a:r>
            <a:r>
              <a:rPr lang="en-US" sz="1800" dirty="0"/>
              <a:t>, </a:t>
            </a:r>
            <a:r>
              <a:rPr lang="en-US" sz="1800" dirty="0" err="1"/>
              <a:t>Employee.Columns</a:t>
            </a:r>
            <a:r>
              <a:rPr lang="en-US" sz="1800" dirty="0"/>
              <a:t> </a:t>
            </a:r>
          </a:p>
          <a:p>
            <a:pPr algn="l"/>
            <a:r>
              <a:rPr lang="en-US" sz="1800" dirty="0"/>
              <a:t>FROM Sale, Customer, Employee </a:t>
            </a:r>
          </a:p>
          <a:p>
            <a:pPr algn="l"/>
            <a:r>
              <a:rPr lang="en-US" sz="1800" dirty="0"/>
              <a:t>WHERE (</a:t>
            </a:r>
            <a:r>
              <a:rPr lang="en-US" sz="1800" dirty="0" err="1"/>
              <a:t>Sale.CustomerID</a:t>
            </a:r>
            <a:r>
              <a:rPr lang="en-US" sz="1800" dirty="0"/>
              <a:t> = </a:t>
            </a:r>
            <a:r>
              <a:rPr lang="en-US" sz="1800" dirty="0" err="1"/>
              <a:t>Customer.CustomerID</a:t>
            </a:r>
            <a:r>
              <a:rPr lang="en-US" sz="1800" dirty="0"/>
              <a:t>) </a:t>
            </a:r>
          </a:p>
          <a:p>
            <a:pPr algn="l"/>
            <a:r>
              <a:rPr lang="en-US" sz="1800" dirty="0"/>
              <a:t>AND (</a:t>
            </a:r>
            <a:r>
              <a:rPr lang="en-US" sz="1800" dirty="0" err="1"/>
              <a:t>Sale.EmployeeID</a:t>
            </a:r>
            <a:r>
              <a:rPr lang="en-US" sz="1800" dirty="0"/>
              <a:t> = </a:t>
            </a:r>
            <a:r>
              <a:rPr lang="en-US" sz="1800" dirty="0" err="1"/>
              <a:t>Employee.EmployeeID</a:t>
            </a:r>
            <a:r>
              <a:rPr lang="en-US" sz="1800" dirty="0"/>
              <a:t>))</a:t>
            </a:r>
          </a:p>
        </p:txBody>
      </p:sp>
      <p:sp>
        <p:nvSpPr>
          <p:cNvPr id="2" name="Rectangle 1"/>
          <p:cNvSpPr/>
          <p:nvPr/>
        </p:nvSpPr>
        <p:spPr>
          <a:xfrm>
            <a:off x="1697439" y="3472472"/>
            <a:ext cx="5983364" cy="2308324"/>
          </a:xfrm>
          <a:prstGeom prst="rect">
            <a:avLst/>
          </a:prstGeom>
        </p:spPr>
        <p:txBody>
          <a:bodyPr wrap="square">
            <a:spAutoFit/>
          </a:bodyPr>
          <a:lstStyle/>
          <a:p>
            <a:r>
              <a:rPr lang="en-US" sz="1800" dirty="0"/>
              <a:t>Displaying non-updateable data from other tables is tricky. In Master/Sale set:</a:t>
            </a:r>
          </a:p>
          <a:p>
            <a:pPr lvl="1"/>
            <a:r>
              <a:rPr lang="en-US" sz="1800" dirty="0"/>
              <a:t>DML Data Target Type = Table </a:t>
            </a:r>
          </a:p>
          <a:p>
            <a:pPr lvl="1"/>
            <a:r>
              <a:rPr lang="en-US" sz="1800" dirty="0"/>
              <a:t>DML Data Target Name = Sale</a:t>
            </a:r>
          </a:p>
          <a:p>
            <a:pPr lvl="1"/>
            <a:r>
              <a:rPr lang="en-US" sz="1800" dirty="0"/>
              <a:t>For </a:t>
            </a:r>
            <a:r>
              <a:rPr lang="en-US" sz="1800" dirty="0" err="1"/>
              <a:t>SaleID</a:t>
            </a:r>
            <a:r>
              <a:rPr lang="en-US" sz="1800" dirty="0"/>
              <a:t>, set </a:t>
            </a:r>
            <a:r>
              <a:rPr lang="en-US" sz="1800" dirty="0" err="1"/>
              <a:t>PrimaryKey</a:t>
            </a:r>
            <a:r>
              <a:rPr lang="en-US" sz="1800" dirty="0"/>
              <a:t> = Yes</a:t>
            </a:r>
          </a:p>
          <a:p>
            <a:r>
              <a:rPr lang="en-US" sz="1800" dirty="0"/>
              <a:t>Add the other tables</a:t>
            </a:r>
          </a:p>
          <a:p>
            <a:pPr lvl="1"/>
            <a:r>
              <a:rPr lang="en-US" sz="1800" dirty="0"/>
              <a:t>Query Data Source Type = Table</a:t>
            </a:r>
          </a:p>
          <a:p>
            <a:pPr lvl="1"/>
            <a:r>
              <a:rPr lang="en-US" sz="1800" dirty="0"/>
              <a:t>Query Data Source Name (parentheses are critical!)</a:t>
            </a:r>
          </a:p>
        </p:txBody>
      </p:sp>
    </p:spTree>
    <p:extLst>
      <p:ext uri="{BB962C8B-B14F-4D97-AF65-F5344CB8AC3E}">
        <p14:creationId xmlns:p14="http://schemas.microsoft.com/office/powerpoint/2010/main" val="392676014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smtClean="0"/>
              <a:t>Human Factors Design</a:t>
            </a:r>
          </a:p>
        </p:txBody>
      </p:sp>
      <p:sp>
        <p:nvSpPr>
          <p:cNvPr id="11268" name="Rectangle 3"/>
          <p:cNvSpPr>
            <a:spLocks noGrp="1" noChangeArrowheads="1"/>
          </p:cNvSpPr>
          <p:nvPr>
            <p:ph type="body" sz="half" idx="1"/>
          </p:nvPr>
        </p:nvSpPr>
        <p:spPr/>
        <p:txBody>
          <a:bodyPr/>
          <a:lstStyle/>
          <a:p>
            <a:r>
              <a:rPr lang="en-US" sz="1800" dirty="0" smtClean="0"/>
              <a:t>User Control</a:t>
            </a:r>
          </a:p>
          <a:p>
            <a:pPr lvl="1"/>
            <a:r>
              <a:rPr lang="en-US" sz="1600" dirty="0" smtClean="0"/>
              <a:t>Match user tasks.</a:t>
            </a:r>
          </a:p>
          <a:p>
            <a:pPr lvl="1"/>
            <a:r>
              <a:rPr lang="en-US" sz="1600" dirty="0" smtClean="0"/>
              <a:t>Application responds to user control &amp; events.</a:t>
            </a:r>
          </a:p>
          <a:p>
            <a:pPr lvl="1"/>
            <a:r>
              <a:rPr lang="en-US" sz="1600" dirty="0" smtClean="0"/>
              <a:t>User customization</a:t>
            </a:r>
          </a:p>
          <a:p>
            <a:r>
              <a:rPr lang="en-US" sz="1800" dirty="0" smtClean="0"/>
              <a:t>Consistency</a:t>
            </a:r>
          </a:p>
          <a:p>
            <a:pPr lvl="1"/>
            <a:r>
              <a:rPr lang="en-US" sz="1600" dirty="0" smtClean="0"/>
              <a:t>Layout, Design &amp; colors</a:t>
            </a:r>
          </a:p>
          <a:p>
            <a:pPr lvl="1"/>
            <a:r>
              <a:rPr lang="en-US" sz="1600" dirty="0" smtClean="0"/>
              <a:t>Actions</a:t>
            </a:r>
          </a:p>
          <a:p>
            <a:r>
              <a:rPr lang="en-US" sz="1800" dirty="0" smtClean="0"/>
              <a:t>Clarity</a:t>
            </a:r>
          </a:p>
          <a:p>
            <a:pPr lvl="1"/>
            <a:r>
              <a:rPr lang="en-US" sz="1600" dirty="0" smtClean="0"/>
              <a:t>Organization</a:t>
            </a:r>
          </a:p>
          <a:p>
            <a:pPr lvl="1"/>
            <a:r>
              <a:rPr lang="en-US" sz="1600" dirty="0" smtClean="0"/>
              <a:t>Purpose</a:t>
            </a:r>
          </a:p>
          <a:p>
            <a:pPr lvl="1"/>
            <a:r>
              <a:rPr lang="en-US" sz="1600" dirty="0" smtClean="0"/>
              <a:t>Terminology</a:t>
            </a:r>
          </a:p>
          <a:p>
            <a:r>
              <a:rPr lang="en-US" sz="1800" dirty="0" smtClean="0"/>
              <a:t>Aesthetics</a:t>
            </a:r>
          </a:p>
          <a:p>
            <a:pPr lvl="1"/>
            <a:r>
              <a:rPr lang="en-US" sz="1600" dirty="0" smtClean="0"/>
              <a:t>Art to enhance, graphics</a:t>
            </a:r>
          </a:p>
          <a:p>
            <a:pPr lvl="1"/>
            <a:r>
              <a:rPr lang="en-US" sz="1600" dirty="0" smtClean="0"/>
              <a:t>Sound</a:t>
            </a:r>
          </a:p>
        </p:txBody>
      </p:sp>
      <p:sp>
        <p:nvSpPr>
          <p:cNvPr id="11269" name="Rectangle 4"/>
          <p:cNvSpPr>
            <a:spLocks noGrp="1" noChangeArrowheads="1"/>
          </p:cNvSpPr>
          <p:nvPr>
            <p:ph type="body" sz="half" idx="2"/>
          </p:nvPr>
        </p:nvSpPr>
        <p:spPr/>
        <p:txBody>
          <a:bodyPr/>
          <a:lstStyle/>
          <a:p>
            <a:r>
              <a:rPr lang="en-US" sz="1800" smtClean="0"/>
              <a:t>Feedback</a:t>
            </a:r>
          </a:p>
          <a:p>
            <a:pPr lvl="1"/>
            <a:r>
              <a:rPr lang="en-US" sz="1600" smtClean="0"/>
              <a:t>Methods</a:t>
            </a:r>
          </a:p>
          <a:p>
            <a:pPr lvl="2"/>
            <a:r>
              <a:rPr lang="en-US" sz="1400" smtClean="0"/>
              <a:t>Visual</a:t>
            </a:r>
          </a:p>
          <a:p>
            <a:pPr lvl="2"/>
            <a:r>
              <a:rPr lang="en-US" sz="1400" smtClean="0"/>
              <a:t>Text</a:t>
            </a:r>
          </a:p>
          <a:p>
            <a:pPr lvl="2"/>
            <a:r>
              <a:rPr lang="en-US" sz="1400" smtClean="0"/>
              <a:t>Audio</a:t>
            </a:r>
          </a:p>
          <a:p>
            <a:pPr lvl="1"/>
            <a:r>
              <a:rPr lang="en-US" sz="1600" smtClean="0"/>
              <a:t>Uses</a:t>
            </a:r>
          </a:p>
          <a:p>
            <a:pPr lvl="2"/>
            <a:r>
              <a:rPr lang="en-US" sz="1400" smtClean="0"/>
              <a:t>Acceptance of input</a:t>
            </a:r>
          </a:p>
          <a:p>
            <a:pPr lvl="2"/>
            <a:r>
              <a:rPr lang="en-US" sz="1400" smtClean="0"/>
              <a:t>Changes to data</a:t>
            </a:r>
          </a:p>
          <a:p>
            <a:pPr lvl="2"/>
            <a:r>
              <a:rPr lang="en-US" sz="1400" smtClean="0"/>
              <a:t>Completion of tasks</a:t>
            </a:r>
          </a:p>
          <a:p>
            <a:pPr lvl="2"/>
            <a:r>
              <a:rPr lang="en-US" sz="1400" smtClean="0"/>
              <a:t>Events / Activation</a:t>
            </a:r>
          </a:p>
          <a:p>
            <a:r>
              <a:rPr lang="en-US" sz="1800" smtClean="0"/>
              <a:t>Forgiveness</a:t>
            </a:r>
          </a:p>
          <a:p>
            <a:pPr lvl="1"/>
            <a:r>
              <a:rPr lang="en-US" sz="1600" smtClean="0"/>
              <a:t>Anticipation and correction of errors</a:t>
            </a:r>
          </a:p>
          <a:p>
            <a:pPr lvl="1"/>
            <a:r>
              <a:rPr lang="en-US" sz="1600" smtClean="0"/>
              <a:t>Confirmation on delete and updates</a:t>
            </a:r>
          </a:p>
          <a:p>
            <a:pPr lvl="1"/>
            <a:r>
              <a:rPr lang="en-US" sz="1600" smtClean="0"/>
              <a:t>Backup and recovery</a:t>
            </a:r>
          </a:p>
        </p:txBody>
      </p:sp>
      <p:sp>
        <p:nvSpPr>
          <p:cNvPr id="11266" name="Slide Number Placeholder 6"/>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965A3952-6089-4CDC-92EB-9A0E7FBA7787}" type="slidenum">
              <a:rPr lang="en-US" smtClean="0"/>
              <a:pPr/>
              <a:t>5</a:t>
            </a:fld>
            <a:endParaRPr lang="en-US"/>
          </a:p>
        </p:txBody>
      </p:sp>
    </p:spTree>
    <p:extLst>
      <p:ext uri="{BB962C8B-B14F-4D97-AF65-F5344CB8AC3E}">
        <p14:creationId xmlns:p14="http://schemas.microsoft.com/office/powerpoint/2010/main" val="17026494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7" name="Rectangle 1026"/>
          <p:cNvSpPr>
            <a:spLocks noGrp="1" noChangeArrowheads="1"/>
          </p:cNvSpPr>
          <p:nvPr>
            <p:ph type="title"/>
          </p:nvPr>
        </p:nvSpPr>
        <p:spPr/>
        <p:txBody>
          <a:bodyPr/>
          <a:lstStyle/>
          <a:p>
            <a:r>
              <a:rPr lang="en-US" smtClean="0"/>
              <a:t>Oracle Forms Hints</a:t>
            </a:r>
          </a:p>
        </p:txBody>
      </p:sp>
      <p:sp>
        <p:nvSpPr>
          <p:cNvPr id="52226"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DD4D2813-6542-4E21-A355-EB3EB5D60AE5}" type="slidenum">
              <a:rPr lang="en-US" smtClean="0"/>
              <a:pPr/>
              <a:t>50</a:t>
            </a:fld>
            <a:endParaRPr lang="en-US"/>
          </a:p>
        </p:txBody>
      </p:sp>
      <p:sp>
        <p:nvSpPr>
          <p:cNvPr id="52228" name="Rectangle 1027"/>
          <p:cNvSpPr>
            <a:spLocks noChangeArrowheads="1"/>
          </p:cNvSpPr>
          <p:nvPr/>
        </p:nvSpPr>
        <p:spPr bwMode="auto">
          <a:xfrm>
            <a:off x="1600200" y="1828800"/>
            <a:ext cx="7239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lgn="l">
              <a:spcBef>
                <a:spcPct val="50000"/>
              </a:spcBef>
              <a:tabLst>
                <a:tab pos="3033713" algn="l"/>
              </a:tabLst>
            </a:pPr>
            <a:r>
              <a:rPr lang="en-US" sz="1800"/>
              <a:t>General – Name:	cLastName</a:t>
            </a:r>
          </a:p>
          <a:p>
            <a:pPr algn="l">
              <a:spcBef>
                <a:spcPct val="50000"/>
              </a:spcBef>
              <a:tabLst>
                <a:tab pos="3033713" algn="l"/>
              </a:tabLst>
            </a:pPr>
            <a:r>
              <a:rPr lang="en-US" sz="1800"/>
              <a:t>Functional – Enabled	No (optional but clearer to the user)</a:t>
            </a:r>
          </a:p>
          <a:p>
            <a:pPr algn="l">
              <a:spcBef>
                <a:spcPct val="50000"/>
              </a:spcBef>
              <a:tabLst>
                <a:tab pos="3033713" algn="l"/>
              </a:tabLst>
            </a:pPr>
            <a:r>
              <a:rPr lang="en-US" sz="1800"/>
              <a:t>Database – Database Item	Yes</a:t>
            </a:r>
          </a:p>
          <a:p>
            <a:pPr algn="l">
              <a:spcBef>
                <a:spcPct val="50000"/>
              </a:spcBef>
              <a:tabLst>
                <a:tab pos="3033713" algn="l"/>
              </a:tabLst>
            </a:pPr>
            <a:r>
              <a:rPr lang="en-US" sz="1800"/>
              <a:t>Database – Column Name	cLastName</a:t>
            </a:r>
          </a:p>
          <a:p>
            <a:pPr algn="l">
              <a:spcBef>
                <a:spcPct val="50000"/>
              </a:spcBef>
              <a:tabLst>
                <a:tab pos="3033713" algn="l"/>
              </a:tabLst>
            </a:pPr>
            <a:r>
              <a:rPr lang="en-US" sz="1800"/>
              <a:t>Database – Query Only	Yes</a:t>
            </a:r>
          </a:p>
          <a:p>
            <a:pPr algn="l">
              <a:spcBef>
                <a:spcPct val="50000"/>
              </a:spcBef>
              <a:tabLst>
                <a:tab pos="3033713" algn="l"/>
              </a:tabLst>
            </a:pPr>
            <a:r>
              <a:rPr lang="en-US" sz="1800"/>
              <a:t>Database – Insert Allowed	No</a:t>
            </a:r>
          </a:p>
          <a:p>
            <a:pPr algn="l">
              <a:spcBef>
                <a:spcPct val="50000"/>
              </a:spcBef>
              <a:tabLst>
                <a:tab pos="3033713" algn="l"/>
              </a:tabLst>
            </a:pPr>
            <a:r>
              <a:rPr lang="en-US" sz="1800"/>
              <a:t>Database – Update Allowed	No</a:t>
            </a:r>
          </a:p>
        </p:txBody>
      </p:sp>
      <p:sp>
        <p:nvSpPr>
          <p:cNvPr id="52229" name="Text Box 1029"/>
          <p:cNvSpPr txBox="1">
            <a:spLocks noChangeArrowheads="1"/>
          </p:cNvSpPr>
          <p:nvPr/>
        </p:nvSpPr>
        <p:spPr bwMode="auto">
          <a:xfrm>
            <a:off x="1447800" y="1066800"/>
            <a:ext cx="7315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50000"/>
              </a:spcBef>
            </a:pPr>
            <a:r>
              <a:rPr lang="en-US" sz="1800" dirty="0">
                <a:solidFill>
                  <a:schemeClr val="tx2"/>
                </a:solidFill>
              </a:rPr>
              <a:t>Add non-updateable columns by hand. Use aliases in the query to ensure all column names are unique. Then set properties:</a:t>
            </a:r>
          </a:p>
        </p:txBody>
      </p:sp>
    </p:spTree>
    <p:extLst>
      <p:ext uri="{BB962C8B-B14F-4D97-AF65-F5344CB8AC3E}">
        <p14:creationId xmlns:p14="http://schemas.microsoft.com/office/powerpoint/2010/main" val="237805891"/>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ChangeArrowheads="1"/>
          </p:cNvSpPr>
          <p:nvPr>
            <p:ph type="title"/>
          </p:nvPr>
        </p:nvSpPr>
        <p:spPr/>
        <p:txBody>
          <a:bodyPr/>
          <a:lstStyle/>
          <a:p>
            <a:r>
              <a:rPr lang="en-US" smtClean="0"/>
              <a:t>Design Problems of Many-to-Many</a:t>
            </a:r>
          </a:p>
        </p:txBody>
      </p:sp>
      <p:sp>
        <p:nvSpPr>
          <p:cNvPr id="53250"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B3E70135-6AE6-442F-ACBC-BAD46B08EB9C}" type="slidenum">
              <a:rPr lang="en-US" smtClean="0"/>
              <a:pPr/>
              <a:t>51</a:t>
            </a:fld>
            <a:endParaRPr lang="en-US"/>
          </a:p>
        </p:txBody>
      </p:sp>
      <p:sp>
        <p:nvSpPr>
          <p:cNvPr id="53253" name="Rectangle 4"/>
          <p:cNvSpPr>
            <a:spLocks noChangeArrowheads="1"/>
          </p:cNvSpPr>
          <p:nvPr/>
        </p:nvSpPr>
        <p:spPr bwMode="auto">
          <a:xfrm>
            <a:off x="381000" y="1295400"/>
            <a:ext cx="1295400" cy="18288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l" eaLnBrk="1" hangingPunct="1"/>
            <a:r>
              <a:rPr lang="en-US" sz="1400" b="1">
                <a:solidFill>
                  <a:schemeClr val="tx1"/>
                </a:solidFill>
                <a:cs typeface="Arial" charset="0"/>
              </a:rPr>
              <a:t>CustomerID</a:t>
            </a:r>
          </a:p>
          <a:p>
            <a:pPr algn="l" eaLnBrk="1" hangingPunct="1"/>
            <a:r>
              <a:rPr lang="en-US" sz="1400">
                <a:solidFill>
                  <a:schemeClr val="tx1"/>
                </a:solidFill>
                <a:cs typeface="Arial" charset="0"/>
              </a:rPr>
              <a:t>LastName</a:t>
            </a:r>
          </a:p>
          <a:p>
            <a:pPr algn="l" eaLnBrk="1" hangingPunct="1"/>
            <a:r>
              <a:rPr lang="en-US" sz="1400">
                <a:solidFill>
                  <a:schemeClr val="tx1"/>
                </a:solidFill>
                <a:cs typeface="Arial" charset="0"/>
              </a:rPr>
              <a:t>FirstName</a:t>
            </a:r>
          </a:p>
          <a:p>
            <a:pPr algn="l" eaLnBrk="1" hangingPunct="1"/>
            <a:r>
              <a:rPr lang="en-US" sz="1400">
                <a:solidFill>
                  <a:schemeClr val="tx1"/>
                </a:solidFill>
                <a:cs typeface="Arial" charset="0"/>
              </a:rPr>
              <a:t>Phone</a:t>
            </a:r>
          </a:p>
          <a:p>
            <a:pPr algn="l" eaLnBrk="1" hangingPunct="1"/>
            <a:r>
              <a:rPr lang="en-US" sz="1400">
                <a:solidFill>
                  <a:schemeClr val="tx1"/>
                </a:solidFill>
                <a:cs typeface="Arial" charset="0"/>
              </a:rPr>
              <a:t>Address</a:t>
            </a:r>
          </a:p>
          <a:p>
            <a:pPr algn="l" eaLnBrk="1" hangingPunct="1"/>
            <a:r>
              <a:rPr lang="en-US" sz="1400">
                <a:solidFill>
                  <a:schemeClr val="tx1"/>
                </a:solidFill>
                <a:cs typeface="Arial" charset="0"/>
              </a:rPr>
              <a:t>City</a:t>
            </a:r>
          </a:p>
          <a:p>
            <a:pPr algn="l" eaLnBrk="1" hangingPunct="1"/>
            <a:r>
              <a:rPr lang="en-US" sz="1400">
                <a:solidFill>
                  <a:schemeClr val="tx1"/>
                </a:solidFill>
                <a:cs typeface="Arial" charset="0"/>
              </a:rPr>
              <a:t>State</a:t>
            </a:r>
          </a:p>
          <a:p>
            <a:pPr algn="l" eaLnBrk="1" hangingPunct="1"/>
            <a:r>
              <a:rPr lang="en-US" sz="1400">
                <a:solidFill>
                  <a:schemeClr val="tx1"/>
                </a:solidFill>
                <a:cs typeface="Arial" charset="0"/>
              </a:rPr>
              <a:t>ZIPCode</a:t>
            </a:r>
          </a:p>
        </p:txBody>
      </p:sp>
      <p:sp>
        <p:nvSpPr>
          <p:cNvPr id="53254" name="Rectangle 5"/>
          <p:cNvSpPr>
            <a:spLocks noChangeArrowheads="1"/>
          </p:cNvSpPr>
          <p:nvPr/>
        </p:nvSpPr>
        <p:spPr bwMode="auto">
          <a:xfrm>
            <a:off x="381000" y="914400"/>
            <a:ext cx="1295400" cy="381000"/>
          </a:xfrm>
          <a:prstGeom prst="rect">
            <a:avLst/>
          </a:prstGeom>
          <a:solidFill>
            <a:srgbClr val="FFFFCC"/>
          </a:solidFill>
          <a:ln w="12700" algn="ctr">
            <a:solidFill>
              <a:schemeClr val="tx1"/>
            </a:solidFill>
            <a:miter lim="800000"/>
            <a:headEnd/>
            <a:tailEnd/>
          </a:ln>
        </p:spPr>
        <p:txBody>
          <a:bodyPr wrap="none" anchor="ctr"/>
          <a:lstStyle/>
          <a:p>
            <a:pPr eaLnBrk="1" hangingPunct="1"/>
            <a:r>
              <a:rPr lang="en-US" sz="1400" dirty="0">
                <a:solidFill>
                  <a:schemeClr val="tx1"/>
                </a:solidFill>
                <a:cs typeface="Arial" charset="0"/>
              </a:rPr>
              <a:t>Customers</a:t>
            </a:r>
          </a:p>
        </p:txBody>
      </p:sp>
      <p:sp>
        <p:nvSpPr>
          <p:cNvPr id="53255" name="Rectangle 6"/>
          <p:cNvSpPr>
            <a:spLocks noChangeArrowheads="1"/>
          </p:cNvSpPr>
          <p:nvPr/>
        </p:nvSpPr>
        <p:spPr bwMode="auto">
          <a:xfrm>
            <a:off x="381000" y="4343400"/>
            <a:ext cx="1295400" cy="18288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l" eaLnBrk="1" hangingPunct="1"/>
            <a:r>
              <a:rPr lang="en-US" sz="1400" b="1" dirty="0" err="1">
                <a:solidFill>
                  <a:schemeClr val="tx1"/>
                </a:solidFill>
                <a:cs typeface="Arial" charset="0"/>
              </a:rPr>
              <a:t>EmployeeID</a:t>
            </a:r>
            <a:endParaRPr lang="en-US" sz="1400" b="1" dirty="0">
              <a:solidFill>
                <a:schemeClr val="tx1"/>
              </a:solidFill>
              <a:cs typeface="Arial" charset="0"/>
            </a:endParaRPr>
          </a:p>
          <a:p>
            <a:pPr algn="l" eaLnBrk="1" hangingPunct="1"/>
            <a:r>
              <a:rPr lang="en-US" sz="1400" dirty="0" err="1">
                <a:solidFill>
                  <a:schemeClr val="tx1"/>
                </a:solidFill>
                <a:cs typeface="Arial" charset="0"/>
              </a:rPr>
              <a:t>LastName</a:t>
            </a:r>
            <a:endParaRPr lang="en-US" sz="1400" dirty="0">
              <a:solidFill>
                <a:schemeClr val="tx1"/>
              </a:solidFill>
              <a:cs typeface="Arial" charset="0"/>
            </a:endParaRPr>
          </a:p>
          <a:p>
            <a:pPr algn="l" eaLnBrk="1" hangingPunct="1"/>
            <a:r>
              <a:rPr lang="en-US" sz="1400" dirty="0" err="1">
                <a:solidFill>
                  <a:schemeClr val="tx1"/>
                </a:solidFill>
                <a:cs typeface="Arial" charset="0"/>
              </a:rPr>
              <a:t>FirstName</a:t>
            </a:r>
            <a:endParaRPr lang="en-US" sz="1400" dirty="0">
              <a:solidFill>
                <a:schemeClr val="tx1"/>
              </a:solidFill>
              <a:cs typeface="Arial" charset="0"/>
            </a:endParaRPr>
          </a:p>
          <a:p>
            <a:pPr algn="l" eaLnBrk="1" hangingPunct="1"/>
            <a:r>
              <a:rPr lang="en-US" sz="1400" dirty="0">
                <a:solidFill>
                  <a:schemeClr val="tx1"/>
                </a:solidFill>
                <a:cs typeface="Arial" charset="0"/>
              </a:rPr>
              <a:t>Phone</a:t>
            </a:r>
          </a:p>
          <a:p>
            <a:pPr algn="l" eaLnBrk="1" hangingPunct="1"/>
            <a:r>
              <a:rPr lang="en-US" sz="1400" dirty="0">
                <a:solidFill>
                  <a:schemeClr val="tx1"/>
                </a:solidFill>
                <a:cs typeface="Arial" charset="0"/>
              </a:rPr>
              <a:t>Address</a:t>
            </a:r>
          </a:p>
          <a:p>
            <a:pPr algn="l" eaLnBrk="1" hangingPunct="1"/>
            <a:r>
              <a:rPr lang="en-US" sz="1400" dirty="0">
                <a:solidFill>
                  <a:schemeClr val="tx1"/>
                </a:solidFill>
                <a:cs typeface="Arial" charset="0"/>
              </a:rPr>
              <a:t>City</a:t>
            </a:r>
          </a:p>
          <a:p>
            <a:pPr algn="l" eaLnBrk="1" hangingPunct="1"/>
            <a:r>
              <a:rPr lang="en-US" sz="1400" dirty="0">
                <a:solidFill>
                  <a:schemeClr val="tx1"/>
                </a:solidFill>
                <a:cs typeface="Arial" charset="0"/>
              </a:rPr>
              <a:t>State</a:t>
            </a:r>
          </a:p>
          <a:p>
            <a:pPr algn="l" eaLnBrk="1" hangingPunct="1"/>
            <a:r>
              <a:rPr lang="en-US" sz="1400" dirty="0" err="1">
                <a:solidFill>
                  <a:schemeClr val="tx1"/>
                </a:solidFill>
                <a:cs typeface="Arial" charset="0"/>
              </a:rPr>
              <a:t>ZIPCode</a:t>
            </a:r>
            <a:endParaRPr lang="en-US" sz="1400" dirty="0">
              <a:solidFill>
                <a:schemeClr val="tx1"/>
              </a:solidFill>
              <a:cs typeface="Arial" charset="0"/>
            </a:endParaRPr>
          </a:p>
        </p:txBody>
      </p:sp>
      <p:sp>
        <p:nvSpPr>
          <p:cNvPr id="53256" name="Rectangle 7"/>
          <p:cNvSpPr>
            <a:spLocks noChangeArrowheads="1"/>
          </p:cNvSpPr>
          <p:nvPr/>
        </p:nvSpPr>
        <p:spPr bwMode="auto">
          <a:xfrm>
            <a:off x="381000" y="3962400"/>
            <a:ext cx="1295400" cy="381000"/>
          </a:xfrm>
          <a:prstGeom prst="rect">
            <a:avLst/>
          </a:prstGeom>
          <a:solidFill>
            <a:srgbClr val="FFFFCC"/>
          </a:solidFill>
          <a:ln w="12700" algn="ctr">
            <a:solidFill>
              <a:schemeClr val="tx1"/>
            </a:solidFill>
            <a:miter lim="800000"/>
            <a:headEnd/>
            <a:tailEnd/>
          </a:ln>
        </p:spPr>
        <p:txBody>
          <a:bodyPr wrap="none" anchor="ctr"/>
          <a:lstStyle/>
          <a:p>
            <a:pPr eaLnBrk="1" hangingPunct="1"/>
            <a:r>
              <a:rPr lang="en-US" sz="1400">
                <a:solidFill>
                  <a:schemeClr val="tx1"/>
                </a:solidFill>
                <a:cs typeface="Arial" charset="0"/>
              </a:rPr>
              <a:t>Employees</a:t>
            </a:r>
          </a:p>
        </p:txBody>
      </p:sp>
      <p:sp>
        <p:nvSpPr>
          <p:cNvPr id="53257" name="Rectangle 8"/>
          <p:cNvSpPr>
            <a:spLocks noChangeArrowheads="1"/>
          </p:cNvSpPr>
          <p:nvPr/>
        </p:nvSpPr>
        <p:spPr bwMode="auto">
          <a:xfrm>
            <a:off x="2362200" y="1752600"/>
            <a:ext cx="1295400" cy="6858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l" eaLnBrk="1" hangingPunct="1"/>
            <a:r>
              <a:rPr lang="en-US" sz="1400" b="1">
                <a:solidFill>
                  <a:schemeClr val="tx1"/>
                </a:solidFill>
                <a:cs typeface="Arial" charset="0"/>
              </a:rPr>
              <a:t>SaleID</a:t>
            </a:r>
          </a:p>
          <a:p>
            <a:pPr algn="l" eaLnBrk="1" hangingPunct="1"/>
            <a:r>
              <a:rPr lang="en-US" sz="1400" b="1">
                <a:solidFill>
                  <a:schemeClr val="tx1"/>
                </a:solidFill>
                <a:cs typeface="Arial" charset="0"/>
              </a:rPr>
              <a:t>CustomerID</a:t>
            </a:r>
          </a:p>
        </p:txBody>
      </p:sp>
      <p:sp>
        <p:nvSpPr>
          <p:cNvPr id="53258" name="Rectangle 9"/>
          <p:cNvSpPr>
            <a:spLocks noChangeArrowheads="1"/>
          </p:cNvSpPr>
          <p:nvPr/>
        </p:nvSpPr>
        <p:spPr bwMode="auto">
          <a:xfrm>
            <a:off x="2362200" y="1371600"/>
            <a:ext cx="1295400" cy="381000"/>
          </a:xfrm>
          <a:prstGeom prst="rect">
            <a:avLst/>
          </a:prstGeom>
          <a:solidFill>
            <a:srgbClr val="FFFFCC"/>
          </a:solidFill>
          <a:ln w="12700" algn="ctr">
            <a:solidFill>
              <a:schemeClr val="tx1"/>
            </a:solidFill>
            <a:miter lim="800000"/>
            <a:headEnd/>
            <a:tailEnd/>
          </a:ln>
        </p:spPr>
        <p:txBody>
          <a:bodyPr wrap="none" anchor="ctr"/>
          <a:lstStyle/>
          <a:p>
            <a:pPr eaLnBrk="1" hangingPunct="1"/>
            <a:r>
              <a:rPr lang="en-US" sz="1400">
                <a:solidFill>
                  <a:schemeClr val="tx1"/>
                </a:solidFill>
                <a:cs typeface="Arial" charset="0"/>
              </a:rPr>
              <a:t>SaleCustomers</a:t>
            </a:r>
          </a:p>
        </p:txBody>
      </p:sp>
      <p:sp>
        <p:nvSpPr>
          <p:cNvPr id="53259" name="Rectangle 10"/>
          <p:cNvSpPr>
            <a:spLocks noChangeArrowheads="1"/>
          </p:cNvSpPr>
          <p:nvPr/>
        </p:nvSpPr>
        <p:spPr bwMode="auto">
          <a:xfrm>
            <a:off x="2438400" y="3657600"/>
            <a:ext cx="1295400" cy="6858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l" eaLnBrk="1" hangingPunct="1"/>
            <a:r>
              <a:rPr lang="en-US" sz="1400" b="1">
                <a:solidFill>
                  <a:schemeClr val="tx1"/>
                </a:solidFill>
                <a:cs typeface="Arial" charset="0"/>
              </a:rPr>
              <a:t>SaleID</a:t>
            </a:r>
          </a:p>
          <a:p>
            <a:pPr algn="l" eaLnBrk="1" hangingPunct="1"/>
            <a:r>
              <a:rPr lang="en-US" sz="1400" b="1">
                <a:solidFill>
                  <a:schemeClr val="tx1"/>
                </a:solidFill>
                <a:cs typeface="Arial" charset="0"/>
              </a:rPr>
              <a:t>EmployeeID</a:t>
            </a:r>
          </a:p>
        </p:txBody>
      </p:sp>
      <p:sp>
        <p:nvSpPr>
          <p:cNvPr id="53260" name="Rectangle 11"/>
          <p:cNvSpPr>
            <a:spLocks noChangeArrowheads="1"/>
          </p:cNvSpPr>
          <p:nvPr/>
        </p:nvSpPr>
        <p:spPr bwMode="auto">
          <a:xfrm>
            <a:off x="2438400" y="3276600"/>
            <a:ext cx="1295400" cy="381000"/>
          </a:xfrm>
          <a:prstGeom prst="rect">
            <a:avLst/>
          </a:prstGeom>
          <a:solidFill>
            <a:srgbClr val="FFFFCC"/>
          </a:solidFill>
          <a:ln w="12700" algn="ctr">
            <a:solidFill>
              <a:schemeClr val="tx1"/>
            </a:solidFill>
            <a:miter lim="800000"/>
            <a:headEnd/>
            <a:tailEnd/>
          </a:ln>
        </p:spPr>
        <p:txBody>
          <a:bodyPr wrap="none" anchor="ctr"/>
          <a:lstStyle/>
          <a:p>
            <a:pPr eaLnBrk="1" hangingPunct="1"/>
            <a:r>
              <a:rPr lang="en-US" sz="1400">
                <a:solidFill>
                  <a:schemeClr val="tx1"/>
                </a:solidFill>
                <a:cs typeface="Arial" charset="0"/>
              </a:rPr>
              <a:t>SaleEmployees</a:t>
            </a:r>
          </a:p>
        </p:txBody>
      </p:sp>
      <p:sp>
        <p:nvSpPr>
          <p:cNvPr id="53261" name="Rectangle 12"/>
          <p:cNvSpPr>
            <a:spLocks noChangeArrowheads="1"/>
          </p:cNvSpPr>
          <p:nvPr/>
        </p:nvSpPr>
        <p:spPr bwMode="auto">
          <a:xfrm>
            <a:off x="4419600" y="2667000"/>
            <a:ext cx="990600" cy="6858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l" eaLnBrk="1" hangingPunct="1"/>
            <a:r>
              <a:rPr lang="en-US" sz="1400" b="1">
                <a:solidFill>
                  <a:schemeClr val="tx1"/>
                </a:solidFill>
                <a:cs typeface="Arial" charset="0"/>
              </a:rPr>
              <a:t>SaleID</a:t>
            </a:r>
          </a:p>
          <a:p>
            <a:pPr algn="l" eaLnBrk="1" hangingPunct="1"/>
            <a:r>
              <a:rPr lang="en-US" sz="1400">
                <a:solidFill>
                  <a:schemeClr val="tx1"/>
                </a:solidFill>
                <a:cs typeface="Arial" charset="0"/>
              </a:rPr>
              <a:t>SaleDate</a:t>
            </a:r>
          </a:p>
        </p:txBody>
      </p:sp>
      <p:sp>
        <p:nvSpPr>
          <p:cNvPr id="53262" name="Rectangle 13"/>
          <p:cNvSpPr>
            <a:spLocks noChangeArrowheads="1"/>
          </p:cNvSpPr>
          <p:nvPr/>
        </p:nvSpPr>
        <p:spPr bwMode="auto">
          <a:xfrm>
            <a:off x="4419600" y="2286000"/>
            <a:ext cx="990600" cy="381000"/>
          </a:xfrm>
          <a:prstGeom prst="rect">
            <a:avLst/>
          </a:prstGeom>
          <a:solidFill>
            <a:srgbClr val="FFFFCC"/>
          </a:solidFill>
          <a:ln w="12700" algn="ctr">
            <a:solidFill>
              <a:schemeClr val="tx1"/>
            </a:solidFill>
            <a:miter lim="800000"/>
            <a:headEnd/>
            <a:tailEnd/>
          </a:ln>
        </p:spPr>
        <p:txBody>
          <a:bodyPr wrap="none" anchor="ctr"/>
          <a:lstStyle/>
          <a:p>
            <a:pPr eaLnBrk="1" hangingPunct="1"/>
            <a:r>
              <a:rPr lang="en-US" sz="1400">
                <a:solidFill>
                  <a:schemeClr val="tx1"/>
                </a:solidFill>
                <a:cs typeface="Arial" charset="0"/>
              </a:rPr>
              <a:t>Sales</a:t>
            </a:r>
          </a:p>
        </p:txBody>
      </p:sp>
      <p:sp>
        <p:nvSpPr>
          <p:cNvPr id="53263" name="Rectangle 14"/>
          <p:cNvSpPr>
            <a:spLocks noChangeArrowheads="1"/>
          </p:cNvSpPr>
          <p:nvPr/>
        </p:nvSpPr>
        <p:spPr bwMode="auto">
          <a:xfrm>
            <a:off x="6019800" y="2667000"/>
            <a:ext cx="1066800" cy="9906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l" eaLnBrk="1" hangingPunct="1"/>
            <a:r>
              <a:rPr lang="en-US" sz="1400" b="1">
                <a:solidFill>
                  <a:schemeClr val="tx1"/>
                </a:solidFill>
                <a:cs typeface="Arial" charset="0"/>
              </a:rPr>
              <a:t>SaleID</a:t>
            </a:r>
          </a:p>
          <a:p>
            <a:pPr algn="l" eaLnBrk="1" hangingPunct="1"/>
            <a:r>
              <a:rPr lang="en-US" sz="1400" b="1">
                <a:solidFill>
                  <a:schemeClr val="tx1"/>
                </a:solidFill>
                <a:cs typeface="Arial" charset="0"/>
              </a:rPr>
              <a:t>ItemID</a:t>
            </a:r>
          </a:p>
          <a:p>
            <a:pPr algn="l" eaLnBrk="1" hangingPunct="1"/>
            <a:r>
              <a:rPr lang="en-US" sz="1400">
                <a:solidFill>
                  <a:schemeClr val="tx1"/>
                </a:solidFill>
                <a:cs typeface="Arial" charset="0"/>
              </a:rPr>
              <a:t>Quantity</a:t>
            </a:r>
          </a:p>
          <a:p>
            <a:pPr algn="l" eaLnBrk="1" hangingPunct="1"/>
            <a:r>
              <a:rPr lang="en-US" sz="1400">
                <a:solidFill>
                  <a:schemeClr val="tx1"/>
                </a:solidFill>
                <a:cs typeface="Arial" charset="0"/>
              </a:rPr>
              <a:t>SalePrice</a:t>
            </a:r>
          </a:p>
        </p:txBody>
      </p:sp>
      <p:sp>
        <p:nvSpPr>
          <p:cNvPr id="53264" name="Rectangle 15"/>
          <p:cNvSpPr>
            <a:spLocks noChangeArrowheads="1"/>
          </p:cNvSpPr>
          <p:nvPr/>
        </p:nvSpPr>
        <p:spPr bwMode="auto">
          <a:xfrm>
            <a:off x="6019800" y="2286000"/>
            <a:ext cx="1066800" cy="381000"/>
          </a:xfrm>
          <a:prstGeom prst="rect">
            <a:avLst/>
          </a:prstGeom>
          <a:solidFill>
            <a:srgbClr val="FFFFCC"/>
          </a:solidFill>
          <a:ln w="12700" algn="ctr">
            <a:solidFill>
              <a:schemeClr val="tx1"/>
            </a:solidFill>
            <a:miter lim="800000"/>
            <a:headEnd/>
            <a:tailEnd/>
          </a:ln>
        </p:spPr>
        <p:txBody>
          <a:bodyPr wrap="none" anchor="ctr"/>
          <a:lstStyle/>
          <a:p>
            <a:pPr eaLnBrk="1" hangingPunct="1"/>
            <a:r>
              <a:rPr lang="en-US" sz="1400">
                <a:solidFill>
                  <a:schemeClr val="tx1"/>
                </a:solidFill>
                <a:cs typeface="Arial" charset="0"/>
              </a:rPr>
              <a:t>SaleItems</a:t>
            </a:r>
          </a:p>
        </p:txBody>
      </p:sp>
      <p:sp>
        <p:nvSpPr>
          <p:cNvPr id="53265" name="Rectangle 16"/>
          <p:cNvSpPr>
            <a:spLocks noChangeArrowheads="1"/>
          </p:cNvSpPr>
          <p:nvPr/>
        </p:nvSpPr>
        <p:spPr bwMode="auto">
          <a:xfrm>
            <a:off x="7772400" y="2667000"/>
            <a:ext cx="1066800" cy="7620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l" eaLnBrk="1" hangingPunct="1"/>
            <a:r>
              <a:rPr lang="en-US" sz="1400" b="1">
                <a:solidFill>
                  <a:schemeClr val="tx1"/>
                </a:solidFill>
                <a:cs typeface="Arial" charset="0"/>
              </a:rPr>
              <a:t>ItemID</a:t>
            </a:r>
          </a:p>
          <a:p>
            <a:pPr algn="l" eaLnBrk="1" hangingPunct="1"/>
            <a:r>
              <a:rPr lang="en-US" sz="1400">
                <a:solidFill>
                  <a:schemeClr val="tx1"/>
                </a:solidFill>
                <a:cs typeface="Arial" charset="0"/>
              </a:rPr>
              <a:t>Description</a:t>
            </a:r>
          </a:p>
          <a:p>
            <a:pPr algn="l" eaLnBrk="1" hangingPunct="1"/>
            <a:r>
              <a:rPr lang="en-US" sz="1400">
                <a:solidFill>
                  <a:schemeClr val="tx1"/>
                </a:solidFill>
                <a:cs typeface="Arial" charset="0"/>
              </a:rPr>
              <a:t>ListPrice</a:t>
            </a:r>
          </a:p>
        </p:txBody>
      </p:sp>
      <p:sp>
        <p:nvSpPr>
          <p:cNvPr id="53266" name="Rectangle 17"/>
          <p:cNvSpPr>
            <a:spLocks noChangeArrowheads="1"/>
          </p:cNvSpPr>
          <p:nvPr/>
        </p:nvSpPr>
        <p:spPr bwMode="auto">
          <a:xfrm>
            <a:off x="7772400" y="2286000"/>
            <a:ext cx="1066800" cy="381000"/>
          </a:xfrm>
          <a:prstGeom prst="rect">
            <a:avLst/>
          </a:prstGeom>
          <a:solidFill>
            <a:srgbClr val="FFFFCC"/>
          </a:solidFill>
          <a:ln w="12700" algn="ctr">
            <a:solidFill>
              <a:schemeClr val="tx1"/>
            </a:solidFill>
            <a:miter lim="800000"/>
            <a:headEnd/>
            <a:tailEnd/>
          </a:ln>
        </p:spPr>
        <p:txBody>
          <a:bodyPr wrap="none" anchor="ctr"/>
          <a:lstStyle/>
          <a:p>
            <a:pPr eaLnBrk="1" hangingPunct="1"/>
            <a:r>
              <a:rPr lang="en-US" sz="1400">
                <a:solidFill>
                  <a:schemeClr val="tx1"/>
                </a:solidFill>
                <a:cs typeface="Arial" charset="0"/>
              </a:rPr>
              <a:t>Items</a:t>
            </a:r>
          </a:p>
        </p:txBody>
      </p:sp>
      <p:sp>
        <p:nvSpPr>
          <p:cNvPr id="53267" name="Freeform 18"/>
          <p:cNvSpPr>
            <a:spLocks/>
          </p:cNvSpPr>
          <p:nvPr/>
        </p:nvSpPr>
        <p:spPr bwMode="auto">
          <a:xfrm>
            <a:off x="1676400" y="4038600"/>
            <a:ext cx="762000" cy="457200"/>
          </a:xfrm>
          <a:custGeom>
            <a:avLst/>
            <a:gdLst>
              <a:gd name="T0" fmla="*/ 0 w 480"/>
              <a:gd name="T1" fmla="*/ 288 h 288"/>
              <a:gd name="T2" fmla="*/ 144 w 480"/>
              <a:gd name="T3" fmla="*/ 288 h 288"/>
              <a:gd name="T4" fmla="*/ 311 w 480"/>
              <a:gd name="T5" fmla="*/ 0 h 288"/>
              <a:gd name="T6" fmla="*/ 480 w 480"/>
              <a:gd name="T7" fmla="*/ 0 h 288"/>
              <a:gd name="T8" fmla="*/ 0 60000 65536"/>
              <a:gd name="T9" fmla="*/ 0 60000 65536"/>
              <a:gd name="T10" fmla="*/ 0 60000 65536"/>
              <a:gd name="T11" fmla="*/ 0 60000 65536"/>
              <a:gd name="T12" fmla="*/ 0 w 480"/>
              <a:gd name="T13" fmla="*/ 0 h 288"/>
              <a:gd name="T14" fmla="*/ 480 w 480"/>
              <a:gd name="T15" fmla="*/ 288 h 288"/>
            </a:gdLst>
            <a:ahLst/>
            <a:cxnLst>
              <a:cxn ang="T8">
                <a:pos x="T0" y="T1"/>
              </a:cxn>
              <a:cxn ang="T9">
                <a:pos x="T2" y="T3"/>
              </a:cxn>
              <a:cxn ang="T10">
                <a:pos x="T4" y="T5"/>
              </a:cxn>
              <a:cxn ang="T11">
                <a:pos x="T6" y="T7"/>
              </a:cxn>
            </a:cxnLst>
            <a:rect l="T12" t="T13" r="T14" b="T15"/>
            <a:pathLst>
              <a:path w="480" h="288">
                <a:moveTo>
                  <a:pt x="0" y="288"/>
                </a:moveTo>
                <a:lnTo>
                  <a:pt x="144" y="288"/>
                </a:lnTo>
                <a:lnTo>
                  <a:pt x="311" y="0"/>
                </a:lnTo>
                <a:lnTo>
                  <a:pt x="480" y="0"/>
                </a:ln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53268" name="Freeform 19"/>
          <p:cNvSpPr>
            <a:spLocks/>
          </p:cNvSpPr>
          <p:nvPr/>
        </p:nvSpPr>
        <p:spPr bwMode="auto">
          <a:xfrm>
            <a:off x="1676400" y="1447800"/>
            <a:ext cx="685800" cy="685800"/>
          </a:xfrm>
          <a:custGeom>
            <a:avLst/>
            <a:gdLst>
              <a:gd name="T0" fmla="*/ 0 w 432"/>
              <a:gd name="T1" fmla="*/ 0 h 432"/>
              <a:gd name="T2" fmla="*/ 144 w 432"/>
              <a:gd name="T3" fmla="*/ 0 h 432"/>
              <a:gd name="T4" fmla="*/ 288 w 432"/>
              <a:gd name="T5" fmla="*/ 432 h 432"/>
              <a:gd name="T6" fmla="*/ 432 w 432"/>
              <a:gd name="T7" fmla="*/ 432 h 432"/>
              <a:gd name="T8" fmla="*/ 0 60000 65536"/>
              <a:gd name="T9" fmla="*/ 0 60000 65536"/>
              <a:gd name="T10" fmla="*/ 0 60000 65536"/>
              <a:gd name="T11" fmla="*/ 0 60000 65536"/>
              <a:gd name="T12" fmla="*/ 0 w 432"/>
              <a:gd name="T13" fmla="*/ 0 h 432"/>
              <a:gd name="T14" fmla="*/ 432 w 432"/>
              <a:gd name="T15" fmla="*/ 432 h 432"/>
            </a:gdLst>
            <a:ahLst/>
            <a:cxnLst>
              <a:cxn ang="T8">
                <a:pos x="T0" y="T1"/>
              </a:cxn>
              <a:cxn ang="T9">
                <a:pos x="T2" y="T3"/>
              </a:cxn>
              <a:cxn ang="T10">
                <a:pos x="T4" y="T5"/>
              </a:cxn>
              <a:cxn ang="T11">
                <a:pos x="T6" y="T7"/>
              </a:cxn>
            </a:cxnLst>
            <a:rect l="T12" t="T13" r="T14" b="T15"/>
            <a:pathLst>
              <a:path w="432" h="432">
                <a:moveTo>
                  <a:pt x="0" y="0"/>
                </a:moveTo>
                <a:lnTo>
                  <a:pt x="144" y="0"/>
                </a:lnTo>
                <a:lnTo>
                  <a:pt x="288" y="432"/>
                </a:lnTo>
                <a:lnTo>
                  <a:pt x="432" y="432"/>
                </a:ln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53269" name="Freeform 20"/>
          <p:cNvSpPr>
            <a:spLocks/>
          </p:cNvSpPr>
          <p:nvPr/>
        </p:nvSpPr>
        <p:spPr bwMode="auto">
          <a:xfrm>
            <a:off x="3657600" y="1905000"/>
            <a:ext cx="762000" cy="914400"/>
          </a:xfrm>
          <a:custGeom>
            <a:avLst/>
            <a:gdLst>
              <a:gd name="T0" fmla="*/ 0 w 480"/>
              <a:gd name="T1" fmla="*/ 0 h 576"/>
              <a:gd name="T2" fmla="*/ 144 w 480"/>
              <a:gd name="T3" fmla="*/ 0 h 576"/>
              <a:gd name="T4" fmla="*/ 288 w 480"/>
              <a:gd name="T5" fmla="*/ 576 h 576"/>
              <a:gd name="T6" fmla="*/ 480 w 480"/>
              <a:gd name="T7" fmla="*/ 576 h 576"/>
              <a:gd name="T8" fmla="*/ 0 60000 65536"/>
              <a:gd name="T9" fmla="*/ 0 60000 65536"/>
              <a:gd name="T10" fmla="*/ 0 60000 65536"/>
              <a:gd name="T11" fmla="*/ 0 60000 65536"/>
              <a:gd name="T12" fmla="*/ 0 w 480"/>
              <a:gd name="T13" fmla="*/ 0 h 576"/>
              <a:gd name="T14" fmla="*/ 480 w 480"/>
              <a:gd name="T15" fmla="*/ 576 h 576"/>
            </a:gdLst>
            <a:ahLst/>
            <a:cxnLst>
              <a:cxn ang="T8">
                <a:pos x="T0" y="T1"/>
              </a:cxn>
              <a:cxn ang="T9">
                <a:pos x="T2" y="T3"/>
              </a:cxn>
              <a:cxn ang="T10">
                <a:pos x="T4" y="T5"/>
              </a:cxn>
              <a:cxn ang="T11">
                <a:pos x="T6" y="T7"/>
              </a:cxn>
            </a:cxnLst>
            <a:rect l="T12" t="T13" r="T14" b="T15"/>
            <a:pathLst>
              <a:path w="480" h="576">
                <a:moveTo>
                  <a:pt x="0" y="0"/>
                </a:moveTo>
                <a:lnTo>
                  <a:pt x="144" y="0"/>
                </a:lnTo>
                <a:lnTo>
                  <a:pt x="288" y="576"/>
                </a:lnTo>
                <a:lnTo>
                  <a:pt x="480" y="576"/>
                </a:ln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53270" name="Freeform 21"/>
          <p:cNvSpPr>
            <a:spLocks/>
          </p:cNvSpPr>
          <p:nvPr/>
        </p:nvSpPr>
        <p:spPr bwMode="auto">
          <a:xfrm>
            <a:off x="3733800" y="2819400"/>
            <a:ext cx="685800" cy="990600"/>
          </a:xfrm>
          <a:custGeom>
            <a:avLst/>
            <a:gdLst>
              <a:gd name="T0" fmla="*/ 0 w 432"/>
              <a:gd name="T1" fmla="*/ 624 h 624"/>
              <a:gd name="T2" fmla="*/ 144 w 432"/>
              <a:gd name="T3" fmla="*/ 624 h 624"/>
              <a:gd name="T4" fmla="*/ 240 w 432"/>
              <a:gd name="T5" fmla="*/ 0 h 624"/>
              <a:gd name="T6" fmla="*/ 432 w 432"/>
              <a:gd name="T7" fmla="*/ 0 h 624"/>
              <a:gd name="T8" fmla="*/ 0 60000 65536"/>
              <a:gd name="T9" fmla="*/ 0 60000 65536"/>
              <a:gd name="T10" fmla="*/ 0 60000 65536"/>
              <a:gd name="T11" fmla="*/ 0 60000 65536"/>
              <a:gd name="T12" fmla="*/ 0 w 432"/>
              <a:gd name="T13" fmla="*/ 0 h 624"/>
              <a:gd name="T14" fmla="*/ 432 w 432"/>
              <a:gd name="T15" fmla="*/ 624 h 624"/>
            </a:gdLst>
            <a:ahLst/>
            <a:cxnLst>
              <a:cxn ang="T8">
                <a:pos x="T0" y="T1"/>
              </a:cxn>
              <a:cxn ang="T9">
                <a:pos x="T2" y="T3"/>
              </a:cxn>
              <a:cxn ang="T10">
                <a:pos x="T4" y="T5"/>
              </a:cxn>
              <a:cxn ang="T11">
                <a:pos x="T6" y="T7"/>
              </a:cxn>
            </a:cxnLst>
            <a:rect l="T12" t="T13" r="T14" b="T15"/>
            <a:pathLst>
              <a:path w="432" h="624">
                <a:moveTo>
                  <a:pt x="0" y="624"/>
                </a:moveTo>
                <a:lnTo>
                  <a:pt x="144" y="624"/>
                </a:lnTo>
                <a:lnTo>
                  <a:pt x="240" y="0"/>
                </a:lnTo>
                <a:lnTo>
                  <a:pt x="432" y="0"/>
                </a:ln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53271" name="Line 22"/>
          <p:cNvSpPr>
            <a:spLocks noChangeShapeType="1"/>
          </p:cNvSpPr>
          <p:nvPr/>
        </p:nvSpPr>
        <p:spPr bwMode="auto">
          <a:xfrm>
            <a:off x="5410200" y="2817813"/>
            <a:ext cx="609600"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53272" name="Freeform 23"/>
          <p:cNvSpPr>
            <a:spLocks/>
          </p:cNvSpPr>
          <p:nvPr/>
        </p:nvSpPr>
        <p:spPr bwMode="auto">
          <a:xfrm>
            <a:off x="7086600" y="2819400"/>
            <a:ext cx="685800" cy="228600"/>
          </a:xfrm>
          <a:custGeom>
            <a:avLst/>
            <a:gdLst>
              <a:gd name="T0" fmla="*/ 432 w 432"/>
              <a:gd name="T1" fmla="*/ 0 h 144"/>
              <a:gd name="T2" fmla="*/ 288 w 432"/>
              <a:gd name="T3" fmla="*/ 0 h 144"/>
              <a:gd name="T4" fmla="*/ 192 w 432"/>
              <a:gd name="T5" fmla="*/ 144 h 144"/>
              <a:gd name="T6" fmla="*/ 0 w 432"/>
              <a:gd name="T7" fmla="*/ 144 h 144"/>
              <a:gd name="T8" fmla="*/ 0 60000 65536"/>
              <a:gd name="T9" fmla="*/ 0 60000 65536"/>
              <a:gd name="T10" fmla="*/ 0 60000 65536"/>
              <a:gd name="T11" fmla="*/ 0 60000 65536"/>
              <a:gd name="T12" fmla="*/ 0 w 432"/>
              <a:gd name="T13" fmla="*/ 0 h 144"/>
              <a:gd name="T14" fmla="*/ 432 w 432"/>
              <a:gd name="T15" fmla="*/ 144 h 144"/>
            </a:gdLst>
            <a:ahLst/>
            <a:cxnLst>
              <a:cxn ang="T8">
                <a:pos x="T0" y="T1"/>
              </a:cxn>
              <a:cxn ang="T9">
                <a:pos x="T2" y="T3"/>
              </a:cxn>
              <a:cxn ang="T10">
                <a:pos x="T4" y="T5"/>
              </a:cxn>
              <a:cxn ang="T11">
                <a:pos x="T6" y="T7"/>
              </a:cxn>
            </a:cxnLst>
            <a:rect l="T12" t="T13" r="T14" b="T15"/>
            <a:pathLst>
              <a:path w="432" h="144">
                <a:moveTo>
                  <a:pt x="432" y="0"/>
                </a:moveTo>
                <a:lnTo>
                  <a:pt x="288" y="0"/>
                </a:lnTo>
                <a:lnTo>
                  <a:pt x="192" y="144"/>
                </a:lnTo>
                <a:lnTo>
                  <a:pt x="0" y="144"/>
                </a:ln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53273" name="Text Box 24"/>
          <p:cNvSpPr txBox="1">
            <a:spLocks noChangeArrowheads="1"/>
          </p:cNvSpPr>
          <p:nvPr/>
        </p:nvSpPr>
        <p:spPr bwMode="auto">
          <a:xfrm>
            <a:off x="1682750" y="1154113"/>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sz="1400">
                <a:cs typeface="Arial" charset="0"/>
              </a:rPr>
              <a:t>1</a:t>
            </a:r>
          </a:p>
        </p:txBody>
      </p:sp>
      <p:sp>
        <p:nvSpPr>
          <p:cNvPr id="53274" name="Text Box 25"/>
          <p:cNvSpPr txBox="1">
            <a:spLocks noChangeArrowheads="1"/>
          </p:cNvSpPr>
          <p:nvPr/>
        </p:nvSpPr>
        <p:spPr bwMode="auto">
          <a:xfrm>
            <a:off x="2098675" y="1893888"/>
            <a:ext cx="25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sz="1400">
                <a:cs typeface="Arial" charset="0"/>
              </a:rPr>
              <a:t>*</a:t>
            </a:r>
          </a:p>
        </p:txBody>
      </p:sp>
      <p:sp>
        <p:nvSpPr>
          <p:cNvPr id="53275" name="Text Box 26"/>
          <p:cNvSpPr txBox="1">
            <a:spLocks noChangeArrowheads="1"/>
          </p:cNvSpPr>
          <p:nvPr/>
        </p:nvSpPr>
        <p:spPr bwMode="auto">
          <a:xfrm>
            <a:off x="1682750" y="41656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sz="1400">
                <a:cs typeface="Arial" charset="0"/>
              </a:rPr>
              <a:t>1</a:t>
            </a:r>
          </a:p>
        </p:txBody>
      </p:sp>
      <p:sp>
        <p:nvSpPr>
          <p:cNvPr id="53276" name="Text Box 27"/>
          <p:cNvSpPr txBox="1">
            <a:spLocks noChangeArrowheads="1"/>
          </p:cNvSpPr>
          <p:nvPr/>
        </p:nvSpPr>
        <p:spPr bwMode="auto">
          <a:xfrm>
            <a:off x="2098675" y="3784600"/>
            <a:ext cx="25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sz="1400">
                <a:cs typeface="Arial" charset="0"/>
              </a:rPr>
              <a:t>*</a:t>
            </a:r>
          </a:p>
        </p:txBody>
      </p:sp>
      <p:sp>
        <p:nvSpPr>
          <p:cNvPr id="53277" name="Text Box 28"/>
          <p:cNvSpPr txBox="1">
            <a:spLocks noChangeArrowheads="1"/>
          </p:cNvSpPr>
          <p:nvPr/>
        </p:nvSpPr>
        <p:spPr bwMode="auto">
          <a:xfrm>
            <a:off x="4127500" y="24892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sz="1400">
                <a:cs typeface="Arial" charset="0"/>
              </a:rPr>
              <a:t>1</a:t>
            </a:r>
          </a:p>
        </p:txBody>
      </p:sp>
      <p:sp>
        <p:nvSpPr>
          <p:cNvPr id="53278" name="Text Box 29"/>
          <p:cNvSpPr txBox="1">
            <a:spLocks noChangeArrowheads="1"/>
          </p:cNvSpPr>
          <p:nvPr/>
        </p:nvSpPr>
        <p:spPr bwMode="auto">
          <a:xfrm>
            <a:off x="3667125" y="1651000"/>
            <a:ext cx="25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sz="1400">
                <a:cs typeface="Arial" charset="0"/>
              </a:rPr>
              <a:t>*</a:t>
            </a:r>
          </a:p>
        </p:txBody>
      </p:sp>
      <p:sp>
        <p:nvSpPr>
          <p:cNvPr id="53279" name="Text Box 30"/>
          <p:cNvSpPr txBox="1">
            <a:spLocks noChangeArrowheads="1"/>
          </p:cNvSpPr>
          <p:nvPr/>
        </p:nvSpPr>
        <p:spPr bwMode="auto">
          <a:xfrm>
            <a:off x="3743325" y="3556000"/>
            <a:ext cx="25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sz="1400">
                <a:cs typeface="Arial" charset="0"/>
              </a:rPr>
              <a:t>*</a:t>
            </a:r>
          </a:p>
        </p:txBody>
      </p:sp>
      <p:sp>
        <p:nvSpPr>
          <p:cNvPr id="53280" name="Text Box 31"/>
          <p:cNvSpPr txBox="1">
            <a:spLocks noChangeArrowheads="1"/>
          </p:cNvSpPr>
          <p:nvPr/>
        </p:nvSpPr>
        <p:spPr bwMode="auto">
          <a:xfrm>
            <a:off x="5422900" y="24892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sz="1400">
                <a:cs typeface="Arial" charset="0"/>
              </a:rPr>
              <a:t>1</a:t>
            </a:r>
          </a:p>
        </p:txBody>
      </p:sp>
      <p:sp>
        <p:nvSpPr>
          <p:cNvPr id="53281" name="Text Box 32"/>
          <p:cNvSpPr txBox="1">
            <a:spLocks noChangeArrowheads="1"/>
          </p:cNvSpPr>
          <p:nvPr/>
        </p:nvSpPr>
        <p:spPr bwMode="auto">
          <a:xfrm>
            <a:off x="5756275" y="2579688"/>
            <a:ext cx="25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sz="1400">
                <a:cs typeface="Arial" charset="0"/>
              </a:rPr>
              <a:t>*</a:t>
            </a:r>
          </a:p>
        </p:txBody>
      </p:sp>
      <p:sp>
        <p:nvSpPr>
          <p:cNvPr id="53282" name="Text Box 33"/>
          <p:cNvSpPr txBox="1">
            <a:spLocks noChangeArrowheads="1"/>
          </p:cNvSpPr>
          <p:nvPr/>
        </p:nvSpPr>
        <p:spPr bwMode="auto">
          <a:xfrm>
            <a:off x="7096125" y="2794000"/>
            <a:ext cx="25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sz="1400">
                <a:cs typeface="Arial" charset="0"/>
              </a:rPr>
              <a:t>*</a:t>
            </a:r>
          </a:p>
        </p:txBody>
      </p:sp>
      <p:sp>
        <p:nvSpPr>
          <p:cNvPr id="53283" name="Text Box 34"/>
          <p:cNvSpPr txBox="1">
            <a:spLocks noChangeArrowheads="1"/>
          </p:cNvSpPr>
          <p:nvPr/>
        </p:nvSpPr>
        <p:spPr bwMode="auto">
          <a:xfrm>
            <a:off x="7480300" y="24892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sz="1400">
                <a:cs typeface="Arial" charset="0"/>
              </a:rPr>
              <a:t>1</a:t>
            </a:r>
          </a:p>
        </p:txBody>
      </p:sp>
      <p:sp>
        <p:nvSpPr>
          <p:cNvPr id="2" name="TextBox 1"/>
          <p:cNvSpPr txBox="1"/>
          <p:nvPr/>
        </p:nvSpPr>
        <p:spPr>
          <a:xfrm>
            <a:off x="3870325" y="4688679"/>
            <a:ext cx="4288353" cy="923330"/>
          </a:xfrm>
          <a:prstGeom prst="rect">
            <a:avLst/>
          </a:prstGeom>
          <a:noFill/>
        </p:spPr>
        <p:txBody>
          <a:bodyPr wrap="none" rtlCol="0">
            <a:spAutoFit/>
          </a:bodyPr>
          <a:lstStyle/>
          <a:p>
            <a:r>
              <a:rPr lang="en-US" sz="1800" dirty="0" smtClean="0"/>
              <a:t>More flexible?</a:t>
            </a:r>
          </a:p>
          <a:p>
            <a:r>
              <a:rPr lang="en-US" sz="1800" dirty="0" smtClean="0"/>
              <a:t>Each sale can have many customers.</a:t>
            </a:r>
          </a:p>
          <a:p>
            <a:r>
              <a:rPr lang="en-US" sz="1800" dirty="0" smtClean="0"/>
              <a:t>Each sale can involve many employees.</a:t>
            </a:r>
            <a:endParaRPr lang="en-US" sz="1800" dirty="0"/>
          </a:p>
        </p:txBody>
      </p:sp>
    </p:spTree>
    <p:extLst>
      <p:ext uri="{BB962C8B-B14F-4D97-AF65-F5344CB8AC3E}">
        <p14:creationId xmlns:p14="http://schemas.microsoft.com/office/powerpoint/2010/main" val="29572869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smtClean="0"/>
              <a:t>Design Options: Multiple Sections</a:t>
            </a:r>
          </a:p>
        </p:txBody>
      </p:sp>
      <p:sp>
        <p:nvSpPr>
          <p:cNvPr id="54274"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1B2C30E-5E17-408B-B709-C0FD03623A75}" type="slidenum">
              <a:rPr lang="en-US" smtClean="0"/>
              <a:pPr/>
              <a:t>52</a:t>
            </a:fld>
            <a:endParaRPr lang="en-US"/>
          </a:p>
        </p:txBody>
      </p:sp>
      <p:pic>
        <p:nvPicPr>
          <p:cNvPr id="542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371600"/>
            <a:ext cx="556260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Tree>
    <p:extLst>
      <p:ext uri="{BB962C8B-B14F-4D97-AF65-F5344CB8AC3E}">
        <p14:creationId xmlns:p14="http://schemas.microsoft.com/office/powerpoint/2010/main" val="22946455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lstStyle/>
          <a:p>
            <a:r>
              <a:rPr lang="en-US" smtClean="0"/>
              <a:t>Report Design</a:t>
            </a:r>
          </a:p>
        </p:txBody>
      </p:sp>
      <p:sp>
        <p:nvSpPr>
          <p:cNvPr id="55301" name="Rectangle 4"/>
          <p:cNvSpPr>
            <a:spLocks noGrp="1" noChangeArrowheads="1"/>
          </p:cNvSpPr>
          <p:nvPr>
            <p:ph type="body" sz="half" idx="1"/>
          </p:nvPr>
        </p:nvSpPr>
        <p:spPr/>
        <p:txBody>
          <a:bodyPr/>
          <a:lstStyle/>
          <a:p>
            <a:r>
              <a:rPr lang="en-US" sz="2000" smtClean="0"/>
              <a:t>Report usage/user needs.</a:t>
            </a:r>
          </a:p>
          <a:p>
            <a:r>
              <a:rPr lang="en-US" sz="2000" smtClean="0"/>
              <a:t>Report layout choices.</a:t>
            </a:r>
          </a:p>
          <a:p>
            <a:pPr lvl="1"/>
            <a:r>
              <a:rPr lang="en-US" sz="1800" smtClean="0"/>
              <a:t>Tabular</a:t>
            </a:r>
          </a:p>
          <a:p>
            <a:pPr lvl="1"/>
            <a:r>
              <a:rPr lang="en-US" sz="1800" smtClean="0"/>
              <a:t>Columns/Subgroups</a:t>
            </a:r>
          </a:p>
          <a:p>
            <a:pPr lvl="1"/>
            <a:r>
              <a:rPr lang="en-US" sz="1800" smtClean="0"/>
              <a:t>Charts/graphs</a:t>
            </a:r>
          </a:p>
          <a:p>
            <a:r>
              <a:rPr lang="en-US" sz="2000" smtClean="0"/>
              <a:t>Paper sizes.</a:t>
            </a:r>
          </a:p>
          <a:p>
            <a:r>
              <a:rPr lang="en-US" sz="2000" smtClean="0"/>
              <a:t>Printer constraints.</a:t>
            </a:r>
          </a:p>
          <a:p>
            <a:r>
              <a:rPr lang="en-US" sz="2000" smtClean="0"/>
              <a:t>How often is it generated?</a:t>
            </a:r>
          </a:p>
          <a:p>
            <a:r>
              <a:rPr lang="en-US" sz="2000" smtClean="0"/>
              <a:t>Events that trigger report?</a:t>
            </a:r>
          </a:p>
          <a:p>
            <a:r>
              <a:rPr lang="en-US" sz="2000" smtClean="0"/>
              <a:t>How large is the report?</a:t>
            </a:r>
          </a:p>
          <a:p>
            <a:r>
              <a:rPr lang="en-US" sz="2000" smtClean="0"/>
              <a:t>Number of copies?</a:t>
            </a:r>
          </a:p>
          <a:p>
            <a:r>
              <a:rPr lang="en-US" sz="2000" smtClean="0"/>
              <a:t>Colors?</a:t>
            </a:r>
          </a:p>
        </p:txBody>
      </p:sp>
      <p:sp>
        <p:nvSpPr>
          <p:cNvPr id="55300" name="Rectangle 3"/>
          <p:cNvSpPr>
            <a:spLocks noGrp="1" noChangeArrowheads="1"/>
          </p:cNvSpPr>
          <p:nvPr>
            <p:ph type="body" sz="half" idx="2"/>
          </p:nvPr>
        </p:nvSpPr>
        <p:spPr/>
        <p:txBody>
          <a:bodyPr/>
          <a:lstStyle/>
          <a:p>
            <a:r>
              <a:rPr lang="en-US" sz="2000" dirty="0" smtClean="0"/>
              <a:t>Security controls</a:t>
            </a:r>
          </a:p>
          <a:p>
            <a:pPr lvl="1"/>
            <a:r>
              <a:rPr lang="en-US" sz="1800" dirty="0" smtClean="0"/>
              <a:t>Distribution list</a:t>
            </a:r>
          </a:p>
          <a:p>
            <a:pPr lvl="1"/>
            <a:r>
              <a:rPr lang="en-US" sz="1800" dirty="0" smtClean="0"/>
              <a:t>Unique numbering</a:t>
            </a:r>
          </a:p>
          <a:p>
            <a:pPr lvl="1"/>
            <a:r>
              <a:rPr lang="en-US" sz="1800" dirty="0" smtClean="0"/>
              <a:t>Concealed/non-printed data</a:t>
            </a:r>
          </a:p>
          <a:p>
            <a:pPr lvl="1"/>
            <a:r>
              <a:rPr lang="en-US" sz="1800" dirty="0" smtClean="0"/>
              <a:t>Secured printers</a:t>
            </a:r>
          </a:p>
          <a:p>
            <a:pPr lvl="1"/>
            <a:r>
              <a:rPr lang="en-US" sz="1800" dirty="0" smtClean="0"/>
              <a:t>Transmission limits</a:t>
            </a:r>
          </a:p>
          <a:p>
            <a:pPr lvl="1"/>
            <a:r>
              <a:rPr lang="en-US" sz="1800" dirty="0" smtClean="0"/>
              <a:t>Print queue controls</a:t>
            </a:r>
          </a:p>
          <a:p>
            <a:r>
              <a:rPr lang="en-US" sz="2000" dirty="0" smtClean="0"/>
              <a:t>Output concerns</a:t>
            </a:r>
          </a:p>
          <a:p>
            <a:pPr lvl="1"/>
            <a:r>
              <a:rPr lang="en-US" sz="1800" dirty="0" smtClean="0"/>
              <a:t>Typefaces</a:t>
            </a:r>
          </a:p>
          <a:p>
            <a:pPr lvl="2"/>
            <a:r>
              <a:rPr lang="en-US" sz="1600" dirty="0" smtClean="0"/>
              <a:t>Readability</a:t>
            </a:r>
          </a:p>
          <a:p>
            <a:pPr lvl="2"/>
            <a:r>
              <a:rPr lang="en-US" sz="1600" dirty="0" smtClean="0"/>
              <a:t>Size</a:t>
            </a:r>
          </a:p>
          <a:p>
            <a:pPr lvl="2"/>
            <a:r>
              <a:rPr lang="en-US" sz="1600" dirty="0" smtClean="0"/>
              <a:t>User disabilities</a:t>
            </a:r>
          </a:p>
          <a:p>
            <a:pPr lvl="1"/>
            <a:r>
              <a:rPr lang="en-US" sz="1800" dirty="0" smtClean="0"/>
              <a:t>OCR needs</a:t>
            </a:r>
          </a:p>
        </p:txBody>
      </p:sp>
      <p:sp>
        <p:nvSpPr>
          <p:cNvPr id="55298" name="Slide Number Placeholder 6"/>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2775A9DB-C76C-4F17-9D0A-9903AD039E75}" type="slidenum">
              <a:rPr lang="en-US" smtClean="0"/>
              <a:pPr/>
              <a:t>53</a:t>
            </a:fld>
            <a:endParaRPr lang="en-US"/>
          </a:p>
        </p:txBody>
      </p:sp>
    </p:spTree>
    <p:extLst>
      <p:ext uri="{BB962C8B-B14F-4D97-AF65-F5344CB8AC3E}">
        <p14:creationId xmlns:p14="http://schemas.microsoft.com/office/powerpoint/2010/main" val="17180733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2"/>
          <p:cNvSpPr>
            <a:spLocks noGrp="1" noChangeArrowheads="1"/>
          </p:cNvSpPr>
          <p:nvPr>
            <p:ph type="title"/>
          </p:nvPr>
        </p:nvSpPr>
        <p:spPr/>
        <p:txBody>
          <a:bodyPr/>
          <a:lstStyle/>
          <a:p>
            <a:r>
              <a:rPr lang="en-US" smtClean="0"/>
              <a:t>Terminology</a:t>
            </a:r>
          </a:p>
        </p:txBody>
      </p:sp>
      <p:sp>
        <p:nvSpPr>
          <p:cNvPr id="4101" name="Slide Number Placeholder 6"/>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6C5D8813-BD02-483C-BE21-81DB92AA93AC}" type="slidenum">
              <a:rPr lang="en-US" smtClean="0"/>
              <a:pPr/>
              <a:t>54</a:t>
            </a:fld>
            <a:endParaRPr lang="en-US"/>
          </a:p>
        </p:txBody>
      </p:sp>
      <p:sp>
        <p:nvSpPr>
          <p:cNvPr id="4103" name="Rectangle 3"/>
          <p:cNvSpPr>
            <a:spLocks noGrp="1" noChangeArrowheads="1"/>
          </p:cNvSpPr>
          <p:nvPr>
            <p:ph type="body" sz="half" idx="4294967295"/>
          </p:nvPr>
        </p:nvSpPr>
        <p:spPr>
          <a:xfrm>
            <a:off x="0" y="1263650"/>
            <a:ext cx="4419600" cy="4756150"/>
          </a:xfrm>
        </p:spPr>
        <p:txBody>
          <a:bodyPr/>
          <a:lstStyle/>
          <a:p>
            <a:r>
              <a:rPr lang="en-US" sz="2000" dirty="0" smtClean="0"/>
              <a:t>Page Layout</a:t>
            </a:r>
          </a:p>
          <a:p>
            <a:pPr lvl="1"/>
            <a:r>
              <a:rPr lang="en-US" sz="1800" dirty="0" smtClean="0"/>
              <a:t>Landscape v. portrait</a:t>
            </a:r>
          </a:p>
          <a:p>
            <a:pPr lvl="1"/>
            <a:r>
              <a:rPr lang="en-US" sz="1800" dirty="0" smtClean="0"/>
              <a:t>Margins</a:t>
            </a:r>
          </a:p>
          <a:p>
            <a:pPr lvl="1"/>
            <a:r>
              <a:rPr lang="en-US" sz="1800" dirty="0" smtClean="0"/>
              <a:t>Gutter (binding space)</a:t>
            </a:r>
          </a:p>
          <a:p>
            <a:r>
              <a:rPr lang="en-US" sz="2000" dirty="0" smtClean="0"/>
              <a:t>Typefaces</a:t>
            </a:r>
          </a:p>
          <a:p>
            <a:pPr lvl="1"/>
            <a:r>
              <a:rPr lang="en-US" sz="1800" dirty="0" smtClean="0"/>
              <a:t>Serif (Times New Roman)</a:t>
            </a:r>
          </a:p>
          <a:p>
            <a:pPr lvl="1"/>
            <a:r>
              <a:rPr lang="en-US" sz="1800" dirty="0" smtClean="0"/>
              <a:t>Sans-serif (Arial)</a:t>
            </a:r>
          </a:p>
          <a:p>
            <a:pPr lvl="1"/>
            <a:r>
              <a:rPr lang="en-US" sz="1800" dirty="0" smtClean="0"/>
              <a:t>Ornamental</a:t>
            </a:r>
          </a:p>
          <a:p>
            <a:pPr lvl="1"/>
            <a:r>
              <a:rPr lang="en-US" sz="1800" dirty="0" smtClean="0"/>
              <a:t>Fixed width</a:t>
            </a:r>
          </a:p>
          <a:p>
            <a:r>
              <a:rPr lang="en-US" sz="2000" dirty="0" smtClean="0"/>
              <a:t>Font size</a:t>
            </a:r>
          </a:p>
          <a:p>
            <a:pPr lvl="1"/>
            <a:r>
              <a:rPr lang="en-US" sz="1800" dirty="0" smtClean="0"/>
              <a:t>common: 10 - 12 point</a:t>
            </a:r>
          </a:p>
          <a:p>
            <a:pPr lvl="1"/>
            <a:r>
              <a:rPr lang="en-US" sz="1800" dirty="0" smtClean="0"/>
              <a:t>72 points approx. 1 inch</a:t>
            </a:r>
          </a:p>
          <a:p>
            <a:pPr lvl="1"/>
            <a:r>
              <a:rPr lang="en-US" sz="1800" dirty="0" smtClean="0"/>
              <a:t>pica (1/6 inch) (12 points)</a:t>
            </a:r>
          </a:p>
        </p:txBody>
      </p:sp>
      <p:sp>
        <p:nvSpPr>
          <p:cNvPr id="4104" name="Rectangle 4"/>
          <p:cNvSpPr>
            <a:spLocks noChangeArrowheads="1"/>
          </p:cNvSpPr>
          <p:nvPr/>
        </p:nvSpPr>
        <p:spPr bwMode="auto">
          <a:xfrm>
            <a:off x="5721350" y="1454150"/>
            <a:ext cx="1206500" cy="15875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4105" name="Rectangle 5"/>
          <p:cNvSpPr>
            <a:spLocks noChangeArrowheads="1"/>
          </p:cNvSpPr>
          <p:nvPr/>
        </p:nvSpPr>
        <p:spPr bwMode="auto">
          <a:xfrm>
            <a:off x="7016750" y="1454150"/>
            <a:ext cx="1206500" cy="15875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4106" name="Rectangle 6"/>
          <p:cNvSpPr>
            <a:spLocks noChangeArrowheads="1"/>
          </p:cNvSpPr>
          <p:nvPr/>
        </p:nvSpPr>
        <p:spPr bwMode="auto">
          <a:xfrm>
            <a:off x="5949950" y="1682750"/>
            <a:ext cx="596900" cy="12065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4107" name="Rectangle 7"/>
          <p:cNvSpPr>
            <a:spLocks noChangeArrowheads="1"/>
          </p:cNvSpPr>
          <p:nvPr/>
        </p:nvSpPr>
        <p:spPr bwMode="auto">
          <a:xfrm>
            <a:off x="7397750" y="1682750"/>
            <a:ext cx="596900" cy="12065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4108" name="Line 8"/>
          <p:cNvSpPr>
            <a:spLocks noChangeShapeType="1"/>
          </p:cNvSpPr>
          <p:nvPr/>
        </p:nvSpPr>
        <p:spPr bwMode="auto">
          <a:xfrm>
            <a:off x="6781800" y="1447800"/>
            <a:ext cx="0" cy="1600200"/>
          </a:xfrm>
          <a:prstGeom prst="line">
            <a:avLst/>
          </a:prstGeom>
          <a:noFill/>
          <a:ln w="12700">
            <a:solidFill>
              <a:schemeClr val="tx2"/>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09" name="Line 9"/>
          <p:cNvSpPr>
            <a:spLocks noChangeShapeType="1"/>
          </p:cNvSpPr>
          <p:nvPr/>
        </p:nvSpPr>
        <p:spPr bwMode="auto">
          <a:xfrm>
            <a:off x="7162800" y="1447800"/>
            <a:ext cx="0" cy="1600200"/>
          </a:xfrm>
          <a:prstGeom prst="line">
            <a:avLst/>
          </a:prstGeom>
          <a:noFill/>
          <a:ln w="12700">
            <a:solidFill>
              <a:schemeClr val="tx2"/>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10" name="Rectangle 10"/>
          <p:cNvSpPr>
            <a:spLocks noChangeArrowheads="1"/>
          </p:cNvSpPr>
          <p:nvPr/>
        </p:nvSpPr>
        <p:spPr bwMode="auto">
          <a:xfrm>
            <a:off x="5697538" y="1042988"/>
            <a:ext cx="2507097"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a:r>
              <a:rPr lang="en-US" sz="1800" dirty="0"/>
              <a:t>Facing pages (portrait)</a:t>
            </a:r>
          </a:p>
        </p:txBody>
      </p:sp>
      <p:sp>
        <p:nvSpPr>
          <p:cNvPr id="4111" name="Rectangle 11"/>
          <p:cNvSpPr>
            <a:spLocks noChangeArrowheads="1"/>
          </p:cNvSpPr>
          <p:nvPr/>
        </p:nvSpPr>
        <p:spPr bwMode="auto">
          <a:xfrm>
            <a:off x="6611938" y="3176588"/>
            <a:ext cx="775853"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a:r>
              <a:rPr lang="en-US" sz="1800">
                <a:solidFill>
                  <a:schemeClr val="tx2"/>
                </a:solidFill>
              </a:rPr>
              <a:t>gutter</a:t>
            </a:r>
          </a:p>
        </p:txBody>
      </p:sp>
      <p:sp>
        <p:nvSpPr>
          <p:cNvPr id="4112" name="Rectangle 12"/>
          <p:cNvSpPr>
            <a:spLocks noChangeArrowheads="1"/>
          </p:cNvSpPr>
          <p:nvPr/>
        </p:nvSpPr>
        <p:spPr bwMode="auto">
          <a:xfrm>
            <a:off x="6535738" y="3481388"/>
            <a:ext cx="1006686"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a:r>
              <a:rPr lang="en-US" sz="1800"/>
              <a:t>margins</a:t>
            </a:r>
          </a:p>
        </p:txBody>
      </p:sp>
      <p:sp>
        <p:nvSpPr>
          <p:cNvPr id="4113" name="Line 13"/>
          <p:cNvSpPr>
            <a:spLocks noChangeShapeType="1"/>
          </p:cNvSpPr>
          <p:nvPr/>
        </p:nvSpPr>
        <p:spPr bwMode="auto">
          <a:xfrm flipH="1" flipV="1">
            <a:off x="6858000" y="3048000"/>
            <a:ext cx="152400" cy="152400"/>
          </a:xfrm>
          <a:prstGeom prst="line">
            <a:avLst/>
          </a:prstGeom>
          <a:noFill/>
          <a:ln w="12700">
            <a:solidFill>
              <a:schemeClr val="tx2"/>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4" name="Line 14"/>
          <p:cNvSpPr>
            <a:spLocks noChangeShapeType="1"/>
          </p:cNvSpPr>
          <p:nvPr/>
        </p:nvSpPr>
        <p:spPr bwMode="auto">
          <a:xfrm flipV="1">
            <a:off x="7010400" y="3048000"/>
            <a:ext cx="76200" cy="152400"/>
          </a:xfrm>
          <a:prstGeom prst="line">
            <a:avLst/>
          </a:prstGeom>
          <a:noFill/>
          <a:ln w="12700">
            <a:solidFill>
              <a:schemeClr val="tx2"/>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5" name="Line 15"/>
          <p:cNvSpPr>
            <a:spLocks noChangeShapeType="1"/>
          </p:cNvSpPr>
          <p:nvPr/>
        </p:nvSpPr>
        <p:spPr bwMode="auto">
          <a:xfrm flipH="1" flipV="1">
            <a:off x="6096000" y="2971800"/>
            <a:ext cx="457200" cy="7620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116" name="Line 16"/>
          <p:cNvSpPr>
            <a:spLocks noChangeShapeType="1"/>
          </p:cNvSpPr>
          <p:nvPr/>
        </p:nvSpPr>
        <p:spPr bwMode="auto">
          <a:xfrm flipV="1">
            <a:off x="7467600" y="2667000"/>
            <a:ext cx="609600" cy="9906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117" name="Rectangle 17"/>
          <p:cNvSpPr>
            <a:spLocks noChangeArrowheads="1"/>
          </p:cNvSpPr>
          <p:nvPr/>
        </p:nvSpPr>
        <p:spPr bwMode="auto">
          <a:xfrm>
            <a:off x="6330950" y="4197350"/>
            <a:ext cx="1358900" cy="8255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4118" name="Rectangle 18"/>
          <p:cNvSpPr>
            <a:spLocks noChangeArrowheads="1"/>
          </p:cNvSpPr>
          <p:nvPr/>
        </p:nvSpPr>
        <p:spPr bwMode="auto">
          <a:xfrm>
            <a:off x="6307138" y="3862388"/>
            <a:ext cx="1314462"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a:r>
              <a:rPr lang="en-US" sz="1800"/>
              <a:t>Landscape</a:t>
            </a:r>
          </a:p>
        </p:txBody>
      </p:sp>
      <p:graphicFrame>
        <p:nvGraphicFramePr>
          <p:cNvPr id="4098" name="Object 1024"/>
          <p:cNvGraphicFramePr>
            <a:graphicFrameLocks/>
          </p:cNvGraphicFramePr>
          <p:nvPr/>
        </p:nvGraphicFramePr>
        <p:xfrm>
          <a:off x="6637338" y="4251325"/>
          <a:ext cx="144462" cy="130175"/>
        </p:xfrm>
        <a:graphic>
          <a:graphicData uri="http://schemas.openxmlformats.org/presentationml/2006/ole">
            <mc:AlternateContent xmlns:mc="http://schemas.openxmlformats.org/markup-compatibility/2006">
              <mc:Choice xmlns:v="urn:schemas-microsoft-com:vml" Requires="v">
                <p:oleObj spid="_x0000_s4227" name="Document" r:id="rId4" imgW="5943600" imgH="172800" progId="Word.Document.6">
                  <p:embed/>
                </p:oleObj>
              </mc:Choice>
              <mc:Fallback>
                <p:oleObj name="Document" r:id="rId4" imgW="5943600" imgH="172800" progId="Word.Document.6">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r="97569" b="20390"/>
                      <a:stretch>
                        <a:fillRect/>
                      </a:stretch>
                    </p:blipFill>
                    <p:spPr bwMode="auto">
                      <a:xfrm>
                        <a:off x="6637338" y="4251325"/>
                        <a:ext cx="144462" cy="13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1025"/>
          <p:cNvGraphicFramePr>
            <a:graphicFrameLocks/>
          </p:cNvGraphicFramePr>
          <p:nvPr/>
        </p:nvGraphicFramePr>
        <p:xfrm>
          <a:off x="7094538" y="4860925"/>
          <a:ext cx="144462" cy="130175"/>
        </p:xfrm>
        <a:graphic>
          <a:graphicData uri="http://schemas.openxmlformats.org/presentationml/2006/ole">
            <mc:AlternateContent xmlns:mc="http://schemas.openxmlformats.org/markup-compatibility/2006">
              <mc:Choice xmlns:v="urn:schemas-microsoft-com:vml" Requires="v">
                <p:oleObj spid="_x0000_s4228" name="Document" r:id="rId6" imgW="5943600" imgH="172800" progId="Word.Document.6">
                  <p:embed/>
                </p:oleObj>
              </mc:Choice>
              <mc:Fallback>
                <p:oleObj name="Document" r:id="rId6" imgW="5943600" imgH="172800" progId="Word.Document.6">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r="97569" b="20390"/>
                      <a:stretch>
                        <a:fillRect/>
                      </a:stretch>
                    </p:blipFill>
                    <p:spPr bwMode="auto">
                      <a:xfrm>
                        <a:off x="7094538" y="4860925"/>
                        <a:ext cx="144462" cy="13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19" name="Rectangle 21"/>
          <p:cNvSpPr>
            <a:spLocks noChangeArrowheads="1"/>
          </p:cNvSpPr>
          <p:nvPr/>
        </p:nvSpPr>
        <p:spPr bwMode="auto">
          <a:xfrm>
            <a:off x="5862638" y="5257800"/>
            <a:ext cx="22129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spcBef>
                <a:spcPct val="50000"/>
              </a:spcBef>
            </a:pPr>
            <a:r>
              <a:rPr lang="en-US" sz="1600"/>
              <a:t>Alignment marks for color separations.</a:t>
            </a:r>
          </a:p>
        </p:txBody>
      </p:sp>
      <p:sp>
        <p:nvSpPr>
          <p:cNvPr id="4120" name="Line 22"/>
          <p:cNvSpPr>
            <a:spLocks noChangeShapeType="1"/>
          </p:cNvSpPr>
          <p:nvPr/>
        </p:nvSpPr>
        <p:spPr bwMode="auto">
          <a:xfrm flipV="1">
            <a:off x="7010400" y="5029200"/>
            <a:ext cx="76200" cy="22860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21" name="Line 23"/>
          <p:cNvSpPr>
            <a:spLocks noChangeShapeType="1"/>
          </p:cNvSpPr>
          <p:nvPr/>
        </p:nvSpPr>
        <p:spPr bwMode="auto">
          <a:xfrm flipH="1" flipV="1">
            <a:off x="6705600" y="4419600"/>
            <a:ext cx="304800" cy="83820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4100" name="Object 1026"/>
          <p:cNvGraphicFramePr>
            <a:graphicFrameLocks/>
          </p:cNvGraphicFramePr>
          <p:nvPr/>
        </p:nvGraphicFramePr>
        <p:xfrm>
          <a:off x="7475538" y="4403725"/>
          <a:ext cx="144462" cy="130175"/>
        </p:xfrm>
        <a:graphic>
          <a:graphicData uri="http://schemas.openxmlformats.org/presentationml/2006/ole">
            <mc:AlternateContent xmlns:mc="http://schemas.openxmlformats.org/markup-compatibility/2006">
              <mc:Choice xmlns:v="urn:schemas-microsoft-com:vml" Requires="v">
                <p:oleObj spid="_x0000_s4229" name="Document" r:id="rId7" imgW="5943600" imgH="172800" progId="Word.Document.6">
                  <p:embed/>
                </p:oleObj>
              </mc:Choice>
              <mc:Fallback>
                <p:oleObj name="Document" r:id="rId7" imgW="5943600" imgH="172800" progId="Word.Document.6">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r="97569" b="20390"/>
                      <a:stretch>
                        <a:fillRect/>
                      </a:stretch>
                    </p:blipFill>
                    <p:spPr bwMode="auto">
                      <a:xfrm>
                        <a:off x="7475538" y="4403725"/>
                        <a:ext cx="144462" cy="13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22" name="Line 25"/>
          <p:cNvSpPr>
            <a:spLocks noChangeShapeType="1"/>
          </p:cNvSpPr>
          <p:nvPr/>
        </p:nvSpPr>
        <p:spPr bwMode="auto">
          <a:xfrm flipV="1">
            <a:off x="7010400" y="4572000"/>
            <a:ext cx="457200" cy="68580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9029589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7"/>
          <p:cNvSpPr>
            <a:spLocks noGrp="1" noChangeArrowheads="1"/>
          </p:cNvSpPr>
          <p:nvPr>
            <p:ph type="title"/>
          </p:nvPr>
        </p:nvSpPr>
        <p:spPr/>
        <p:txBody>
          <a:bodyPr/>
          <a:lstStyle/>
          <a:p>
            <a:r>
              <a:rPr lang="en-US" smtClean="0"/>
              <a:t>Report Types: Tabular</a:t>
            </a:r>
          </a:p>
        </p:txBody>
      </p:sp>
      <p:sp>
        <p:nvSpPr>
          <p:cNvPr id="56322"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1C2E20DE-4DC3-49EC-9A93-A7861D4F5AD4}" type="slidenum">
              <a:rPr lang="en-US" smtClean="0"/>
              <a:pPr/>
              <a:t>55</a:t>
            </a:fld>
            <a:endParaRPr lang="en-US"/>
          </a:p>
        </p:txBody>
      </p:sp>
      <p:pic>
        <p:nvPicPr>
          <p:cNvPr id="56323"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95400"/>
            <a:ext cx="6477000"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54574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1026"/>
          <p:cNvSpPr>
            <a:spLocks noGrp="1" noChangeArrowheads="1"/>
          </p:cNvSpPr>
          <p:nvPr>
            <p:ph type="title"/>
          </p:nvPr>
        </p:nvSpPr>
        <p:spPr/>
        <p:txBody>
          <a:bodyPr/>
          <a:lstStyle/>
          <a:p>
            <a:r>
              <a:rPr lang="en-US" smtClean="0"/>
              <a:t>Report Types: Labels</a:t>
            </a:r>
          </a:p>
        </p:txBody>
      </p:sp>
      <p:sp>
        <p:nvSpPr>
          <p:cNvPr id="57346"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BEEA5E43-BF83-4436-A677-E97E3AA2567C}" type="slidenum">
              <a:rPr lang="en-US" smtClean="0"/>
              <a:pPr/>
              <a:t>56</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872086983"/>
              </p:ext>
            </p:extLst>
          </p:nvPr>
        </p:nvGraphicFramePr>
        <p:xfrm>
          <a:off x="368490" y="1396999"/>
          <a:ext cx="8543499" cy="3415780"/>
        </p:xfrm>
        <a:graphic>
          <a:graphicData uri="http://schemas.openxmlformats.org/drawingml/2006/table">
            <a:tbl>
              <a:tblPr firstRow="1" bandRow="1">
                <a:tableStyleId>{2D5ABB26-0587-4C30-8999-92F81FD0307C}</a:tableStyleId>
              </a:tblPr>
              <a:tblGrid>
                <a:gridCol w="2847833"/>
                <a:gridCol w="2847833"/>
                <a:gridCol w="2847833"/>
              </a:tblGrid>
              <a:tr h="1242834">
                <a:tc>
                  <a:txBody>
                    <a:bodyPr/>
                    <a:lstStyle/>
                    <a:p>
                      <a:r>
                        <a:rPr lang="en-US" sz="1200" dirty="0" smtClean="0"/>
                        <a:t>Dwight Parrish</a:t>
                      </a:r>
                    </a:p>
                    <a:p>
                      <a:r>
                        <a:rPr lang="en-US" sz="1200" dirty="0" smtClean="0"/>
                        <a:t>9904 Plum Springs Road</a:t>
                      </a:r>
                    </a:p>
                    <a:p>
                      <a:r>
                        <a:rPr lang="en-US" sz="1200" dirty="0" smtClean="0"/>
                        <a:t>Worcester, MA  01613</a:t>
                      </a:r>
                      <a:endParaRPr lang="en-US" sz="1200" dirty="0"/>
                    </a:p>
                  </a:txBody>
                  <a:tcPr/>
                </a:tc>
                <a:tc>
                  <a:txBody>
                    <a:bodyPr/>
                    <a:lstStyle/>
                    <a:p>
                      <a:r>
                        <a:rPr lang="en-US" sz="1200" dirty="0" smtClean="0"/>
                        <a:t>Dwight Logan</a:t>
                      </a:r>
                    </a:p>
                    <a:p>
                      <a:r>
                        <a:rPr lang="en-US" sz="1200" dirty="0" smtClean="0"/>
                        <a:t>1760 </a:t>
                      </a:r>
                      <a:r>
                        <a:rPr lang="en-US" sz="1200" dirty="0" err="1" smtClean="0"/>
                        <a:t>Clearview</a:t>
                      </a:r>
                      <a:r>
                        <a:rPr lang="en-US" sz="1200" dirty="0" smtClean="0"/>
                        <a:t> Street</a:t>
                      </a:r>
                    </a:p>
                    <a:p>
                      <a:r>
                        <a:rPr lang="en-US" sz="1200" dirty="0" smtClean="0"/>
                        <a:t>Boston,</a:t>
                      </a:r>
                      <a:r>
                        <a:rPr lang="en-US" sz="1200" baseline="0" dirty="0" smtClean="0"/>
                        <a:t> MA  02109</a:t>
                      </a:r>
                      <a:endParaRPr lang="en-US" sz="1200" dirty="0"/>
                    </a:p>
                  </a:txBody>
                  <a:tcPr/>
                </a:tc>
                <a:tc>
                  <a:txBody>
                    <a:bodyPr/>
                    <a:lstStyle/>
                    <a:p>
                      <a:r>
                        <a:rPr lang="en-US" sz="1200" dirty="0" smtClean="0"/>
                        <a:t>David Sims</a:t>
                      </a:r>
                    </a:p>
                    <a:p>
                      <a:r>
                        <a:rPr lang="en-US" sz="1200" dirty="0" smtClean="0"/>
                        <a:t>6623 Glenview Drive</a:t>
                      </a:r>
                    </a:p>
                    <a:p>
                      <a:r>
                        <a:rPr lang="en-US" sz="1200" dirty="0" smtClean="0"/>
                        <a:t>Boston, MA  02116</a:t>
                      </a:r>
                      <a:endParaRPr lang="en-US" sz="1200" dirty="0"/>
                    </a:p>
                  </a:txBody>
                  <a:tcPr/>
                </a:tc>
              </a:tr>
              <a:tr h="1439186">
                <a:tc>
                  <a:txBody>
                    <a:bodyPr/>
                    <a:lstStyle/>
                    <a:p>
                      <a:r>
                        <a:rPr lang="en-US" sz="1200" dirty="0" smtClean="0"/>
                        <a:t>Hershel Keen</a:t>
                      </a:r>
                    </a:p>
                    <a:p>
                      <a:r>
                        <a:rPr lang="en-US" sz="1200" dirty="0" smtClean="0"/>
                        <a:t>8124 Industrial Drive</a:t>
                      </a:r>
                    </a:p>
                    <a:p>
                      <a:r>
                        <a:rPr lang="en-US" sz="1200" dirty="0" smtClean="0"/>
                        <a:t>Nashua,</a:t>
                      </a:r>
                      <a:r>
                        <a:rPr lang="en-US" sz="1200" baseline="0" dirty="0" smtClean="0"/>
                        <a:t> NH  03060</a:t>
                      </a:r>
                      <a:endParaRPr lang="en-US" sz="1200" dirty="0"/>
                    </a:p>
                  </a:txBody>
                  <a:tcPr/>
                </a:tc>
                <a:tc>
                  <a:txBody>
                    <a:bodyPr/>
                    <a:lstStyle/>
                    <a:p>
                      <a:r>
                        <a:rPr lang="en-US" sz="1200" dirty="0" err="1" smtClean="0"/>
                        <a:t>Reva</a:t>
                      </a:r>
                      <a:r>
                        <a:rPr lang="en-US" sz="1200" dirty="0" smtClean="0"/>
                        <a:t> Kidd</a:t>
                      </a:r>
                    </a:p>
                    <a:p>
                      <a:r>
                        <a:rPr lang="en-US" sz="1200" dirty="0" smtClean="0"/>
                        <a:t>5594 </a:t>
                      </a:r>
                      <a:r>
                        <a:rPr lang="en-US" sz="1200" dirty="0" err="1" smtClean="0"/>
                        <a:t>Halltown</a:t>
                      </a:r>
                      <a:r>
                        <a:rPr lang="en-US" sz="1200" dirty="0" smtClean="0"/>
                        <a:t> Road</a:t>
                      </a:r>
                    </a:p>
                    <a:p>
                      <a:r>
                        <a:rPr lang="en-US" sz="1200" dirty="0" smtClean="0"/>
                        <a:t>Bangor, ME  04401</a:t>
                      </a:r>
                      <a:endParaRPr lang="en-US" sz="1200" dirty="0"/>
                    </a:p>
                  </a:txBody>
                  <a:tcPr/>
                </a:tc>
                <a:tc>
                  <a:txBody>
                    <a:bodyPr/>
                    <a:lstStyle/>
                    <a:p>
                      <a:r>
                        <a:rPr lang="en-US" sz="1200" dirty="0" smtClean="0"/>
                        <a:t>Dan Kennedy</a:t>
                      </a:r>
                    </a:p>
                    <a:p>
                      <a:r>
                        <a:rPr lang="en-US" sz="1200" dirty="0" smtClean="0"/>
                        <a:t>3108 </a:t>
                      </a:r>
                      <a:r>
                        <a:rPr lang="en-US" sz="1200" dirty="0" err="1" smtClean="0"/>
                        <a:t>Troon</a:t>
                      </a:r>
                      <a:r>
                        <a:rPr lang="en-US" sz="1200" dirty="0" smtClean="0"/>
                        <a:t> Court</a:t>
                      </a:r>
                    </a:p>
                    <a:p>
                      <a:r>
                        <a:rPr lang="en-US" sz="1200" dirty="0" smtClean="0"/>
                        <a:t>Burlington, VT  05401</a:t>
                      </a:r>
                      <a:endParaRPr lang="en-US" sz="1200" dirty="0"/>
                    </a:p>
                  </a:txBody>
                  <a:tcPr/>
                </a:tc>
              </a:tr>
              <a:tr h="733760">
                <a:tc>
                  <a:txBody>
                    <a:bodyPr/>
                    <a:lstStyle/>
                    <a:p>
                      <a:r>
                        <a:rPr lang="en-US" sz="1200" dirty="0" smtClean="0"/>
                        <a:t>Sharon Sexton</a:t>
                      </a:r>
                    </a:p>
                    <a:p>
                      <a:r>
                        <a:rPr lang="en-US" sz="1200" dirty="0" smtClean="0"/>
                        <a:t>2551 Elementary Drive</a:t>
                      </a:r>
                    </a:p>
                    <a:p>
                      <a:r>
                        <a:rPr lang="en-US" sz="1200" dirty="0" err="1" smtClean="0"/>
                        <a:t>Barre</a:t>
                      </a:r>
                      <a:r>
                        <a:rPr lang="en-US" sz="1200" dirty="0" smtClean="0"/>
                        <a:t>, VT  05641</a:t>
                      </a:r>
                      <a:endParaRPr lang="en-US" sz="1200" dirty="0"/>
                    </a:p>
                  </a:txBody>
                  <a:tcPr/>
                </a:tc>
                <a:tc>
                  <a:txBody>
                    <a:bodyPr/>
                    <a:lstStyle/>
                    <a:p>
                      <a:r>
                        <a:rPr lang="en-US" sz="1200" dirty="0" smtClean="0"/>
                        <a:t>Kelly Moore</a:t>
                      </a:r>
                    </a:p>
                    <a:p>
                      <a:r>
                        <a:rPr lang="en-US" sz="1200" dirty="0" smtClean="0"/>
                        <a:t>6116 </a:t>
                      </a:r>
                      <a:r>
                        <a:rPr lang="en-US" sz="1200" dirty="0" err="1" smtClean="0"/>
                        <a:t>Clearview</a:t>
                      </a:r>
                      <a:r>
                        <a:rPr lang="en-US" sz="1200" dirty="0" smtClean="0"/>
                        <a:t> Street</a:t>
                      </a:r>
                    </a:p>
                    <a:p>
                      <a:r>
                        <a:rPr lang="en-US" sz="1200" dirty="0" smtClean="0"/>
                        <a:t>Middlebury,</a:t>
                      </a:r>
                      <a:r>
                        <a:rPr lang="en-US" sz="1200" baseline="0" dirty="0" smtClean="0"/>
                        <a:t> VT  05753</a:t>
                      </a:r>
                      <a:endParaRPr lang="en-US" sz="1200" dirty="0" smtClean="0"/>
                    </a:p>
                  </a:txBody>
                  <a:tcPr/>
                </a:tc>
                <a:tc>
                  <a:txBody>
                    <a:bodyPr/>
                    <a:lstStyle/>
                    <a:p>
                      <a:r>
                        <a:rPr lang="en-US" sz="1200" dirty="0" err="1" smtClean="0"/>
                        <a:t>Cassy</a:t>
                      </a:r>
                      <a:r>
                        <a:rPr lang="en-US" sz="1200" dirty="0" smtClean="0"/>
                        <a:t> Tuck</a:t>
                      </a:r>
                    </a:p>
                    <a:p>
                      <a:r>
                        <a:rPr lang="en-US" sz="1200" dirty="0" smtClean="0"/>
                        <a:t>7977 Fairways</a:t>
                      </a:r>
                      <a:r>
                        <a:rPr lang="en-US" sz="1200" baseline="0" dirty="0" smtClean="0"/>
                        <a:t> Drive</a:t>
                      </a:r>
                    </a:p>
                    <a:p>
                      <a:r>
                        <a:rPr lang="en-US" sz="1200" baseline="0" dirty="0" smtClean="0"/>
                        <a:t>Clinton, NJ  07015</a:t>
                      </a:r>
                      <a:endParaRPr lang="en-US" sz="1200" dirty="0"/>
                    </a:p>
                  </a:txBody>
                  <a:tcPr/>
                </a:tc>
              </a:tr>
            </a:tbl>
          </a:graphicData>
        </a:graphic>
      </p:graphicFrame>
      <p:cxnSp>
        <p:nvCxnSpPr>
          <p:cNvPr id="4" name="Straight Connector 3"/>
          <p:cNvCxnSpPr/>
          <p:nvPr/>
        </p:nvCxnSpPr>
        <p:spPr bwMode="auto">
          <a:xfrm>
            <a:off x="191069" y="1419367"/>
            <a:ext cx="8175009" cy="0"/>
          </a:xfrm>
          <a:prstGeom prst="line">
            <a:avLst/>
          </a:prstGeom>
          <a:solidFill>
            <a:schemeClr val="accent1"/>
          </a:solidFill>
          <a:ln w="25400" cap="flat"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27149693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4" name="Rectangle 5"/>
          <p:cNvSpPr>
            <a:spLocks noGrp="1" noChangeArrowheads="1"/>
          </p:cNvSpPr>
          <p:nvPr>
            <p:ph type="title"/>
          </p:nvPr>
        </p:nvSpPr>
        <p:spPr/>
        <p:txBody>
          <a:bodyPr/>
          <a:lstStyle/>
          <a:p>
            <a:r>
              <a:rPr lang="en-US" smtClean="0"/>
              <a:t>Report Types</a:t>
            </a:r>
          </a:p>
        </p:txBody>
      </p:sp>
      <p:sp>
        <p:nvSpPr>
          <p:cNvPr id="58370" name="Slide Number Placeholder 6"/>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A9853278-1FC8-4D2A-9EF6-479F861436C7}" type="slidenum">
              <a:rPr lang="en-US" smtClean="0"/>
              <a:pPr/>
              <a:t>57</a:t>
            </a:fld>
            <a:endParaRPr lang="en-US"/>
          </a:p>
        </p:txBody>
      </p:sp>
      <p:sp>
        <p:nvSpPr>
          <p:cNvPr id="2" name="Rectangle 1"/>
          <p:cNvSpPr/>
          <p:nvPr/>
        </p:nvSpPr>
        <p:spPr>
          <a:xfrm>
            <a:off x="620973" y="4937837"/>
            <a:ext cx="4572000" cy="830997"/>
          </a:xfrm>
          <a:prstGeom prst="rect">
            <a:avLst/>
          </a:prstGeom>
        </p:spPr>
        <p:txBody>
          <a:bodyPr>
            <a:spAutoFit/>
          </a:bodyPr>
          <a:lstStyle/>
          <a:p>
            <a:r>
              <a:rPr lang="en-US" dirty="0"/>
              <a:t>Column.</a:t>
            </a:r>
          </a:p>
          <a:p>
            <a:r>
              <a:rPr lang="en-US" dirty="0"/>
              <a:t>Column with groups.</a:t>
            </a:r>
          </a:p>
        </p:txBody>
      </p:sp>
      <p:pic>
        <p:nvPicPr>
          <p:cNvPr id="3" name="Picture 2"/>
          <p:cNvPicPr>
            <a:picLocks noChangeAspect="1"/>
          </p:cNvPicPr>
          <p:nvPr/>
        </p:nvPicPr>
        <p:blipFill>
          <a:blip r:embed="rId3"/>
          <a:stretch>
            <a:fillRect/>
          </a:stretch>
        </p:blipFill>
        <p:spPr>
          <a:xfrm>
            <a:off x="620973" y="1607653"/>
            <a:ext cx="8245828" cy="3330183"/>
          </a:xfrm>
          <a:prstGeom prst="rect">
            <a:avLst/>
          </a:prstGeom>
        </p:spPr>
      </p:pic>
    </p:spTree>
    <p:extLst>
      <p:ext uri="{BB962C8B-B14F-4D97-AF65-F5344CB8AC3E}">
        <p14:creationId xmlns:p14="http://schemas.microsoft.com/office/powerpoint/2010/main" val="13470190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title"/>
          </p:nvPr>
        </p:nvSpPr>
        <p:spPr/>
        <p:txBody>
          <a:bodyPr/>
          <a:lstStyle/>
          <a:p>
            <a:r>
              <a:rPr lang="en-US" smtClean="0"/>
              <a:t>Report Layout</a:t>
            </a:r>
          </a:p>
        </p:txBody>
      </p:sp>
      <p:sp>
        <p:nvSpPr>
          <p:cNvPr id="59394" name="Slide Number Placeholder 6"/>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DB7EC4F4-727B-458F-898C-A2C7D6287DA9}" type="slidenum">
              <a:rPr lang="en-US" smtClean="0"/>
              <a:pPr/>
              <a:t>58</a:t>
            </a:fld>
            <a:endParaRPr lang="en-US"/>
          </a:p>
        </p:txBody>
      </p:sp>
      <p:sp>
        <p:nvSpPr>
          <p:cNvPr id="2" name="Rectangle 1"/>
          <p:cNvSpPr/>
          <p:nvPr/>
        </p:nvSpPr>
        <p:spPr>
          <a:xfrm>
            <a:off x="225188" y="1392831"/>
            <a:ext cx="2722728" cy="3139321"/>
          </a:xfrm>
          <a:prstGeom prst="rect">
            <a:avLst/>
          </a:prstGeom>
        </p:spPr>
        <p:txBody>
          <a:bodyPr wrap="square">
            <a:spAutoFit/>
          </a:bodyPr>
          <a:lstStyle/>
          <a:p>
            <a:r>
              <a:rPr lang="en-US" sz="1800" dirty="0"/>
              <a:t>Report Header</a:t>
            </a:r>
          </a:p>
          <a:p>
            <a:r>
              <a:rPr lang="en-US" sz="1800" dirty="0"/>
              <a:t>Page Header</a:t>
            </a:r>
          </a:p>
          <a:p>
            <a:r>
              <a:rPr lang="en-US" sz="1800" dirty="0"/>
              <a:t>Group Header1</a:t>
            </a:r>
          </a:p>
          <a:p>
            <a:pPr lvl="1"/>
            <a:r>
              <a:rPr lang="en-US" sz="1800" dirty="0"/>
              <a:t>Group Header2</a:t>
            </a:r>
          </a:p>
          <a:p>
            <a:pPr lvl="2"/>
            <a:r>
              <a:rPr lang="en-US" sz="1800" dirty="0"/>
              <a:t>. . .</a:t>
            </a:r>
          </a:p>
          <a:p>
            <a:pPr lvl="2"/>
            <a:r>
              <a:rPr lang="en-US" sz="1800" dirty="0"/>
              <a:t>Detail</a:t>
            </a:r>
          </a:p>
          <a:p>
            <a:pPr lvl="2"/>
            <a:r>
              <a:rPr lang="en-US" sz="1800" dirty="0"/>
              <a:t>. . .</a:t>
            </a:r>
          </a:p>
          <a:p>
            <a:pPr lvl="1"/>
            <a:r>
              <a:rPr lang="en-US" sz="1800" dirty="0"/>
              <a:t>Group Footer2</a:t>
            </a:r>
          </a:p>
          <a:p>
            <a:r>
              <a:rPr lang="en-US" sz="1800" dirty="0"/>
              <a:t>Group Footer1</a:t>
            </a:r>
          </a:p>
          <a:p>
            <a:r>
              <a:rPr lang="en-US" sz="1800" dirty="0"/>
              <a:t>Page Footer</a:t>
            </a:r>
          </a:p>
          <a:p>
            <a:r>
              <a:rPr lang="en-US" sz="1800" dirty="0"/>
              <a:t>Report Footer</a:t>
            </a:r>
          </a:p>
        </p:txBody>
      </p:sp>
      <p:pic>
        <p:nvPicPr>
          <p:cNvPr id="3" name="Picture 2"/>
          <p:cNvPicPr>
            <a:picLocks noChangeAspect="1"/>
          </p:cNvPicPr>
          <p:nvPr/>
        </p:nvPicPr>
        <p:blipFill>
          <a:blip r:embed="rId3"/>
          <a:stretch>
            <a:fillRect/>
          </a:stretch>
        </p:blipFill>
        <p:spPr>
          <a:xfrm>
            <a:off x="2732969" y="1195280"/>
            <a:ext cx="6073364" cy="3856779"/>
          </a:xfrm>
          <a:prstGeom prst="rect">
            <a:avLst/>
          </a:prstGeom>
        </p:spPr>
      </p:pic>
    </p:spTree>
    <p:extLst>
      <p:ext uri="{BB962C8B-B14F-4D97-AF65-F5344CB8AC3E}">
        <p14:creationId xmlns:p14="http://schemas.microsoft.com/office/powerpoint/2010/main" val="2995049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lstStyle/>
          <a:p>
            <a:r>
              <a:rPr lang="en-US" smtClean="0"/>
              <a:t>Report Layout/Common Use</a:t>
            </a:r>
          </a:p>
        </p:txBody>
      </p:sp>
      <p:sp>
        <p:nvSpPr>
          <p:cNvPr id="60421" name="Rectangle 4"/>
          <p:cNvSpPr>
            <a:spLocks noGrp="1" noChangeArrowheads="1"/>
          </p:cNvSpPr>
          <p:nvPr>
            <p:ph type="body" sz="half" idx="1"/>
          </p:nvPr>
        </p:nvSpPr>
        <p:spPr/>
        <p:txBody>
          <a:bodyPr/>
          <a:lstStyle/>
          <a:p>
            <a:r>
              <a:rPr lang="en-US" smtClean="0"/>
              <a:t>Report Header</a:t>
            </a:r>
          </a:p>
          <a:p>
            <a:pPr lvl="1"/>
            <a:r>
              <a:rPr lang="en-US" smtClean="0"/>
              <a:t>Title pages that are printed one time for entire report.</a:t>
            </a:r>
          </a:p>
          <a:p>
            <a:r>
              <a:rPr lang="en-US" smtClean="0"/>
              <a:t>Page Header</a:t>
            </a:r>
          </a:p>
          <a:p>
            <a:pPr lvl="1"/>
            <a:r>
              <a:rPr lang="en-US" smtClean="0"/>
              <a:t>Title lines or page notes that are printed at the top of every page.</a:t>
            </a:r>
          </a:p>
          <a:p>
            <a:r>
              <a:rPr lang="en-US" smtClean="0"/>
              <a:t>Group Header</a:t>
            </a:r>
          </a:p>
          <a:p>
            <a:pPr lvl="1"/>
            <a:r>
              <a:rPr lang="en-US" smtClean="0"/>
              <a:t>Data for a group (e.g., Order) and headings for the detail section.</a:t>
            </a:r>
          </a:p>
          <a:p>
            <a:r>
              <a:rPr lang="en-US" smtClean="0"/>
              <a:t>Detail</a:t>
            </a:r>
          </a:p>
          <a:p>
            <a:pPr lvl="1"/>
            <a:r>
              <a:rPr lang="en-US" smtClean="0"/>
              <a:t>Innermost data.</a:t>
            </a:r>
          </a:p>
        </p:txBody>
      </p:sp>
      <p:sp>
        <p:nvSpPr>
          <p:cNvPr id="60420" name="Rectangle 3"/>
          <p:cNvSpPr>
            <a:spLocks noGrp="1" noChangeArrowheads="1"/>
          </p:cNvSpPr>
          <p:nvPr>
            <p:ph type="body" sz="half" idx="2"/>
          </p:nvPr>
        </p:nvSpPr>
        <p:spPr/>
        <p:txBody>
          <a:bodyPr/>
          <a:lstStyle/>
          <a:p>
            <a:r>
              <a:rPr lang="en-US" smtClean="0"/>
              <a:t>Group Footer</a:t>
            </a:r>
          </a:p>
          <a:p>
            <a:pPr lvl="1"/>
            <a:r>
              <a:rPr lang="en-US" smtClean="0"/>
              <a:t>Subtotals for the group.</a:t>
            </a:r>
          </a:p>
          <a:p>
            <a:r>
              <a:rPr lang="en-US" smtClean="0"/>
              <a:t>Page Footer</a:t>
            </a:r>
          </a:p>
          <a:p>
            <a:pPr lvl="1"/>
            <a:r>
              <a:rPr lang="en-US" smtClean="0"/>
              <a:t>Printed at the bottom of every page--page totals or page numbers and notes.</a:t>
            </a:r>
          </a:p>
          <a:p>
            <a:r>
              <a:rPr lang="en-US" smtClean="0"/>
              <a:t>Report Footer</a:t>
            </a:r>
          </a:p>
          <a:p>
            <a:pPr lvl="1"/>
            <a:r>
              <a:rPr lang="en-US" smtClean="0"/>
              <a:t>Printed one time at the end of the report.  Summary notes, overall totals and graphs for entire data set.</a:t>
            </a:r>
          </a:p>
        </p:txBody>
      </p:sp>
      <p:sp>
        <p:nvSpPr>
          <p:cNvPr id="60418" name="Slide Number Placeholder 6"/>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A10F0B7E-E5EA-4FC7-B6C9-8D410558C62D}" type="slidenum">
              <a:rPr lang="en-US" smtClean="0"/>
              <a:pPr/>
              <a:t>59</a:t>
            </a:fld>
            <a:endParaRPr lang="en-US"/>
          </a:p>
        </p:txBody>
      </p:sp>
    </p:spTree>
    <p:extLst>
      <p:ext uri="{BB962C8B-B14F-4D97-AF65-F5344CB8AC3E}">
        <p14:creationId xmlns:p14="http://schemas.microsoft.com/office/powerpoint/2010/main" val="1515166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r>
              <a:rPr lang="en-US" smtClean="0"/>
              <a:t>Interface / Accessibility</a:t>
            </a:r>
          </a:p>
        </p:txBody>
      </p:sp>
      <p:sp>
        <p:nvSpPr>
          <p:cNvPr id="21508" name="Rectangle 3"/>
          <p:cNvSpPr>
            <a:spLocks noGrp="1" noChangeArrowheads="1"/>
          </p:cNvSpPr>
          <p:nvPr>
            <p:ph type="body" sz="half" idx="1"/>
          </p:nvPr>
        </p:nvSpPr>
        <p:spPr/>
        <p:txBody>
          <a:bodyPr/>
          <a:lstStyle/>
          <a:p>
            <a:r>
              <a:rPr lang="en-US" smtClean="0"/>
              <a:t>Multiple Input Methods</a:t>
            </a:r>
          </a:p>
          <a:p>
            <a:pPr lvl="1"/>
            <a:r>
              <a:rPr lang="en-US" smtClean="0"/>
              <a:t>Keyboard</a:t>
            </a:r>
          </a:p>
          <a:p>
            <a:pPr lvl="1"/>
            <a:r>
              <a:rPr lang="en-US" smtClean="0"/>
              <a:t>Mouse</a:t>
            </a:r>
          </a:p>
          <a:p>
            <a:pPr lvl="1"/>
            <a:r>
              <a:rPr lang="en-US" smtClean="0"/>
              <a:t>Voice</a:t>
            </a:r>
          </a:p>
          <a:p>
            <a:r>
              <a:rPr lang="en-US" smtClean="0"/>
              <a:t>Multiple Output</a:t>
            </a:r>
          </a:p>
          <a:p>
            <a:pPr lvl="1"/>
            <a:r>
              <a:rPr lang="en-US" smtClean="0"/>
              <a:t>Visual</a:t>
            </a:r>
          </a:p>
          <a:p>
            <a:pPr lvl="1"/>
            <a:r>
              <a:rPr lang="en-US" smtClean="0"/>
              <a:t>Sound</a:t>
            </a:r>
          </a:p>
          <a:p>
            <a:pPr lvl="1"/>
            <a:r>
              <a:rPr lang="en-US" smtClean="0"/>
              <a:t>Color</a:t>
            </a:r>
          </a:p>
        </p:txBody>
      </p:sp>
      <p:sp>
        <p:nvSpPr>
          <p:cNvPr id="21509" name="Rectangle 4"/>
          <p:cNvSpPr>
            <a:spLocks noGrp="1" noChangeArrowheads="1"/>
          </p:cNvSpPr>
          <p:nvPr>
            <p:ph type="body" sz="half" idx="2"/>
          </p:nvPr>
        </p:nvSpPr>
        <p:spPr/>
        <p:txBody>
          <a:bodyPr/>
          <a:lstStyle/>
          <a:p>
            <a:r>
              <a:rPr lang="en-US" smtClean="0"/>
              <a:t>Some Suggestions:</a:t>
            </a:r>
          </a:p>
          <a:p>
            <a:pPr lvl="1"/>
            <a:r>
              <a:rPr lang="en-US" smtClean="0"/>
              <a:t>Beware of Red/Green.</a:t>
            </a:r>
          </a:p>
          <a:p>
            <a:pPr lvl="1"/>
            <a:r>
              <a:rPr lang="en-US" smtClean="0"/>
              <a:t>Avoid requiring rapid user responses.</a:t>
            </a:r>
          </a:p>
          <a:p>
            <a:pPr lvl="1"/>
            <a:r>
              <a:rPr lang="en-US" smtClean="0"/>
              <a:t>Avoid rapid flashing on the screen.</a:t>
            </a:r>
          </a:p>
          <a:p>
            <a:pPr lvl="1"/>
            <a:r>
              <a:rPr lang="en-US" smtClean="0"/>
              <a:t>Give users customization options.</a:t>
            </a:r>
          </a:p>
          <a:p>
            <a:pPr lvl="2"/>
            <a:r>
              <a:rPr lang="en-US" smtClean="0"/>
              <a:t>Volume</a:t>
            </a:r>
          </a:p>
          <a:p>
            <a:pPr lvl="2"/>
            <a:r>
              <a:rPr lang="en-US" smtClean="0"/>
              <a:t>Color</a:t>
            </a:r>
          </a:p>
          <a:p>
            <a:pPr lvl="2"/>
            <a:r>
              <a:rPr lang="en-US" smtClean="0"/>
              <a:t>Typefaces &amp; Fonts</a:t>
            </a:r>
          </a:p>
        </p:txBody>
      </p:sp>
      <p:sp>
        <p:nvSpPr>
          <p:cNvPr id="21506" name="Slide Number Placeholder 6"/>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49779884-9458-4EA5-9104-063C7B4ACB40}" type="slidenum">
              <a:rPr lang="en-US" smtClean="0"/>
              <a:pPr/>
              <a:t>6</a:t>
            </a:fld>
            <a:endParaRPr lang="en-US"/>
          </a:p>
        </p:txBody>
      </p:sp>
    </p:spTree>
    <p:extLst>
      <p:ext uri="{BB962C8B-B14F-4D97-AF65-F5344CB8AC3E}">
        <p14:creationId xmlns:p14="http://schemas.microsoft.com/office/powerpoint/2010/main" val="15266239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r>
              <a:rPr lang="en-US" smtClean="0"/>
              <a:t>Report Computations</a:t>
            </a:r>
          </a:p>
        </p:txBody>
      </p:sp>
      <p:sp>
        <p:nvSpPr>
          <p:cNvPr id="61442" name="Slide Number Placeholder 6"/>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4A418E93-880F-4E47-95CB-2C30C3CABAB2}" type="slidenum">
              <a:rPr lang="en-US" smtClean="0"/>
              <a:pPr/>
              <a:t>60</a:t>
            </a:fld>
            <a:endParaRPr lang="en-US"/>
          </a:p>
        </p:txBody>
      </p:sp>
      <p:sp>
        <p:nvSpPr>
          <p:cNvPr id="61444" name="Rectangle 3"/>
          <p:cNvSpPr>
            <a:spLocks noGrp="1" noChangeArrowheads="1"/>
          </p:cNvSpPr>
          <p:nvPr>
            <p:ph type="body" sz="half" idx="4294967295"/>
          </p:nvPr>
        </p:nvSpPr>
        <p:spPr>
          <a:xfrm>
            <a:off x="0" y="1263650"/>
            <a:ext cx="4419600" cy="4756150"/>
          </a:xfrm>
        </p:spPr>
        <p:txBody>
          <a:bodyPr/>
          <a:lstStyle/>
          <a:p>
            <a:r>
              <a:rPr lang="en-US" smtClean="0"/>
              <a:t>Query</a:t>
            </a:r>
          </a:p>
          <a:p>
            <a:pPr lvl="1"/>
            <a:r>
              <a:rPr lang="en-US" smtClean="0"/>
              <a:t>Same row computations.</a:t>
            </a:r>
          </a:p>
          <a:p>
            <a:pPr lvl="1"/>
            <a:r>
              <a:rPr lang="en-US" smtClean="0"/>
              <a:t>Extended=Price*Quantity</a:t>
            </a:r>
          </a:p>
          <a:p>
            <a:r>
              <a:rPr lang="en-US" smtClean="0"/>
              <a:t>Report</a:t>
            </a:r>
          </a:p>
          <a:p>
            <a:pPr lvl="1"/>
            <a:r>
              <a:rPr lang="en-US" smtClean="0"/>
              <a:t>Group subtotals.</a:t>
            </a:r>
          </a:p>
          <a:p>
            <a:pPr lvl="1"/>
            <a:r>
              <a:rPr lang="en-US" smtClean="0"/>
              <a:t>Page and report totals.</a:t>
            </a:r>
          </a:p>
          <a:p>
            <a:pPr lvl="1"/>
            <a:r>
              <a:rPr lang="en-US" smtClean="0"/>
              <a:t>Mixed, e.g., commission = rate * total</a:t>
            </a:r>
          </a:p>
          <a:p>
            <a:pPr lvl="1"/>
            <a:r>
              <a:rPr lang="en-US" smtClean="0"/>
              <a:t>Scope depends on location</a:t>
            </a:r>
          </a:p>
          <a:p>
            <a:pPr lvl="2"/>
            <a:r>
              <a:rPr lang="en-US" smtClean="0"/>
              <a:t>Group footer:  subtotal</a:t>
            </a:r>
          </a:p>
          <a:p>
            <a:pPr lvl="2"/>
            <a:r>
              <a:rPr lang="en-US" smtClean="0"/>
              <a:t>Page footer:  page total</a:t>
            </a:r>
          </a:p>
          <a:p>
            <a:pPr lvl="2"/>
            <a:r>
              <a:rPr lang="en-US" smtClean="0"/>
              <a:t>Report footer:  report total</a:t>
            </a:r>
          </a:p>
        </p:txBody>
      </p:sp>
    </p:spTree>
    <p:extLst>
      <p:ext uri="{BB962C8B-B14F-4D97-AF65-F5344CB8AC3E}">
        <p14:creationId xmlns:p14="http://schemas.microsoft.com/office/powerpoint/2010/main" val="710065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lstStyle/>
          <a:p>
            <a:r>
              <a:rPr lang="en-US" smtClean="0"/>
              <a:t>Report Graphs</a:t>
            </a:r>
          </a:p>
        </p:txBody>
      </p:sp>
      <p:sp>
        <p:nvSpPr>
          <p:cNvPr id="62468" name="Rectangle 3"/>
          <p:cNvSpPr>
            <a:spLocks noGrp="1" noChangeArrowheads="1"/>
          </p:cNvSpPr>
          <p:nvPr>
            <p:ph idx="1"/>
          </p:nvPr>
        </p:nvSpPr>
        <p:spPr/>
        <p:txBody>
          <a:bodyPr/>
          <a:lstStyle/>
          <a:p>
            <a:r>
              <a:rPr lang="en-US" smtClean="0"/>
              <a:t>Graphs</a:t>
            </a:r>
          </a:p>
          <a:p>
            <a:pPr lvl="1"/>
            <a:r>
              <a:rPr lang="en-US" smtClean="0"/>
              <a:t>Separate query.</a:t>
            </a:r>
          </a:p>
          <a:p>
            <a:pPr lvl="1"/>
            <a:r>
              <a:rPr lang="en-US" smtClean="0"/>
              <a:t>Detail</a:t>
            </a:r>
          </a:p>
          <a:p>
            <a:pPr lvl="2"/>
            <a:r>
              <a:rPr lang="en-US" smtClean="0"/>
              <a:t>Locate in detail or group footer section.</a:t>
            </a:r>
          </a:p>
          <a:p>
            <a:pPr lvl="2"/>
            <a:r>
              <a:rPr lang="en-US" smtClean="0"/>
              <a:t>Avoid aggregation and groups in query.</a:t>
            </a:r>
          </a:p>
          <a:p>
            <a:pPr lvl="2"/>
            <a:r>
              <a:rPr lang="en-US" smtClean="0"/>
              <a:t>Include column that links to detail query in report.</a:t>
            </a:r>
          </a:p>
          <a:p>
            <a:pPr lvl="1"/>
            <a:r>
              <a:rPr lang="en-US" smtClean="0"/>
              <a:t>Subtotals and totals</a:t>
            </a:r>
          </a:p>
          <a:p>
            <a:pPr lvl="2"/>
            <a:r>
              <a:rPr lang="en-US" smtClean="0"/>
              <a:t>Typically located in report footer or header.</a:t>
            </a:r>
          </a:p>
          <a:p>
            <a:pPr lvl="2"/>
            <a:r>
              <a:rPr lang="en-US" smtClean="0"/>
              <a:t>Compare group totals</a:t>
            </a:r>
          </a:p>
          <a:p>
            <a:pPr lvl="2"/>
            <a:r>
              <a:rPr lang="en-US" smtClean="0"/>
              <a:t>Relies on Group By and aggregation.</a:t>
            </a:r>
          </a:p>
          <a:p>
            <a:pPr lvl="2"/>
            <a:r>
              <a:rPr lang="en-US" smtClean="0"/>
              <a:t>Be sure query groups match report groups.</a:t>
            </a:r>
          </a:p>
        </p:txBody>
      </p:sp>
      <p:sp>
        <p:nvSpPr>
          <p:cNvPr id="62466" name="Slide Number Placeholder 6"/>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46F88BEA-A91A-4277-8171-4EC0F3C95C27}" type="slidenum">
              <a:rPr lang="en-US" smtClean="0"/>
              <a:pPr/>
              <a:t>61</a:t>
            </a:fld>
            <a:endParaRPr lang="en-US"/>
          </a:p>
        </p:txBody>
      </p:sp>
    </p:spTree>
    <p:extLst>
      <p:ext uri="{BB962C8B-B14F-4D97-AF65-F5344CB8AC3E}">
        <p14:creationId xmlns:p14="http://schemas.microsoft.com/office/powerpoint/2010/main" val="22766461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1" name="Rectangle 1026"/>
          <p:cNvSpPr>
            <a:spLocks noGrp="1" noChangeArrowheads="1"/>
          </p:cNvSpPr>
          <p:nvPr>
            <p:ph type="title"/>
          </p:nvPr>
        </p:nvSpPr>
        <p:spPr/>
        <p:txBody>
          <a:bodyPr/>
          <a:lstStyle/>
          <a:p>
            <a:r>
              <a:rPr lang="en-US" smtClean="0"/>
              <a:t>Oracle Report Writer: Preview</a:t>
            </a:r>
          </a:p>
        </p:txBody>
      </p:sp>
      <p:sp>
        <p:nvSpPr>
          <p:cNvPr id="63490"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47FE5A0B-5E30-41C4-80DB-FDEA4F0BCF52}" type="slidenum">
              <a:rPr lang="en-US" smtClean="0"/>
              <a:pPr/>
              <a:t>62</a:t>
            </a:fld>
            <a:endParaRPr lang="en-US"/>
          </a:p>
        </p:txBody>
      </p:sp>
      <p:pic>
        <p:nvPicPr>
          <p:cNvPr id="63492" name="Picture 10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066800"/>
            <a:ext cx="6096000"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947098587"/>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5" name="Rectangle 1026"/>
          <p:cNvSpPr>
            <a:spLocks noGrp="1" noChangeArrowheads="1"/>
          </p:cNvSpPr>
          <p:nvPr>
            <p:ph type="title"/>
          </p:nvPr>
        </p:nvSpPr>
        <p:spPr/>
        <p:txBody>
          <a:bodyPr/>
          <a:lstStyle/>
          <a:p>
            <a:r>
              <a:rPr lang="en-US" smtClean="0"/>
              <a:t>Oracle Report Writer: Design</a:t>
            </a:r>
          </a:p>
        </p:txBody>
      </p:sp>
      <p:sp>
        <p:nvSpPr>
          <p:cNvPr id="64514"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51FBAF8D-E2DF-47D9-927E-F4274391EA2D}" type="slidenum">
              <a:rPr lang="en-US" smtClean="0"/>
              <a:pPr/>
              <a:t>63</a:t>
            </a:fld>
            <a:endParaRPr lang="en-US"/>
          </a:p>
        </p:txBody>
      </p:sp>
      <p:pic>
        <p:nvPicPr>
          <p:cNvPr id="64516"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8521700"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35425371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9" name="Rectangle 1026"/>
          <p:cNvSpPr>
            <a:spLocks noGrp="1" noChangeArrowheads="1"/>
          </p:cNvSpPr>
          <p:nvPr>
            <p:ph type="title"/>
          </p:nvPr>
        </p:nvSpPr>
        <p:spPr/>
        <p:txBody>
          <a:bodyPr/>
          <a:lstStyle/>
          <a:p>
            <a:r>
              <a:rPr lang="en-US" smtClean="0"/>
              <a:t>Oracle Reports: Data View</a:t>
            </a:r>
          </a:p>
        </p:txBody>
      </p:sp>
      <p:sp>
        <p:nvSpPr>
          <p:cNvPr id="65538"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F8F9D9FD-63A1-4E9C-811E-18A176E48B77}" type="slidenum">
              <a:rPr lang="en-US" smtClean="0"/>
              <a:pPr/>
              <a:t>64</a:t>
            </a:fld>
            <a:endParaRPr lang="en-US"/>
          </a:p>
        </p:txBody>
      </p:sp>
      <p:pic>
        <p:nvPicPr>
          <p:cNvPr id="65540" name="Picture 10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990600"/>
            <a:ext cx="210978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65541" name="Text Box 1028"/>
          <p:cNvSpPr txBox="1">
            <a:spLocks noChangeArrowheads="1"/>
          </p:cNvSpPr>
          <p:nvPr/>
        </p:nvSpPr>
        <p:spPr bwMode="auto">
          <a:xfrm>
            <a:off x="4038600" y="1447800"/>
            <a:ext cx="3733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50000"/>
              </a:spcBef>
            </a:pPr>
            <a:r>
              <a:rPr lang="en-US" sz="2000" dirty="0"/>
              <a:t>The data view can be used to create reports with complex data structures. It is primarily used for master/detail reports.</a:t>
            </a:r>
          </a:p>
          <a:p>
            <a:pPr algn="l">
              <a:spcBef>
                <a:spcPct val="50000"/>
              </a:spcBef>
            </a:pPr>
            <a:endParaRPr lang="en-US" sz="2000" dirty="0"/>
          </a:p>
          <a:p>
            <a:pPr algn="l">
              <a:spcBef>
                <a:spcPct val="50000"/>
              </a:spcBef>
            </a:pPr>
            <a:r>
              <a:rPr lang="en-US" sz="2000" dirty="0"/>
              <a:t>In this example, each supplier can be sent many purchase orders, which each contain many items being ordered. The report can produce group breaks on all three sections.</a:t>
            </a:r>
          </a:p>
        </p:txBody>
      </p:sp>
    </p:spTree>
    <p:extLst>
      <p:ext uri="{BB962C8B-B14F-4D97-AF65-F5344CB8AC3E}">
        <p14:creationId xmlns:p14="http://schemas.microsoft.com/office/powerpoint/2010/main" val="2942920391"/>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9" name="Rectangle 8"/>
          <p:cNvSpPr>
            <a:spLocks noGrp="1" noChangeArrowheads="1"/>
          </p:cNvSpPr>
          <p:nvPr>
            <p:ph type="title"/>
          </p:nvPr>
        </p:nvSpPr>
        <p:spPr/>
        <p:txBody>
          <a:bodyPr/>
          <a:lstStyle/>
          <a:p>
            <a:r>
              <a:rPr lang="en-US" smtClean="0"/>
              <a:t>Report Layout/Groups</a:t>
            </a:r>
          </a:p>
        </p:txBody>
      </p:sp>
      <p:sp>
        <p:nvSpPr>
          <p:cNvPr id="66562" name="Slide Number Placeholder 6"/>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600F9A62-8B2A-44A5-8D98-D6BB079E2621}" type="slidenum">
              <a:rPr lang="en-US" smtClean="0"/>
              <a:pPr/>
              <a:t>65</a:t>
            </a:fld>
            <a:endParaRPr lang="en-US"/>
          </a:p>
        </p:txBody>
      </p:sp>
      <p:sp>
        <p:nvSpPr>
          <p:cNvPr id="66563" name="Rectangle 2"/>
          <p:cNvSpPr>
            <a:spLocks noChangeArrowheads="1"/>
          </p:cNvSpPr>
          <p:nvPr/>
        </p:nvSpPr>
        <p:spPr bwMode="auto">
          <a:xfrm>
            <a:off x="4592471" y="1422400"/>
            <a:ext cx="4102100" cy="3492500"/>
          </a:xfrm>
          <a:prstGeom prst="rect">
            <a:avLst/>
          </a:prstGeom>
          <a:noFill/>
          <a:ln w="12700">
            <a:solidFill>
              <a:schemeClr val="tx1"/>
            </a:solidFill>
            <a:miter lim="800000"/>
            <a:headEnd/>
            <a:tailEnd/>
          </a:ln>
        </p:spPr>
        <p:txBody>
          <a:bodyPr wrap="none" lIns="92075" tIns="46038" rIns="92075" bIns="46038"/>
          <a:lstStyle/>
          <a:p>
            <a:pPr algn="l"/>
            <a:r>
              <a:rPr lang="en-US" sz="1800" dirty="0">
                <a:solidFill>
                  <a:schemeClr val="tx1"/>
                </a:solidFill>
              </a:rPr>
              <a:t>Report of Orders</a:t>
            </a:r>
          </a:p>
          <a:p>
            <a:pPr algn="l"/>
            <a:endParaRPr lang="en-US" sz="1800" dirty="0">
              <a:solidFill>
                <a:schemeClr val="tx1"/>
              </a:solidFill>
            </a:endParaRPr>
          </a:p>
          <a:p>
            <a:pPr algn="l"/>
            <a:endParaRPr lang="en-US" sz="1800" dirty="0">
              <a:solidFill>
                <a:schemeClr val="tx1"/>
              </a:solidFill>
            </a:endParaRPr>
          </a:p>
          <a:p>
            <a:pPr algn="l"/>
            <a:endParaRPr lang="en-US" sz="1800" dirty="0">
              <a:solidFill>
                <a:schemeClr val="tx1"/>
              </a:solidFill>
            </a:endParaRPr>
          </a:p>
          <a:p>
            <a:pPr algn="l"/>
            <a:endParaRPr lang="en-US" sz="1800" dirty="0">
              <a:solidFill>
                <a:schemeClr val="tx1"/>
              </a:solidFill>
            </a:endParaRPr>
          </a:p>
          <a:p>
            <a:pPr algn="l"/>
            <a:endParaRPr lang="en-US" sz="1800" dirty="0">
              <a:solidFill>
                <a:schemeClr val="tx1"/>
              </a:solidFill>
            </a:endParaRPr>
          </a:p>
          <a:p>
            <a:pPr algn="l"/>
            <a:endParaRPr lang="en-US" sz="1800" dirty="0">
              <a:solidFill>
                <a:schemeClr val="tx1"/>
              </a:solidFill>
            </a:endParaRPr>
          </a:p>
          <a:p>
            <a:pPr algn="l"/>
            <a:endParaRPr lang="en-US" sz="1800" dirty="0">
              <a:solidFill>
                <a:schemeClr val="tx1"/>
              </a:solidFill>
            </a:endParaRPr>
          </a:p>
          <a:p>
            <a:pPr algn="l"/>
            <a:endParaRPr lang="en-US" sz="1800" dirty="0">
              <a:solidFill>
                <a:schemeClr val="tx1"/>
              </a:solidFill>
            </a:endParaRPr>
          </a:p>
          <a:p>
            <a:pPr algn="l"/>
            <a:endParaRPr lang="en-US" sz="1800" dirty="0">
              <a:solidFill>
                <a:schemeClr val="tx1"/>
              </a:solidFill>
            </a:endParaRPr>
          </a:p>
          <a:p>
            <a:pPr algn="l"/>
            <a:endParaRPr lang="en-US" sz="1800" dirty="0">
              <a:solidFill>
                <a:schemeClr val="tx1"/>
              </a:solidFill>
            </a:endParaRPr>
          </a:p>
          <a:p>
            <a:pPr algn="l"/>
            <a:r>
              <a:rPr lang="en-US" sz="1800" dirty="0" err="1">
                <a:solidFill>
                  <a:schemeClr val="tx1"/>
                </a:solidFill>
              </a:rPr>
              <a:t>Rpt</a:t>
            </a:r>
            <a:r>
              <a:rPr lang="en-US" sz="1800" dirty="0">
                <a:solidFill>
                  <a:schemeClr val="tx1"/>
                </a:solidFill>
              </a:rPr>
              <a:t> footer:  graph orders by customer</a:t>
            </a:r>
          </a:p>
        </p:txBody>
      </p:sp>
      <p:sp>
        <p:nvSpPr>
          <p:cNvPr id="66564" name="Rectangle 3"/>
          <p:cNvSpPr>
            <a:spLocks noChangeArrowheads="1"/>
          </p:cNvSpPr>
          <p:nvPr/>
        </p:nvSpPr>
        <p:spPr bwMode="auto">
          <a:xfrm>
            <a:off x="4897271" y="1803400"/>
            <a:ext cx="3492500" cy="2501900"/>
          </a:xfrm>
          <a:prstGeom prst="rect">
            <a:avLst/>
          </a:prstGeom>
          <a:solidFill>
            <a:srgbClr val="FFFFCC"/>
          </a:solidFill>
          <a:ln w="12700">
            <a:solidFill>
              <a:schemeClr val="tx1"/>
            </a:solidFill>
            <a:miter lim="800000"/>
            <a:headEnd/>
            <a:tailEnd/>
          </a:ln>
        </p:spPr>
        <p:txBody>
          <a:bodyPr wrap="none" lIns="92075" tIns="46038" rIns="92075" bIns="46038"/>
          <a:lstStyle/>
          <a:p>
            <a:pPr algn="l"/>
            <a:r>
              <a:rPr lang="en-US" sz="1600" dirty="0">
                <a:solidFill>
                  <a:schemeClr val="tx1"/>
                </a:solidFill>
              </a:rPr>
              <a:t>Group1: Customer</a:t>
            </a:r>
          </a:p>
          <a:p>
            <a:pPr algn="l"/>
            <a:r>
              <a:rPr lang="en-US" sz="1600" dirty="0">
                <a:solidFill>
                  <a:schemeClr val="tx1"/>
                </a:solidFill>
              </a:rPr>
              <a:t>H1:  Customer name, address, …</a:t>
            </a:r>
          </a:p>
          <a:p>
            <a:pPr algn="l"/>
            <a:endParaRPr lang="en-US" sz="1600" dirty="0">
              <a:solidFill>
                <a:schemeClr val="tx1"/>
              </a:solidFill>
            </a:endParaRPr>
          </a:p>
          <a:p>
            <a:pPr algn="l"/>
            <a:endParaRPr lang="en-US" sz="1600" dirty="0">
              <a:solidFill>
                <a:schemeClr val="tx1"/>
              </a:solidFill>
            </a:endParaRPr>
          </a:p>
          <a:p>
            <a:pPr algn="l"/>
            <a:endParaRPr lang="en-US" sz="1600" dirty="0">
              <a:solidFill>
                <a:schemeClr val="tx1"/>
              </a:solidFill>
            </a:endParaRPr>
          </a:p>
          <a:p>
            <a:pPr algn="l"/>
            <a:endParaRPr lang="en-US" sz="1600" dirty="0">
              <a:solidFill>
                <a:schemeClr val="tx1"/>
              </a:solidFill>
            </a:endParaRPr>
          </a:p>
          <a:p>
            <a:pPr algn="l"/>
            <a:endParaRPr lang="en-US" sz="1600" dirty="0">
              <a:solidFill>
                <a:schemeClr val="tx1"/>
              </a:solidFill>
            </a:endParaRPr>
          </a:p>
          <a:p>
            <a:pPr algn="l"/>
            <a:endParaRPr lang="en-US" sz="1600" dirty="0">
              <a:solidFill>
                <a:schemeClr val="tx1"/>
              </a:solidFill>
            </a:endParaRPr>
          </a:p>
          <a:p>
            <a:pPr algn="l"/>
            <a:endParaRPr lang="en-US" sz="1600" dirty="0">
              <a:solidFill>
                <a:schemeClr val="tx1"/>
              </a:solidFill>
            </a:endParaRPr>
          </a:p>
          <a:p>
            <a:pPr algn="l"/>
            <a:r>
              <a:rPr lang="en-US" sz="1600" dirty="0">
                <a:solidFill>
                  <a:schemeClr val="tx1"/>
                </a:solidFill>
              </a:rPr>
              <a:t>F1:   Customer total orders:</a:t>
            </a:r>
          </a:p>
        </p:txBody>
      </p:sp>
      <p:sp>
        <p:nvSpPr>
          <p:cNvPr id="66565" name="Rectangle 4"/>
          <p:cNvSpPr>
            <a:spLocks noChangeArrowheads="1"/>
          </p:cNvSpPr>
          <p:nvPr/>
        </p:nvSpPr>
        <p:spPr bwMode="auto">
          <a:xfrm>
            <a:off x="5049671" y="2336800"/>
            <a:ext cx="3187700" cy="1282700"/>
          </a:xfrm>
          <a:prstGeom prst="rect">
            <a:avLst/>
          </a:prstGeom>
          <a:solidFill>
            <a:srgbClr val="CCECFF"/>
          </a:solidFill>
          <a:ln w="12700">
            <a:solidFill>
              <a:schemeClr val="tx1"/>
            </a:solidFill>
            <a:miter lim="800000"/>
            <a:headEnd/>
            <a:tailEnd/>
          </a:ln>
        </p:spPr>
        <p:txBody>
          <a:bodyPr wrap="none" lIns="92075" tIns="46038" rIns="92075" bIns="46038"/>
          <a:lstStyle/>
          <a:p>
            <a:pPr algn="l"/>
            <a:r>
              <a:rPr lang="en-US" sz="1600">
                <a:solidFill>
                  <a:schemeClr val="tx1"/>
                </a:solidFill>
              </a:rPr>
              <a:t>Group2:  Order</a:t>
            </a:r>
          </a:p>
          <a:p>
            <a:pPr algn="l"/>
            <a:r>
              <a:rPr lang="en-US" sz="1600">
                <a:solidFill>
                  <a:schemeClr val="tx1"/>
                </a:solidFill>
              </a:rPr>
              <a:t>H2:  Order#, Odate, Salesperson.</a:t>
            </a:r>
          </a:p>
          <a:p>
            <a:pPr algn="l"/>
            <a:endParaRPr lang="en-US" sz="1600">
              <a:solidFill>
                <a:schemeClr val="tx1"/>
              </a:solidFill>
            </a:endParaRPr>
          </a:p>
          <a:p>
            <a:pPr algn="l"/>
            <a:endParaRPr lang="en-US" sz="1600">
              <a:solidFill>
                <a:schemeClr val="tx1"/>
              </a:solidFill>
            </a:endParaRPr>
          </a:p>
          <a:p>
            <a:pPr algn="l"/>
            <a:r>
              <a:rPr lang="en-US" sz="1600">
                <a:solidFill>
                  <a:schemeClr val="tx1"/>
                </a:solidFill>
              </a:rPr>
              <a:t>F2:  Order total:  Sum(Extended)</a:t>
            </a:r>
          </a:p>
        </p:txBody>
      </p:sp>
      <p:sp>
        <p:nvSpPr>
          <p:cNvPr id="66566" name="Rectangle 5"/>
          <p:cNvSpPr>
            <a:spLocks noChangeArrowheads="1"/>
          </p:cNvSpPr>
          <p:nvPr/>
        </p:nvSpPr>
        <p:spPr bwMode="auto">
          <a:xfrm>
            <a:off x="5202071" y="2946400"/>
            <a:ext cx="2882900" cy="292100"/>
          </a:xfrm>
          <a:prstGeom prst="rect">
            <a:avLst/>
          </a:prstGeom>
          <a:solidFill>
            <a:srgbClr val="CCFFCC"/>
          </a:solidFill>
          <a:ln w="12700">
            <a:solidFill>
              <a:schemeClr val="tx1"/>
            </a:solidFill>
            <a:miter lim="800000"/>
            <a:headEnd/>
            <a:tailEnd/>
          </a:ln>
        </p:spPr>
        <p:txBody>
          <a:bodyPr wrap="none" lIns="92075" tIns="46038" rIns="92075" bIns="46038" anchor="ctr"/>
          <a:lstStyle/>
          <a:p>
            <a:r>
              <a:rPr lang="en-US" sz="1600" dirty="0">
                <a:solidFill>
                  <a:schemeClr val="tx1"/>
                </a:solidFill>
              </a:rPr>
              <a:t>Detail:  Item#, </a:t>
            </a:r>
            <a:r>
              <a:rPr lang="en-US" sz="1600" dirty="0" err="1">
                <a:solidFill>
                  <a:schemeClr val="tx1"/>
                </a:solidFill>
              </a:rPr>
              <a:t>Qty</a:t>
            </a:r>
            <a:r>
              <a:rPr lang="en-US" sz="1600" dirty="0">
                <a:solidFill>
                  <a:schemeClr val="tx1"/>
                </a:solidFill>
              </a:rPr>
              <a:t>, Extended</a:t>
            </a:r>
          </a:p>
        </p:txBody>
      </p:sp>
      <p:sp>
        <p:nvSpPr>
          <p:cNvPr id="66567" name="Rectangle 6"/>
          <p:cNvSpPr>
            <a:spLocks noChangeArrowheads="1"/>
          </p:cNvSpPr>
          <p:nvPr/>
        </p:nvSpPr>
        <p:spPr bwMode="auto">
          <a:xfrm>
            <a:off x="5049671" y="3708400"/>
            <a:ext cx="3187700" cy="215900"/>
          </a:xfrm>
          <a:prstGeom prst="rect">
            <a:avLst/>
          </a:prstGeom>
          <a:solidFill>
            <a:srgbClr val="CCECFF"/>
          </a:solidFill>
          <a:ln w="12700">
            <a:solidFill>
              <a:schemeClr val="tx1"/>
            </a:solidFill>
            <a:miter lim="800000"/>
            <a:headEnd/>
            <a:tailEnd/>
          </a:ln>
        </p:spPr>
        <p:txBody>
          <a:bodyPr wrap="none" anchor="ctr"/>
          <a:lstStyle/>
          <a:p>
            <a:endParaRPr lang="en-US">
              <a:solidFill>
                <a:schemeClr val="tx1"/>
              </a:solidFill>
            </a:endParaRPr>
          </a:p>
        </p:txBody>
      </p:sp>
      <p:sp>
        <p:nvSpPr>
          <p:cNvPr id="2" name="Rectangle 1"/>
          <p:cNvSpPr/>
          <p:nvPr/>
        </p:nvSpPr>
        <p:spPr>
          <a:xfrm>
            <a:off x="20471" y="1324370"/>
            <a:ext cx="4572000" cy="923330"/>
          </a:xfrm>
          <a:prstGeom prst="rect">
            <a:avLst/>
          </a:prstGeom>
        </p:spPr>
        <p:txBody>
          <a:bodyPr>
            <a:spAutoFit/>
          </a:bodyPr>
          <a:lstStyle/>
          <a:p>
            <a:r>
              <a:rPr lang="en-US" sz="1800" dirty="0"/>
              <a:t>Customer(C#, Name, …)</a:t>
            </a:r>
          </a:p>
          <a:p>
            <a:r>
              <a:rPr lang="en-US" sz="1800" dirty="0"/>
              <a:t>Order(O#, C#, </a:t>
            </a:r>
            <a:r>
              <a:rPr lang="en-US" sz="1800" dirty="0" err="1"/>
              <a:t>Odate</a:t>
            </a:r>
            <a:r>
              <a:rPr lang="en-US" sz="1800" dirty="0"/>
              <a:t>, …)</a:t>
            </a:r>
          </a:p>
          <a:p>
            <a:r>
              <a:rPr lang="en-US" sz="1800" dirty="0" err="1"/>
              <a:t>OrderItem</a:t>
            </a:r>
            <a:r>
              <a:rPr lang="en-US" sz="1800" dirty="0"/>
              <a:t>(O#, Item#, </a:t>
            </a:r>
            <a:r>
              <a:rPr lang="en-US" sz="1800" dirty="0" err="1"/>
              <a:t>Qty</a:t>
            </a:r>
            <a:r>
              <a:rPr lang="en-US" sz="1800" dirty="0"/>
              <a:t>, …)</a:t>
            </a:r>
          </a:p>
        </p:txBody>
      </p:sp>
      <p:sp>
        <p:nvSpPr>
          <p:cNvPr id="3" name="Rectangle 2"/>
          <p:cNvSpPr/>
          <p:nvPr/>
        </p:nvSpPr>
        <p:spPr>
          <a:xfrm>
            <a:off x="102358" y="3036093"/>
            <a:ext cx="4572000" cy="2462213"/>
          </a:xfrm>
          <a:prstGeom prst="rect">
            <a:avLst/>
          </a:prstGeom>
        </p:spPr>
        <p:txBody>
          <a:bodyPr>
            <a:spAutoFit/>
          </a:bodyPr>
          <a:lstStyle/>
          <a:p>
            <a:r>
              <a:rPr lang="en-US" sz="1600" dirty="0"/>
              <a:t>Often use groups/breaks for one-to-many relationships.</a:t>
            </a:r>
          </a:p>
          <a:p>
            <a:r>
              <a:rPr lang="en-US" sz="1600" dirty="0"/>
              <a:t>Use a query to join all necessary tables.</a:t>
            </a:r>
          </a:p>
          <a:p>
            <a:pPr lvl="1"/>
            <a:r>
              <a:rPr lang="en-US" sz="1400" dirty="0"/>
              <a:t>Can include all columns.</a:t>
            </a:r>
          </a:p>
          <a:p>
            <a:pPr lvl="1"/>
            <a:r>
              <a:rPr lang="en-US" sz="1400" dirty="0"/>
              <a:t>Use query to create computed columns (e.g., </a:t>
            </a:r>
            <a:r>
              <a:rPr lang="en-US" sz="1400" dirty="0" err="1"/>
              <a:t>Extended:Price</a:t>
            </a:r>
            <a:r>
              <a:rPr lang="en-US" sz="1400" dirty="0"/>
              <a:t>*Quantity).</a:t>
            </a:r>
          </a:p>
          <a:p>
            <a:pPr lvl="1"/>
            <a:r>
              <a:rPr lang="en-US" sz="1400" dirty="0"/>
              <a:t>Avoid creating aggregates or subtotals in the query.</a:t>
            </a:r>
          </a:p>
          <a:p>
            <a:r>
              <a:rPr lang="en-US" sz="1600" dirty="0"/>
              <a:t>Each one-to-many relationship becomes a new subgroup.</a:t>
            </a:r>
          </a:p>
        </p:txBody>
      </p:sp>
    </p:spTree>
    <p:extLst>
      <p:ext uri="{BB962C8B-B14F-4D97-AF65-F5344CB8AC3E}">
        <p14:creationId xmlns:p14="http://schemas.microsoft.com/office/powerpoint/2010/main" val="18331455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title"/>
          </p:nvPr>
        </p:nvSpPr>
        <p:spPr/>
        <p:txBody>
          <a:bodyPr/>
          <a:lstStyle/>
          <a:p>
            <a:r>
              <a:rPr lang="en-US" smtClean="0"/>
              <a:t>Report Graph for Group</a:t>
            </a:r>
          </a:p>
        </p:txBody>
      </p:sp>
      <p:pic>
        <p:nvPicPr>
          <p:cNvPr id="67588"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30692" y="1241886"/>
            <a:ext cx="6287378" cy="4772691"/>
          </a:xfrm>
        </p:spPr>
      </p:pic>
      <p:sp>
        <p:nvSpPr>
          <p:cNvPr id="67586" name="Slide Number Placeholder 5"/>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BCAE8C9F-B6B1-45B6-B4A5-66282B7EAFDE}" type="slidenum">
              <a:rPr lang="en-US" smtClean="0"/>
              <a:pPr/>
              <a:t>66</a:t>
            </a:fld>
            <a:endParaRPr lang="en-US"/>
          </a:p>
        </p:txBody>
      </p:sp>
    </p:spTree>
    <p:extLst>
      <p:ext uri="{BB962C8B-B14F-4D97-AF65-F5344CB8AC3E}">
        <p14:creationId xmlns:p14="http://schemas.microsoft.com/office/powerpoint/2010/main" val="25285988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p:txBody>
          <a:bodyPr/>
          <a:lstStyle/>
          <a:p>
            <a:r>
              <a:rPr lang="en-US" smtClean="0"/>
              <a:t>Appendix: Oracle PL/SQL: Data Types</a:t>
            </a:r>
          </a:p>
        </p:txBody>
      </p:sp>
      <p:sp>
        <p:nvSpPr>
          <p:cNvPr id="68612" name="Rectangle 3"/>
          <p:cNvSpPr>
            <a:spLocks noGrp="1" noChangeArrowheads="1"/>
          </p:cNvSpPr>
          <p:nvPr>
            <p:ph type="body" sz="half" idx="1"/>
          </p:nvPr>
        </p:nvSpPr>
        <p:spPr/>
        <p:txBody>
          <a:bodyPr/>
          <a:lstStyle/>
          <a:p>
            <a:r>
              <a:rPr lang="en-US" sz="2000" smtClean="0"/>
              <a:t>Primary Data Types</a:t>
            </a:r>
          </a:p>
          <a:p>
            <a:pPr lvl="1"/>
            <a:r>
              <a:rPr lang="en-US" sz="1800" smtClean="0"/>
              <a:t>NUMBER(precision, scale)</a:t>
            </a:r>
          </a:p>
          <a:p>
            <a:pPr lvl="2"/>
            <a:r>
              <a:rPr lang="en-US" sz="1600" smtClean="0"/>
              <a:t>precision: Number of digits</a:t>
            </a:r>
          </a:p>
          <a:p>
            <a:pPr lvl="2"/>
            <a:r>
              <a:rPr lang="en-US" sz="1600" smtClean="0"/>
              <a:t>scale: Round-off point</a:t>
            </a:r>
          </a:p>
          <a:p>
            <a:pPr lvl="2"/>
            <a:r>
              <a:rPr lang="en-US" sz="1600" smtClean="0"/>
              <a:t>NUMBER(7,4): 123.4567</a:t>
            </a:r>
          </a:p>
          <a:p>
            <a:pPr lvl="1"/>
            <a:r>
              <a:rPr lang="en-US" sz="1800" smtClean="0"/>
              <a:t>INTEGER</a:t>
            </a:r>
          </a:p>
          <a:p>
            <a:pPr lvl="2"/>
            <a:r>
              <a:rPr lang="en-US" sz="1600" smtClean="0"/>
              <a:t>Default: NUMBER(4)</a:t>
            </a:r>
          </a:p>
          <a:p>
            <a:pPr lvl="1"/>
            <a:r>
              <a:rPr lang="en-US" sz="1800" smtClean="0"/>
              <a:t>BOOLEAN</a:t>
            </a:r>
          </a:p>
          <a:p>
            <a:pPr lvl="2"/>
            <a:r>
              <a:rPr lang="en-US" sz="1600" smtClean="0"/>
              <a:t>Yes/No</a:t>
            </a:r>
          </a:p>
        </p:txBody>
      </p:sp>
      <p:sp>
        <p:nvSpPr>
          <p:cNvPr id="68613" name="Rectangle 4"/>
          <p:cNvSpPr>
            <a:spLocks noGrp="1" noChangeArrowheads="1"/>
          </p:cNvSpPr>
          <p:nvPr>
            <p:ph type="body" sz="half" idx="2"/>
          </p:nvPr>
        </p:nvSpPr>
        <p:spPr/>
        <p:txBody>
          <a:bodyPr/>
          <a:lstStyle/>
          <a:p>
            <a:pPr lvl="1"/>
            <a:r>
              <a:rPr lang="en-US" sz="1800" dirty="0" smtClean="0"/>
              <a:t>NCHAR</a:t>
            </a:r>
          </a:p>
          <a:p>
            <a:pPr lvl="2"/>
            <a:r>
              <a:rPr lang="en-US" sz="1600" dirty="0" smtClean="0"/>
              <a:t>Fixed length string</a:t>
            </a:r>
          </a:p>
          <a:p>
            <a:pPr lvl="1"/>
            <a:r>
              <a:rPr lang="en-US" sz="1800" dirty="0" smtClean="0"/>
              <a:t>NVARCHAR2</a:t>
            </a:r>
          </a:p>
          <a:p>
            <a:pPr lvl="2"/>
            <a:r>
              <a:rPr lang="en-US" sz="1600" dirty="0" smtClean="0"/>
              <a:t>Unicode Variable length string</a:t>
            </a:r>
          </a:p>
          <a:p>
            <a:pPr lvl="1"/>
            <a:r>
              <a:rPr lang="en-US" sz="1800" dirty="0" smtClean="0"/>
              <a:t>LONG, LONG RAW</a:t>
            </a:r>
          </a:p>
          <a:p>
            <a:pPr lvl="2"/>
            <a:r>
              <a:rPr lang="en-US" sz="1600" dirty="0" smtClean="0"/>
              <a:t>Binary data</a:t>
            </a:r>
          </a:p>
          <a:p>
            <a:pPr lvl="1"/>
            <a:r>
              <a:rPr lang="en-US" sz="1800" dirty="0" smtClean="0"/>
              <a:t>DATE</a:t>
            </a:r>
          </a:p>
          <a:p>
            <a:endParaRPr lang="en-US" sz="2000" dirty="0" smtClean="0"/>
          </a:p>
        </p:txBody>
      </p:sp>
      <p:sp>
        <p:nvSpPr>
          <p:cNvPr id="68610" name="Slide Number Placeholder 6"/>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E722AF09-7DE7-40BA-ABA2-0B39B5954699}" type="slidenum">
              <a:rPr lang="en-US" smtClean="0"/>
              <a:pPr/>
              <a:t>67</a:t>
            </a:fld>
            <a:endParaRPr lang="en-US"/>
          </a:p>
        </p:txBody>
      </p:sp>
    </p:spTree>
    <p:extLst>
      <p:ext uri="{BB962C8B-B14F-4D97-AF65-F5344CB8AC3E}">
        <p14:creationId xmlns:p14="http://schemas.microsoft.com/office/powerpoint/2010/main" val="1564483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1026"/>
          <p:cNvSpPr>
            <a:spLocks noGrp="1" noChangeArrowheads="1"/>
          </p:cNvSpPr>
          <p:nvPr>
            <p:ph type="title"/>
          </p:nvPr>
        </p:nvSpPr>
        <p:spPr/>
        <p:txBody>
          <a:bodyPr/>
          <a:lstStyle/>
          <a:p>
            <a:r>
              <a:rPr lang="en-US" smtClean="0"/>
              <a:t>Appendix: Oracle PL/SQL Structure</a:t>
            </a:r>
          </a:p>
        </p:txBody>
      </p:sp>
      <p:sp>
        <p:nvSpPr>
          <p:cNvPr id="69634"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14426309-7B44-4ABD-809C-650685E9D99B}" type="slidenum">
              <a:rPr lang="en-US" smtClean="0"/>
              <a:pPr/>
              <a:t>68</a:t>
            </a:fld>
            <a:endParaRPr lang="en-US"/>
          </a:p>
        </p:txBody>
      </p:sp>
      <p:sp>
        <p:nvSpPr>
          <p:cNvPr id="69636" name="Text Box 1028"/>
          <p:cNvSpPr txBox="1">
            <a:spLocks noChangeArrowheads="1"/>
          </p:cNvSpPr>
          <p:nvPr/>
        </p:nvSpPr>
        <p:spPr bwMode="auto">
          <a:xfrm>
            <a:off x="1371600" y="1091821"/>
            <a:ext cx="70866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800" dirty="0"/>
              <a:t>CREATE OR REPLACE PACKAGE </a:t>
            </a:r>
            <a:r>
              <a:rPr lang="en-US" sz="1800" dirty="0" err="1"/>
              <a:t>myPackage</a:t>
            </a:r>
            <a:r>
              <a:rPr lang="en-US" sz="1800" dirty="0"/>
              <a:t> AS</a:t>
            </a:r>
          </a:p>
          <a:p>
            <a:pPr algn="l"/>
            <a:r>
              <a:rPr lang="en-US" sz="1800" dirty="0"/>
              <a:t>PROCEDURE </a:t>
            </a:r>
            <a:r>
              <a:rPr lang="en-US" sz="1800" dirty="0" err="1"/>
              <a:t>myProcedure</a:t>
            </a:r>
            <a:r>
              <a:rPr lang="en-US" sz="1800" dirty="0"/>
              <a:t>(</a:t>
            </a:r>
            <a:r>
              <a:rPr lang="en-US" sz="1800" dirty="0" err="1"/>
              <a:t>oldProjectID</a:t>
            </a:r>
            <a:r>
              <a:rPr lang="en-US" sz="1800" dirty="0"/>
              <a:t> IN NUMBER);</a:t>
            </a:r>
          </a:p>
          <a:p>
            <a:pPr algn="l"/>
            <a:r>
              <a:rPr lang="en-US" sz="1800" dirty="0"/>
              <a:t>END </a:t>
            </a:r>
            <a:r>
              <a:rPr lang="en-US" sz="1800" dirty="0" err="1"/>
              <a:t>myPackage</a:t>
            </a:r>
            <a:r>
              <a:rPr lang="en-US" sz="1800" dirty="0"/>
              <a:t>;</a:t>
            </a:r>
          </a:p>
          <a:p>
            <a:pPr algn="l"/>
            <a:endParaRPr lang="en-US" sz="1800" dirty="0"/>
          </a:p>
          <a:p>
            <a:pPr algn="l"/>
            <a:r>
              <a:rPr lang="en-US" sz="1800" dirty="0"/>
              <a:t>CREATE OR REPLACE PACKAGE BODY </a:t>
            </a:r>
            <a:r>
              <a:rPr lang="en-US" sz="1800" dirty="0" err="1"/>
              <a:t>myPackage</a:t>
            </a:r>
            <a:r>
              <a:rPr lang="en-US" sz="1800" dirty="0"/>
              <a:t> AS</a:t>
            </a:r>
          </a:p>
          <a:p>
            <a:pPr algn="l"/>
            <a:r>
              <a:rPr lang="en-US" sz="1800" dirty="0"/>
              <a:t>DECLARE</a:t>
            </a:r>
          </a:p>
          <a:p>
            <a:pPr algn="l"/>
            <a:r>
              <a:rPr lang="en-US" sz="1800" dirty="0"/>
              <a:t>	</a:t>
            </a:r>
            <a:r>
              <a:rPr lang="en-US" sz="1800" dirty="0" err="1"/>
              <a:t>myGlobalVar</a:t>
            </a:r>
            <a:r>
              <a:rPr lang="en-US" sz="1800" dirty="0"/>
              <a:t> NUMBER;</a:t>
            </a:r>
          </a:p>
          <a:p>
            <a:pPr algn="l"/>
            <a:endParaRPr lang="en-US" sz="1800" dirty="0"/>
          </a:p>
          <a:p>
            <a:pPr algn="l"/>
            <a:r>
              <a:rPr lang="en-US" sz="1800" dirty="0"/>
              <a:t>PROCEDURE </a:t>
            </a:r>
            <a:r>
              <a:rPr lang="en-US" sz="1800" dirty="0" err="1"/>
              <a:t>myProcedure</a:t>
            </a:r>
            <a:r>
              <a:rPr lang="en-US" sz="1800" dirty="0"/>
              <a:t>(</a:t>
            </a:r>
            <a:r>
              <a:rPr lang="en-US" sz="1800" dirty="0" err="1"/>
              <a:t>oldProjectID</a:t>
            </a:r>
            <a:r>
              <a:rPr lang="en-US" sz="1800" dirty="0"/>
              <a:t> IN NUMBER) IS</a:t>
            </a:r>
          </a:p>
          <a:p>
            <a:pPr algn="l"/>
            <a:r>
              <a:rPr lang="en-US" sz="1800" dirty="0"/>
              <a:t>DELCARE</a:t>
            </a:r>
          </a:p>
          <a:p>
            <a:pPr algn="l"/>
            <a:r>
              <a:rPr lang="en-US" sz="1800" dirty="0"/>
              <a:t>	</a:t>
            </a:r>
            <a:r>
              <a:rPr lang="en-US" sz="1800" dirty="0" err="1"/>
              <a:t>myLocalVar</a:t>
            </a:r>
            <a:r>
              <a:rPr lang="en-US" sz="1800" dirty="0"/>
              <a:t> NUMBER;</a:t>
            </a:r>
          </a:p>
          <a:p>
            <a:pPr algn="l"/>
            <a:r>
              <a:rPr lang="en-US" sz="1800" dirty="0"/>
              <a:t>BEGIN</a:t>
            </a:r>
          </a:p>
          <a:p>
            <a:pPr algn="l"/>
            <a:r>
              <a:rPr lang="en-US" sz="1800" dirty="0"/>
              <a:t>	</a:t>
            </a:r>
            <a:r>
              <a:rPr lang="en-US" sz="1800" dirty="0" err="1"/>
              <a:t>myLocalVar</a:t>
            </a:r>
            <a:r>
              <a:rPr lang="en-US" sz="1800" dirty="0"/>
              <a:t> := </a:t>
            </a:r>
            <a:r>
              <a:rPr lang="en-US" sz="1800" dirty="0" err="1"/>
              <a:t>oldProjectID</a:t>
            </a:r>
            <a:r>
              <a:rPr lang="en-US" sz="1800" dirty="0"/>
              <a:t>;</a:t>
            </a:r>
          </a:p>
          <a:p>
            <a:pPr algn="l"/>
            <a:r>
              <a:rPr lang="en-US" sz="1800" dirty="0"/>
              <a:t>	IF</a:t>
            </a:r>
          </a:p>
          <a:p>
            <a:pPr algn="l"/>
            <a:r>
              <a:rPr lang="en-US" sz="1800" dirty="0"/>
              <a:t>	END IF</a:t>
            </a:r>
          </a:p>
          <a:p>
            <a:pPr algn="l"/>
            <a:r>
              <a:rPr lang="en-US" sz="1800" dirty="0"/>
              <a:t>	COMMIT;</a:t>
            </a:r>
          </a:p>
          <a:p>
            <a:pPr algn="l"/>
            <a:r>
              <a:rPr lang="en-US" sz="1800" dirty="0"/>
              <a:t>END </a:t>
            </a:r>
            <a:r>
              <a:rPr lang="en-US" sz="1800" dirty="0" err="1"/>
              <a:t>myProcedure</a:t>
            </a:r>
            <a:r>
              <a:rPr lang="en-US" sz="1800" dirty="0"/>
              <a:t>;</a:t>
            </a:r>
          </a:p>
          <a:p>
            <a:pPr algn="l"/>
            <a:r>
              <a:rPr lang="en-US" sz="1800" dirty="0" smtClean="0"/>
              <a:t>End </a:t>
            </a:r>
            <a:r>
              <a:rPr lang="en-US" sz="1800" dirty="0" err="1"/>
              <a:t>myPackage</a:t>
            </a:r>
            <a:r>
              <a:rPr lang="en-US" sz="1800" dirty="0"/>
              <a:t>;</a:t>
            </a:r>
          </a:p>
        </p:txBody>
      </p:sp>
    </p:spTree>
    <p:extLst>
      <p:ext uri="{BB962C8B-B14F-4D97-AF65-F5344CB8AC3E}">
        <p14:creationId xmlns:p14="http://schemas.microsoft.com/office/powerpoint/2010/main" val="32042106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r>
              <a:rPr lang="en-US" smtClean="0"/>
              <a:t>Appendix: PL/SQL Operators	</a:t>
            </a:r>
          </a:p>
        </p:txBody>
      </p:sp>
      <p:sp>
        <p:nvSpPr>
          <p:cNvPr id="5123"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15785E1C-8D44-44E3-9AAC-A66327DC5A93}" type="slidenum">
              <a:rPr lang="en-US" smtClean="0"/>
              <a:pPr/>
              <a:t>69</a:t>
            </a:fld>
            <a:endParaRPr lang="en-US"/>
          </a:p>
        </p:txBody>
      </p:sp>
      <p:graphicFrame>
        <p:nvGraphicFramePr>
          <p:cNvPr id="5122" name="Object 3"/>
          <p:cNvGraphicFramePr>
            <a:graphicFrameLocks noChangeAspect="1"/>
          </p:cNvGraphicFramePr>
          <p:nvPr>
            <p:extLst>
              <p:ext uri="{D42A27DB-BD31-4B8C-83A1-F6EECF244321}">
                <p14:modId xmlns:p14="http://schemas.microsoft.com/office/powerpoint/2010/main" val="1542377774"/>
              </p:ext>
            </p:extLst>
          </p:nvPr>
        </p:nvGraphicFramePr>
        <p:xfrm>
          <a:off x="817728" y="1434152"/>
          <a:ext cx="7696200" cy="2187575"/>
        </p:xfrm>
        <a:graphic>
          <a:graphicData uri="http://schemas.openxmlformats.org/presentationml/2006/ole">
            <mc:AlternateContent xmlns:mc="http://schemas.openxmlformats.org/markup-compatibility/2006">
              <mc:Choice xmlns:v="urn:schemas-microsoft-com:vml" Requires="v">
                <p:oleObj spid="_x0000_s5164" name="Document" r:id="rId3" imgW="4547880" imgH="1539360" progId="Word.Document.8">
                  <p:embed/>
                </p:oleObj>
              </mc:Choice>
              <mc:Fallback>
                <p:oleObj name="Document" r:id="rId3" imgW="4547880" imgH="153936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3584" b="12091"/>
                      <a:stretch>
                        <a:fillRect/>
                      </a:stretch>
                    </p:blipFill>
                    <p:spPr bwMode="auto">
                      <a:xfrm>
                        <a:off x="817728" y="1434152"/>
                        <a:ext cx="7696200"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09929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Grp="1" noChangeArrowheads="1"/>
          </p:cNvSpPr>
          <p:nvPr>
            <p:ph type="title"/>
          </p:nvPr>
        </p:nvSpPr>
        <p:spPr/>
        <p:txBody>
          <a:bodyPr/>
          <a:lstStyle/>
          <a:p>
            <a:r>
              <a:rPr lang="en-US" smtClean="0"/>
              <a:t>Standard Form Controls</a:t>
            </a:r>
          </a:p>
        </p:txBody>
      </p:sp>
      <p:sp>
        <p:nvSpPr>
          <p:cNvPr id="12290"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BA90DBD8-2A51-4781-8B39-4622CF5C0A59}" type="slidenum">
              <a:rPr lang="en-US" sz="1100" smtClean="0"/>
              <a:pPr/>
              <a:t>7</a:t>
            </a:fld>
            <a:endParaRPr lang="en-US" sz="1100"/>
          </a:p>
        </p:txBody>
      </p:sp>
      <p:sp>
        <p:nvSpPr>
          <p:cNvPr id="4" name="Rectangle 3"/>
          <p:cNvSpPr/>
          <p:nvPr/>
        </p:nvSpPr>
        <p:spPr bwMode="auto">
          <a:xfrm>
            <a:off x="2460812" y="1573306"/>
            <a:ext cx="3993776" cy="373828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endParaRPr>
          </a:p>
        </p:txBody>
      </p:sp>
      <p:sp>
        <p:nvSpPr>
          <p:cNvPr id="5" name="TextBox 4"/>
          <p:cNvSpPr txBox="1"/>
          <p:nvPr/>
        </p:nvSpPr>
        <p:spPr>
          <a:xfrm>
            <a:off x="2770094" y="1882588"/>
            <a:ext cx="1176925" cy="338554"/>
          </a:xfrm>
          <a:prstGeom prst="rect">
            <a:avLst/>
          </a:prstGeom>
          <a:noFill/>
        </p:spPr>
        <p:txBody>
          <a:bodyPr wrap="none" rtlCol="0">
            <a:spAutoFit/>
          </a:bodyPr>
          <a:lstStyle/>
          <a:p>
            <a:r>
              <a:rPr lang="en-US" sz="1600" dirty="0" smtClean="0">
                <a:solidFill>
                  <a:schemeClr val="tx1"/>
                </a:solidFill>
              </a:rPr>
              <a:t>Last Name</a:t>
            </a:r>
            <a:endParaRPr lang="en-US" sz="1600" dirty="0">
              <a:solidFill>
                <a:schemeClr val="tx1"/>
              </a:solidFill>
            </a:endParaRPr>
          </a:p>
        </p:txBody>
      </p:sp>
      <p:sp>
        <p:nvSpPr>
          <p:cNvPr id="6" name="Rectangle 5"/>
          <p:cNvSpPr/>
          <p:nvPr/>
        </p:nvSpPr>
        <p:spPr bwMode="auto">
          <a:xfrm>
            <a:off x="4128247" y="1882588"/>
            <a:ext cx="1801906" cy="338554"/>
          </a:xfrm>
          <a:prstGeom prst="rect">
            <a:avLst/>
          </a:prstGeom>
          <a:noFill/>
          <a:ln w="12700" cap="flat" cmpd="sng" algn="ctr">
            <a:solidFill>
              <a:schemeClr val="tx1"/>
            </a:solidFill>
            <a:prstDash val="solid"/>
            <a:round/>
            <a:headEnd type="none" w="sm" len="sm"/>
            <a:tailEnd type="none" w="sm" len="sm"/>
          </a:ln>
          <a:effectLst/>
          <a:scene3d>
            <a:camera prst="orthographicFront"/>
            <a:lightRig rig="threePt" dir="t"/>
          </a:scene3d>
          <a:sp3d>
            <a:bevelB w="152400" h="50800" prst="softRound"/>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endParaRPr>
          </a:p>
        </p:txBody>
      </p:sp>
      <p:sp>
        <p:nvSpPr>
          <p:cNvPr id="7" name="Freeform 6"/>
          <p:cNvSpPr/>
          <p:nvPr/>
        </p:nvSpPr>
        <p:spPr>
          <a:xfrm>
            <a:off x="4135996" y="1898086"/>
            <a:ext cx="1782306" cy="309966"/>
          </a:xfrm>
          <a:custGeom>
            <a:avLst/>
            <a:gdLst>
              <a:gd name="connsiteX0" fmla="*/ 0 w 1782306"/>
              <a:gd name="connsiteY0" fmla="*/ 309966 h 309966"/>
              <a:gd name="connsiteX1" fmla="*/ 0 w 1782306"/>
              <a:gd name="connsiteY1" fmla="*/ 0 h 309966"/>
              <a:gd name="connsiteX2" fmla="*/ 1782306 w 1782306"/>
              <a:gd name="connsiteY2" fmla="*/ 0 h 309966"/>
            </a:gdLst>
            <a:ahLst/>
            <a:cxnLst>
              <a:cxn ang="0">
                <a:pos x="connsiteX0" y="connsiteY0"/>
              </a:cxn>
              <a:cxn ang="0">
                <a:pos x="connsiteX1" y="connsiteY1"/>
              </a:cxn>
              <a:cxn ang="0">
                <a:pos x="connsiteX2" y="connsiteY2"/>
              </a:cxn>
            </a:cxnLst>
            <a:rect l="l" t="t" r="r" b="b"/>
            <a:pathLst>
              <a:path w="1782306" h="309966">
                <a:moveTo>
                  <a:pt x="0" y="309966"/>
                </a:moveTo>
                <a:lnTo>
                  <a:pt x="0" y="0"/>
                </a:lnTo>
                <a:lnTo>
                  <a:pt x="1782306" y="0"/>
                </a:lnTo>
              </a:path>
            </a:pathLst>
          </a:custGeom>
          <a:ln w="12700">
            <a:solidFill>
              <a:srgbClr val="969696"/>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endParaRPr>
          </a:p>
        </p:txBody>
      </p:sp>
      <p:sp>
        <p:nvSpPr>
          <p:cNvPr id="38" name="TextBox 37"/>
          <p:cNvSpPr txBox="1"/>
          <p:nvPr/>
        </p:nvSpPr>
        <p:spPr>
          <a:xfrm>
            <a:off x="2770094" y="2405329"/>
            <a:ext cx="537327" cy="338554"/>
          </a:xfrm>
          <a:prstGeom prst="rect">
            <a:avLst/>
          </a:prstGeom>
          <a:noFill/>
        </p:spPr>
        <p:txBody>
          <a:bodyPr wrap="none" rtlCol="0">
            <a:spAutoFit/>
          </a:bodyPr>
          <a:lstStyle/>
          <a:p>
            <a:r>
              <a:rPr lang="en-US" sz="1600" dirty="0" smtClean="0">
                <a:solidFill>
                  <a:schemeClr val="tx1"/>
                </a:solidFill>
              </a:rPr>
              <a:t>City</a:t>
            </a:r>
            <a:endParaRPr lang="en-US" sz="1600" dirty="0">
              <a:solidFill>
                <a:schemeClr val="tx1"/>
              </a:solidFill>
            </a:endParaRPr>
          </a:p>
        </p:txBody>
      </p:sp>
      <p:sp>
        <p:nvSpPr>
          <p:cNvPr id="39" name="Rectangle 38"/>
          <p:cNvSpPr/>
          <p:nvPr/>
        </p:nvSpPr>
        <p:spPr bwMode="auto">
          <a:xfrm>
            <a:off x="4128247" y="2418419"/>
            <a:ext cx="1801906" cy="338554"/>
          </a:xfrm>
          <a:prstGeom prst="rect">
            <a:avLst/>
          </a:prstGeom>
          <a:noFill/>
          <a:ln w="12700" cap="flat" cmpd="sng" algn="ctr">
            <a:solidFill>
              <a:schemeClr val="tx1"/>
            </a:solidFill>
            <a:prstDash val="solid"/>
            <a:round/>
            <a:headEnd type="none" w="sm" len="sm"/>
            <a:tailEnd type="none" w="sm" len="sm"/>
          </a:ln>
          <a:effectLst/>
          <a:scene3d>
            <a:camera prst="orthographicFront"/>
            <a:lightRig rig="threePt" dir="t"/>
          </a:scene3d>
          <a:sp3d>
            <a:bevelB w="152400" h="50800" prst="softRound"/>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endParaRPr>
          </a:p>
        </p:txBody>
      </p:sp>
      <p:sp>
        <p:nvSpPr>
          <p:cNvPr id="40" name="Freeform 39"/>
          <p:cNvSpPr/>
          <p:nvPr/>
        </p:nvSpPr>
        <p:spPr>
          <a:xfrm>
            <a:off x="4135996" y="2433917"/>
            <a:ext cx="1782306" cy="309966"/>
          </a:xfrm>
          <a:custGeom>
            <a:avLst/>
            <a:gdLst>
              <a:gd name="connsiteX0" fmla="*/ 0 w 1782306"/>
              <a:gd name="connsiteY0" fmla="*/ 309966 h 309966"/>
              <a:gd name="connsiteX1" fmla="*/ 0 w 1782306"/>
              <a:gd name="connsiteY1" fmla="*/ 0 h 309966"/>
              <a:gd name="connsiteX2" fmla="*/ 1782306 w 1782306"/>
              <a:gd name="connsiteY2" fmla="*/ 0 h 309966"/>
            </a:gdLst>
            <a:ahLst/>
            <a:cxnLst>
              <a:cxn ang="0">
                <a:pos x="connsiteX0" y="connsiteY0"/>
              </a:cxn>
              <a:cxn ang="0">
                <a:pos x="connsiteX1" y="connsiteY1"/>
              </a:cxn>
              <a:cxn ang="0">
                <a:pos x="connsiteX2" y="connsiteY2"/>
              </a:cxn>
            </a:cxnLst>
            <a:rect l="l" t="t" r="r" b="b"/>
            <a:pathLst>
              <a:path w="1782306" h="309966">
                <a:moveTo>
                  <a:pt x="0" y="309966"/>
                </a:moveTo>
                <a:lnTo>
                  <a:pt x="0" y="0"/>
                </a:lnTo>
                <a:lnTo>
                  <a:pt x="1782306" y="0"/>
                </a:lnTo>
              </a:path>
            </a:pathLst>
          </a:custGeom>
          <a:ln w="12700">
            <a:solidFill>
              <a:srgbClr val="969696"/>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endParaRPr>
          </a:p>
        </p:txBody>
      </p:sp>
      <p:cxnSp>
        <p:nvCxnSpPr>
          <p:cNvPr id="9" name="Straight Connector 8"/>
          <p:cNvCxnSpPr/>
          <p:nvPr/>
        </p:nvCxnSpPr>
        <p:spPr bwMode="auto">
          <a:xfrm>
            <a:off x="5587138" y="2418419"/>
            <a:ext cx="0" cy="338554"/>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2" name="Down Arrow 11"/>
          <p:cNvSpPr/>
          <p:nvPr/>
        </p:nvSpPr>
        <p:spPr bwMode="auto">
          <a:xfrm>
            <a:off x="5633635" y="2480411"/>
            <a:ext cx="265522" cy="224042"/>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endParaRPr>
          </a:p>
        </p:txBody>
      </p:sp>
      <p:sp>
        <p:nvSpPr>
          <p:cNvPr id="46" name="TextBox 45"/>
          <p:cNvSpPr txBox="1"/>
          <p:nvPr/>
        </p:nvSpPr>
        <p:spPr>
          <a:xfrm>
            <a:off x="3084282" y="3913747"/>
            <a:ext cx="548548" cy="338554"/>
          </a:xfrm>
          <a:prstGeom prst="rect">
            <a:avLst/>
          </a:prstGeom>
          <a:noFill/>
        </p:spPr>
        <p:txBody>
          <a:bodyPr wrap="none" rtlCol="0">
            <a:spAutoFit/>
          </a:bodyPr>
          <a:lstStyle/>
          <a:p>
            <a:r>
              <a:rPr lang="en-US" sz="1600" dirty="0" smtClean="0">
                <a:solidFill>
                  <a:schemeClr val="tx1"/>
                </a:solidFill>
              </a:rPr>
              <a:t>Bird</a:t>
            </a:r>
            <a:endParaRPr lang="en-US" sz="1600" dirty="0">
              <a:solidFill>
                <a:schemeClr val="tx1"/>
              </a:solidFill>
            </a:endParaRPr>
          </a:p>
        </p:txBody>
      </p:sp>
      <p:sp>
        <p:nvSpPr>
          <p:cNvPr id="47" name="TextBox 46"/>
          <p:cNvSpPr txBox="1"/>
          <p:nvPr/>
        </p:nvSpPr>
        <p:spPr>
          <a:xfrm>
            <a:off x="4504857" y="2983522"/>
            <a:ext cx="1096775" cy="338554"/>
          </a:xfrm>
          <a:prstGeom prst="rect">
            <a:avLst/>
          </a:prstGeom>
          <a:noFill/>
        </p:spPr>
        <p:txBody>
          <a:bodyPr wrap="none" rtlCol="0">
            <a:spAutoFit/>
          </a:bodyPr>
          <a:lstStyle/>
          <a:p>
            <a:r>
              <a:rPr lang="en-US" sz="1600" dirty="0" smtClean="0">
                <a:solidFill>
                  <a:schemeClr val="tx1"/>
                </a:solidFill>
              </a:rPr>
              <a:t>Corporate</a:t>
            </a:r>
            <a:endParaRPr lang="en-US" sz="1600" dirty="0">
              <a:solidFill>
                <a:schemeClr val="tx1"/>
              </a:solidFill>
            </a:endParaRPr>
          </a:p>
        </p:txBody>
      </p:sp>
      <p:sp>
        <p:nvSpPr>
          <p:cNvPr id="13" name="Oval 12"/>
          <p:cNvSpPr/>
          <p:nvPr/>
        </p:nvSpPr>
        <p:spPr bwMode="auto">
          <a:xfrm>
            <a:off x="2568388" y="3070147"/>
            <a:ext cx="201706" cy="201706"/>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endParaRPr>
          </a:p>
        </p:txBody>
      </p:sp>
      <p:sp>
        <p:nvSpPr>
          <p:cNvPr id="49" name="Oval 48"/>
          <p:cNvSpPr/>
          <p:nvPr/>
        </p:nvSpPr>
        <p:spPr bwMode="auto">
          <a:xfrm>
            <a:off x="4353178" y="3070147"/>
            <a:ext cx="201706" cy="201706"/>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endParaRPr>
          </a:p>
        </p:txBody>
      </p:sp>
      <p:sp>
        <p:nvSpPr>
          <p:cNvPr id="14" name="Oval 13"/>
          <p:cNvSpPr/>
          <p:nvPr/>
        </p:nvSpPr>
        <p:spPr bwMode="auto">
          <a:xfrm>
            <a:off x="2618815" y="3120574"/>
            <a:ext cx="100853" cy="100853"/>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endParaRPr>
          </a:p>
        </p:txBody>
      </p:sp>
      <p:sp>
        <p:nvSpPr>
          <p:cNvPr id="51" name="TextBox 50"/>
          <p:cNvSpPr txBox="1"/>
          <p:nvPr/>
        </p:nvSpPr>
        <p:spPr>
          <a:xfrm>
            <a:off x="2770093" y="3575193"/>
            <a:ext cx="1656223" cy="338554"/>
          </a:xfrm>
          <a:prstGeom prst="rect">
            <a:avLst/>
          </a:prstGeom>
          <a:noFill/>
        </p:spPr>
        <p:txBody>
          <a:bodyPr wrap="none" rtlCol="0">
            <a:spAutoFit/>
          </a:bodyPr>
          <a:lstStyle/>
          <a:p>
            <a:r>
              <a:rPr lang="en-US" sz="1600" dirty="0" smtClean="0">
                <a:solidFill>
                  <a:schemeClr val="tx1"/>
                </a:solidFill>
              </a:rPr>
              <a:t>Animal Interests</a:t>
            </a:r>
            <a:endParaRPr lang="en-US" sz="1600" dirty="0">
              <a:solidFill>
                <a:schemeClr val="tx1"/>
              </a:solidFill>
            </a:endParaRPr>
          </a:p>
        </p:txBody>
      </p:sp>
      <p:sp>
        <p:nvSpPr>
          <p:cNvPr id="52" name="TextBox 51"/>
          <p:cNvSpPr txBox="1"/>
          <p:nvPr/>
        </p:nvSpPr>
        <p:spPr>
          <a:xfrm>
            <a:off x="3084282" y="4268778"/>
            <a:ext cx="503664" cy="338554"/>
          </a:xfrm>
          <a:prstGeom prst="rect">
            <a:avLst/>
          </a:prstGeom>
          <a:noFill/>
        </p:spPr>
        <p:txBody>
          <a:bodyPr wrap="none" rtlCol="0">
            <a:spAutoFit/>
          </a:bodyPr>
          <a:lstStyle/>
          <a:p>
            <a:r>
              <a:rPr lang="en-US" sz="1600" dirty="0" smtClean="0">
                <a:solidFill>
                  <a:schemeClr val="tx1"/>
                </a:solidFill>
              </a:rPr>
              <a:t>Cat</a:t>
            </a:r>
            <a:endParaRPr lang="en-US" sz="1600" dirty="0">
              <a:solidFill>
                <a:schemeClr val="tx1"/>
              </a:solidFill>
            </a:endParaRPr>
          </a:p>
        </p:txBody>
      </p:sp>
      <p:sp>
        <p:nvSpPr>
          <p:cNvPr id="53" name="TextBox 52"/>
          <p:cNvSpPr txBox="1"/>
          <p:nvPr/>
        </p:nvSpPr>
        <p:spPr>
          <a:xfrm>
            <a:off x="3084282" y="4607332"/>
            <a:ext cx="559769" cy="338554"/>
          </a:xfrm>
          <a:prstGeom prst="rect">
            <a:avLst/>
          </a:prstGeom>
          <a:noFill/>
        </p:spPr>
        <p:txBody>
          <a:bodyPr wrap="none" rtlCol="0">
            <a:spAutoFit/>
          </a:bodyPr>
          <a:lstStyle/>
          <a:p>
            <a:r>
              <a:rPr lang="en-US" sz="1600" dirty="0" smtClean="0">
                <a:solidFill>
                  <a:schemeClr val="tx1"/>
                </a:solidFill>
              </a:rPr>
              <a:t>Dog</a:t>
            </a:r>
            <a:endParaRPr lang="en-US" sz="1600" dirty="0">
              <a:solidFill>
                <a:schemeClr val="tx1"/>
              </a:solidFill>
            </a:endParaRPr>
          </a:p>
        </p:txBody>
      </p:sp>
      <p:sp>
        <p:nvSpPr>
          <p:cNvPr id="54" name="TextBox 53"/>
          <p:cNvSpPr txBox="1"/>
          <p:nvPr/>
        </p:nvSpPr>
        <p:spPr>
          <a:xfrm>
            <a:off x="3084282" y="4929807"/>
            <a:ext cx="821059" cy="338554"/>
          </a:xfrm>
          <a:prstGeom prst="rect">
            <a:avLst/>
          </a:prstGeom>
          <a:noFill/>
        </p:spPr>
        <p:txBody>
          <a:bodyPr wrap="none" rtlCol="0">
            <a:spAutoFit/>
          </a:bodyPr>
          <a:lstStyle/>
          <a:p>
            <a:r>
              <a:rPr lang="en-US" sz="1600" dirty="0" smtClean="0">
                <a:solidFill>
                  <a:schemeClr val="tx1"/>
                </a:solidFill>
              </a:rPr>
              <a:t>Reptile</a:t>
            </a:r>
            <a:endParaRPr lang="en-US" sz="1600" dirty="0">
              <a:solidFill>
                <a:schemeClr val="tx1"/>
              </a:solidFill>
            </a:endParaRPr>
          </a:p>
        </p:txBody>
      </p:sp>
      <p:sp>
        <p:nvSpPr>
          <p:cNvPr id="15" name="Rectangle 14"/>
          <p:cNvSpPr/>
          <p:nvPr/>
        </p:nvSpPr>
        <p:spPr bwMode="auto">
          <a:xfrm>
            <a:off x="2853003" y="3990147"/>
            <a:ext cx="185754" cy="18575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endParaRPr>
          </a:p>
        </p:txBody>
      </p:sp>
      <p:sp>
        <p:nvSpPr>
          <p:cNvPr id="56" name="Rectangle 55"/>
          <p:cNvSpPr/>
          <p:nvPr/>
        </p:nvSpPr>
        <p:spPr bwMode="auto">
          <a:xfrm>
            <a:off x="2853003" y="4345178"/>
            <a:ext cx="185754" cy="185754"/>
          </a:xfrm>
          <a:prstGeom prst="rect">
            <a:avLst/>
          </a:prstGeom>
          <a:noFill/>
          <a:ln w="12700" cap="flat" cmpd="sng" algn="ctr">
            <a:solidFill>
              <a:schemeClr val="tx1"/>
            </a:solidFill>
            <a:prstDash val="solid"/>
            <a:round/>
            <a:headEnd type="none" w="sm" len="sm"/>
            <a:tailEnd type="none" w="sm" len="sm"/>
          </a:ln>
          <a:effectLst/>
        </p:spPr>
        <p:txBody>
          <a:bodyPr vert="horz" wrap="square" lIns="4572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Arial" charset="0"/>
              </a:rPr>
              <a:t>x</a:t>
            </a:r>
          </a:p>
        </p:txBody>
      </p:sp>
      <p:sp>
        <p:nvSpPr>
          <p:cNvPr id="58" name="Rectangle 57"/>
          <p:cNvSpPr/>
          <p:nvPr/>
        </p:nvSpPr>
        <p:spPr bwMode="auto">
          <a:xfrm>
            <a:off x="2853003" y="5006207"/>
            <a:ext cx="185754" cy="18575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endParaRPr>
          </a:p>
        </p:txBody>
      </p:sp>
      <p:sp>
        <p:nvSpPr>
          <p:cNvPr id="59" name="Rectangle 58"/>
          <p:cNvSpPr/>
          <p:nvPr/>
        </p:nvSpPr>
        <p:spPr bwMode="auto">
          <a:xfrm>
            <a:off x="2853003" y="4683732"/>
            <a:ext cx="185754" cy="185754"/>
          </a:xfrm>
          <a:prstGeom prst="rect">
            <a:avLst/>
          </a:prstGeom>
          <a:noFill/>
          <a:ln w="12700" cap="flat" cmpd="sng" algn="ctr">
            <a:solidFill>
              <a:schemeClr val="tx1"/>
            </a:solidFill>
            <a:prstDash val="solid"/>
            <a:round/>
            <a:headEnd type="none" w="sm" len="sm"/>
            <a:tailEnd type="none" w="sm" len="sm"/>
          </a:ln>
          <a:effectLst/>
        </p:spPr>
        <p:txBody>
          <a:bodyPr vert="horz" wrap="square" lIns="4572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Arial" charset="0"/>
              </a:rPr>
              <a:t>x</a:t>
            </a:r>
          </a:p>
        </p:txBody>
      </p:sp>
      <p:sp>
        <p:nvSpPr>
          <p:cNvPr id="16" name="Rounded Rectangle 15"/>
          <p:cNvSpPr/>
          <p:nvPr/>
        </p:nvSpPr>
        <p:spPr bwMode="auto">
          <a:xfrm>
            <a:off x="5177118" y="4438055"/>
            <a:ext cx="722039" cy="338554"/>
          </a:xfrm>
          <a:prstGeom prst="roundRect">
            <a:avLst/>
          </a:prstGeom>
          <a:solidFill>
            <a:srgbClr val="DDDDDD"/>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FF"/>
                </a:solidFill>
                <a:effectLst/>
                <a:latin typeface="Arial" charset="0"/>
              </a:rPr>
              <a:t>Save</a:t>
            </a:r>
          </a:p>
        </p:txBody>
      </p:sp>
      <p:sp>
        <p:nvSpPr>
          <p:cNvPr id="61" name="TextBox 60"/>
          <p:cNvSpPr txBox="1"/>
          <p:nvPr/>
        </p:nvSpPr>
        <p:spPr>
          <a:xfrm>
            <a:off x="2770094" y="2983522"/>
            <a:ext cx="1048685" cy="338554"/>
          </a:xfrm>
          <a:prstGeom prst="rect">
            <a:avLst/>
          </a:prstGeom>
          <a:noFill/>
        </p:spPr>
        <p:txBody>
          <a:bodyPr wrap="none" rtlCol="0">
            <a:spAutoFit/>
          </a:bodyPr>
          <a:lstStyle/>
          <a:p>
            <a:r>
              <a:rPr lang="en-US" sz="1600" dirty="0" smtClean="0">
                <a:solidFill>
                  <a:schemeClr val="tx1"/>
                </a:solidFill>
              </a:rPr>
              <a:t>Individual</a:t>
            </a:r>
            <a:endParaRPr lang="en-US" sz="1600" dirty="0">
              <a:solidFill>
                <a:schemeClr val="tx1"/>
              </a:solidFill>
            </a:endParaRPr>
          </a:p>
        </p:txBody>
      </p:sp>
      <p:sp>
        <p:nvSpPr>
          <p:cNvPr id="17" name="TextBox 16"/>
          <p:cNvSpPr txBox="1"/>
          <p:nvPr/>
        </p:nvSpPr>
        <p:spPr>
          <a:xfrm>
            <a:off x="1075765" y="1573306"/>
            <a:ext cx="748923" cy="369332"/>
          </a:xfrm>
          <a:prstGeom prst="rect">
            <a:avLst/>
          </a:prstGeom>
          <a:noFill/>
        </p:spPr>
        <p:txBody>
          <a:bodyPr wrap="none" rtlCol="0">
            <a:spAutoFit/>
          </a:bodyPr>
          <a:lstStyle/>
          <a:p>
            <a:r>
              <a:rPr lang="en-US" sz="1800" dirty="0" smtClean="0"/>
              <a:t>Label</a:t>
            </a:r>
            <a:endParaRPr lang="en-US" sz="1800" dirty="0"/>
          </a:p>
        </p:txBody>
      </p:sp>
      <p:sp>
        <p:nvSpPr>
          <p:cNvPr id="63" name="TextBox 62"/>
          <p:cNvSpPr txBox="1"/>
          <p:nvPr/>
        </p:nvSpPr>
        <p:spPr>
          <a:xfrm>
            <a:off x="872003" y="2707729"/>
            <a:ext cx="1586753" cy="646331"/>
          </a:xfrm>
          <a:prstGeom prst="rect">
            <a:avLst/>
          </a:prstGeom>
          <a:noFill/>
        </p:spPr>
        <p:txBody>
          <a:bodyPr wrap="square" rtlCol="0">
            <a:spAutoFit/>
          </a:bodyPr>
          <a:lstStyle/>
          <a:p>
            <a:r>
              <a:rPr lang="en-US" sz="1800" dirty="0" smtClean="0"/>
              <a:t>Option or Radio button</a:t>
            </a:r>
          </a:p>
        </p:txBody>
      </p:sp>
      <p:sp>
        <p:nvSpPr>
          <p:cNvPr id="64" name="TextBox 63"/>
          <p:cNvSpPr txBox="1"/>
          <p:nvPr/>
        </p:nvSpPr>
        <p:spPr>
          <a:xfrm>
            <a:off x="1075765" y="4067635"/>
            <a:ext cx="1274708" cy="369332"/>
          </a:xfrm>
          <a:prstGeom prst="rect">
            <a:avLst/>
          </a:prstGeom>
          <a:noFill/>
        </p:spPr>
        <p:txBody>
          <a:bodyPr wrap="none" rtlCol="0">
            <a:spAutoFit/>
          </a:bodyPr>
          <a:lstStyle/>
          <a:p>
            <a:r>
              <a:rPr lang="en-US" sz="1800" dirty="0" smtClean="0"/>
              <a:t>Check box</a:t>
            </a:r>
            <a:endParaRPr lang="en-US" sz="1800" dirty="0"/>
          </a:p>
        </p:txBody>
      </p:sp>
      <p:sp>
        <p:nvSpPr>
          <p:cNvPr id="65" name="TextBox 64"/>
          <p:cNvSpPr txBox="1"/>
          <p:nvPr/>
        </p:nvSpPr>
        <p:spPr>
          <a:xfrm>
            <a:off x="6669741" y="1868403"/>
            <a:ext cx="1043940" cy="369332"/>
          </a:xfrm>
          <a:prstGeom prst="rect">
            <a:avLst/>
          </a:prstGeom>
          <a:noFill/>
        </p:spPr>
        <p:txBody>
          <a:bodyPr wrap="none" rtlCol="0">
            <a:spAutoFit/>
          </a:bodyPr>
          <a:lstStyle/>
          <a:p>
            <a:r>
              <a:rPr lang="en-US" sz="1800" dirty="0" smtClean="0"/>
              <a:t>Text box</a:t>
            </a:r>
            <a:endParaRPr lang="en-US" sz="1800" dirty="0"/>
          </a:p>
        </p:txBody>
      </p:sp>
      <p:sp>
        <p:nvSpPr>
          <p:cNvPr id="66" name="TextBox 65"/>
          <p:cNvSpPr txBox="1"/>
          <p:nvPr/>
        </p:nvSpPr>
        <p:spPr>
          <a:xfrm>
            <a:off x="6669741" y="2433917"/>
            <a:ext cx="1801906" cy="646331"/>
          </a:xfrm>
          <a:prstGeom prst="rect">
            <a:avLst/>
          </a:prstGeom>
          <a:noFill/>
        </p:spPr>
        <p:txBody>
          <a:bodyPr wrap="square" rtlCol="0">
            <a:spAutoFit/>
          </a:bodyPr>
          <a:lstStyle/>
          <a:p>
            <a:r>
              <a:rPr lang="en-US" sz="1800" dirty="0" smtClean="0"/>
              <a:t>Drop down list or </a:t>
            </a:r>
            <a:r>
              <a:rPr lang="en-US" sz="1800" dirty="0" err="1" smtClean="0"/>
              <a:t>ComboBox</a:t>
            </a:r>
            <a:endParaRPr lang="en-US" sz="1800" dirty="0"/>
          </a:p>
        </p:txBody>
      </p:sp>
      <p:sp>
        <p:nvSpPr>
          <p:cNvPr id="67" name="TextBox 66"/>
          <p:cNvSpPr txBox="1"/>
          <p:nvPr/>
        </p:nvSpPr>
        <p:spPr>
          <a:xfrm>
            <a:off x="6669741" y="4407277"/>
            <a:ext cx="851515" cy="369332"/>
          </a:xfrm>
          <a:prstGeom prst="rect">
            <a:avLst/>
          </a:prstGeom>
          <a:noFill/>
        </p:spPr>
        <p:txBody>
          <a:bodyPr wrap="none" rtlCol="0">
            <a:spAutoFit/>
          </a:bodyPr>
          <a:lstStyle/>
          <a:p>
            <a:r>
              <a:rPr lang="en-US" sz="1800" dirty="0" smtClean="0"/>
              <a:t>Button</a:t>
            </a:r>
            <a:endParaRPr lang="en-US" sz="1800" dirty="0"/>
          </a:p>
        </p:txBody>
      </p:sp>
      <p:cxnSp>
        <p:nvCxnSpPr>
          <p:cNvPr id="19" name="Straight Arrow Connector 18"/>
          <p:cNvCxnSpPr>
            <a:stCxn id="17" idx="3"/>
            <a:endCxn id="5" idx="1"/>
          </p:cNvCxnSpPr>
          <p:nvPr/>
        </p:nvCxnSpPr>
        <p:spPr bwMode="auto">
          <a:xfrm>
            <a:off x="1824688" y="1757972"/>
            <a:ext cx="945406" cy="293893"/>
          </a:xfrm>
          <a:prstGeom prst="straightConnector1">
            <a:avLst/>
          </a:prstGeom>
          <a:solidFill>
            <a:schemeClr val="accent1"/>
          </a:solidFill>
          <a:ln w="12700" cap="flat" cmpd="sng" algn="ctr">
            <a:solidFill>
              <a:schemeClr val="bg2"/>
            </a:solidFill>
            <a:prstDash val="solid"/>
            <a:round/>
            <a:headEnd type="none" w="sm" len="sm"/>
            <a:tailEnd type="stealth" w="lg" len="med"/>
          </a:ln>
          <a:effectLst/>
        </p:spPr>
      </p:cxnSp>
      <p:cxnSp>
        <p:nvCxnSpPr>
          <p:cNvPr id="70" name="Straight Arrow Connector 69"/>
          <p:cNvCxnSpPr>
            <a:endCxn id="13" idx="2"/>
          </p:cNvCxnSpPr>
          <p:nvPr/>
        </p:nvCxnSpPr>
        <p:spPr bwMode="auto">
          <a:xfrm>
            <a:off x="2070847" y="2983522"/>
            <a:ext cx="497541" cy="187478"/>
          </a:xfrm>
          <a:prstGeom prst="straightConnector1">
            <a:avLst/>
          </a:prstGeom>
          <a:solidFill>
            <a:schemeClr val="accent1"/>
          </a:solidFill>
          <a:ln w="12700" cap="flat" cmpd="sng" algn="ctr">
            <a:solidFill>
              <a:schemeClr val="bg2"/>
            </a:solidFill>
            <a:prstDash val="solid"/>
            <a:round/>
            <a:headEnd type="none" w="sm" len="sm"/>
            <a:tailEnd type="stealth" w="lg" len="med"/>
          </a:ln>
          <a:effectLst/>
        </p:spPr>
      </p:cxnSp>
      <p:cxnSp>
        <p:nvCxnSpPr>
          <p:cNvPr id="76" name="Straight Arrow Connector 75"/>
          <p:cNvCxnSpPr>
            <a:stCxn id="64" idx="3"/>
            <a:endCxn id="56" idx="1"/>
          </p:cNvCxnSpPr>
          <p:nvPr/>
        </p:nvCxnSpPr>
        <p:spPr bwMode="auto">
          <a:xfrm>
            <a:off x="2350473" y="4252301"/>
            <a:ext cx="502530" cy="185754"/>
          </a:xfrm>
          <a:prstGeom prst="straightConnector1">
            <a:avLst/>
          </a:prstGeom>
          <a:solidFill>
            <a:schemeClr val="accent1"/>
          </a:solidFill>
          <a:ln w="12700" cap="flat" cmpd="sng" algn="ctr">
            <a:solidFill>
              <a:schemeClr val="bg2"/>
            </a:solidFill>
            <a:prstDash val="solid"/>
            <a:round/>
            <a:headEnd type="none" w="sm" len="sm"/>
            <a:tailEnd type="stealth" w="lg" len="med"/>
          </a:ln>
          <a:effectLst/>
        </p:spPr>
      </p:cxnSp>
      <p:cxnSp>
        <p:nvCxnSpPr>
          <p:cNvPr id="79" name="Straight Arrow Connector 78"/>
          <p:cNvCxnSpPr>
            <a:stCxn id="64" idx="3"/>
            <a:endCxn id="59" idx="1"/>
          </p:cNvCxnSpPr>
          <p:nvPr/>
        </p:nvCxnSpPr>
        <p:spPr bwMode="auto">
          <a:xfrm>
            <a:off x="2350473" y="4252301"/>
            <a:ext cx="502530" cy="524308"/>
          </a:xfrm>
          <a:prstGeom prst="straightConnector1">
            <a:avLst/>
          </a:prstGeom>
          <a:solidFill>
            <a:schemeClr val="accent1"/>
          </a:solidFill>
          <a:ln w="12700" cap="flat" cmpd="sng" algn="ctr">
            <a:solidFill>
              <a:schemeClr val="bg2"/>
            </a:solidFill>
            <a:prstDash val="solid"/>
            <a:round/>
            <a:headEnd type="none" w="sm" len="sm"/>
            <a:tailEnd type="stealth" w="lg" len="med"/>
          </a:ln>
          <a:effectLst/>
        </p:spPr>
      </p:cxnSp>
      <p:cxnSp>
        <p:nvCxnSpPr>
          <p:cNvPr id="82" name="Straight Arrow Connector 81"/>
          <p:cNvCxnSpPr/>
          <p:nvPr/>
        </p:nvCxnSpPr>
        <p:spPr bwMode="auto">
          <a:xfrm flipH="1">
            <a:off x="5972090" y="2053069"/>
            <a:ext cx="751439" cy="0"/>
          </a:xfrm>
          <a:prstGeom prst="straightConnector1">
            <a:avLst/>
          </a:prstGeom>
          <a:solidFill>
            <a:schemeClr val="accent1"/>
          </a:solidFill>
          <a:ln w="12700" cap="flat" cmpd="sng" algn="ctr">
            <a:solidFill>
              <a:schemeClr val="bg2"/>
            </a:solidFill>
            <a:prstDash val="solid"/>
            <a:round/>
            <a:headEnd type="none" w="sm" len="sm"/>
            <a:tailEnd type="stealth" w="lg" len="med"/>
          </a:ln>
          <a:effectLst/>
        </p:spPr>
      </p:cxnSp>
      <p:cxnSp>
        <p:nvCxnSpPr>
          <p:cNvPr id="85" name="Straight Arrow Connector 84"/>
          <p:cNvCxnSpPr/>
          <p:nvPr/>
        </p:nvCxnSpPr>
        <p:spPr bwMode="auto">
          <a:xfrm flipH="1">
            <a:off x="5979839" y="2592432"/>
            <a:ext cx="751439" cy="0"/>
          </a:xfrm>
          <a:prstGeom prst="straightConnector1">
            <a:avLst/>
          </a:prstGeom>
          <a:solidFill>
            <a:schemeClr val="accent1"/>
          </a:solidFill>
          <a:ln w="12700" cap="flat" cmpd="sng" algn="ctr">
            <a:solidFill>
              <a:schemeClr val="bg2"/>
            </a:solidFill>
            <a:prstDash val="solid"/>
            <a:round/>
            <a:headEnd type="none" w="sm" len="sm"/>
            <a:tailEnd type="stealth" w="lg" len="med"/>
          </a:ln>
          <a:effectLst/>
        </p:spPr>
      </p:cxnSp>
      <p:cxnSp>
        <p:nvCxnSpPr>
          <p:cNvPr id="86" name="Straight Arrow Connector 85"/>
          <p:cNvCxnSpPr/>
          <p:nvPr/>
        </p:nvCxnSpPr>
        <p:spPr bwMode="auto">
          <a:xfrm flipH="1">
            <a:off x="5979839" y="4607332"/>
            <a:ext cx="751439" cy="0"/>
          </a:xfrm>
          <a:prstGeom prst="straightConnector1">
            <a:avLst/>
          </a:prstGeom>
          <a:solidFill>
            <a:schemeClr val="accent1"/>
          </a:solidFill>
          <a:ln w="12700" cap="flat" cmpd="sng" algn="ctr">
            <a:solidFill>
              <a:schemeClr val="bg2"/>
            </a:solidFill>
            <a:prstDash val="solid"/>
            <a:round/>
            <a:headEnd type="none" w="sm" len="sm"/>
            <a:tailEnd type="stealth" w="lg" len="med"/>
          </a:ln>
          <a:effectLst/>
        </p:spPr>
      </p:cxnSp>
    </p:spTree>
    <p:extLst>
      <p:ext uri="{BB962C8B-B14F-4D97-AF65-F5344CB8AC3E}">
        <p14:creationId xmlns:p14="http://schemas.microsoft.com/office/powerpoint/2010/main" val="196994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p:txBody>
          <a:bodyPr/>
          <a:lstStyle/>
          <a:p>
            <a:r>
              <a:rPr lang="en-US" smtClean="0"/>
              <a:t>Appendix: PL/SQL IF-THEN-ELSE-ELSEIF</a:t>
            </a:r>
          </a:p>
        </p:txBody>
      </p:sp>
      <p:sp>
        <p:nvSpPr>
          <p:cNvPr id="70658"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A2B1A6F6-42CB-4AD9-ADF3-BE8DBA55A2DB}" type="slidenum">
              <a:rPr lang="en-US" smtClean="0"/>
              <a:pPr/>
              <a:t>70</a:t>
            </a:fld>
            <a:endParaRPr lang="en-US"/>
          </a:p>
        </p:txBody>
      </p:sp>
      <p:sp>
        <p:nvSpPr>
          <p:cNvPr id="70660" name="Text Box 3"/>
          <p:cNvSpPr txBox="1">
            <a:spLocks noChangeArrowheads="1"/>
          </p:cNvSpPr>
          <p:nvPr/>
        </p:nvSpPr>
        <p:spPr bwMode="auto">
          <a:xfrm>
            <a:off x="858672" y="1325562"/>
            <a:ext cx="35814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tabLst>
                <a:tab pos="452438" algn="l"/>
                <a:tab pos="917575" algn="l"/>
              </a:tabLst>
              <a:defRPr>
                <a:solidFill>
                  <a:schemeClr val="tx1"/>
                </a:solidFill>
                <a:latin typeface="Arial" charset="0"/>
              </a:defRPr>
            </a:lvl1pPr>
            <a:lvl2pPr marL="742950" indent="-285750">
              <a:tabLst>
                <a:tab pos="452438" algn="l"/>
                <a:tab pos="917575" algn="l"/>
              </a:tabLst>
              <a:defRPr>
                <a:solidFill>
                  <a:schemeClr val="tx1"/>
                </a:solidFill>
                <a:latin typeface="Arial" charset="0"/>
              </a:defRPr>
            </a:lvl2pPr>
            <a:lvl3pPr marL="1143000" indent="-228600">
              <a:tabLst>
                <a:tab pos="452438" algn="l"/>
                <a:tab pos="917575" algn="l"/>
              </a:tabLst>
              <a:defRPr>
                <a:solidFill>
                  <a:schemeClr val="tx1"/>
                </a:solidFill>
                <a:latin typeface="Arial" charset="0"/>
              </a:defRPr>
            </a:lvl3pPr>
            <a:lvl4pPr marL="1600200" indent="-228600">
              <a:tabLst>
                <a:tab pos="452438" algn="l"/>
                <a:tab pos="917575" algn="l"/>
              </a:tabLst>
              <a:defRPr>
                <a:solidFill>
                  <a:schemeClr val="tx1"/>
                </a:solidFill>
                <a:latin typeface="Arial" charset="0"/>
              </a:defRPr>
            </a:lvl4pPr>
            <a:lvl5pPr marL="2057400" indent="-228600">
              <a:tabLst>
                <a:tab pos="452438" algn="l"/>
                <a:tab pos="917575" algn="l"/>
              </a:tabLst>
              <a:defRPr>
                <a:solidFill>
                  <a:schemeClr val="tx1"/>
                </a:solidFill>
                <a:latin typeface="Arial" charset="0"/>
              </a:defRPr>
            </a:lvl5pPr>
            <a:lvl6pPr marL="2514600" indent="-228600" algn="ctr" eaLnBrk="0" fontAlgn="base" hangingPunct="0">
              <a:spcBef>
                <a:spcPct val="0"/>
              </a:spcBef>
              <a:spcAft>
                <a:spcPct val="0"/>
              </a:spcAft>
              <a:tabLst>
                <a:tab pos="452438" algn="l"/>
                <a:tab pos="917575" algn="l"/>
              </a:tabLst>
              <a:defRPr>
                <a:solidFill>
                  <a:schemeClr val="tx1"/>
                </a:solidFill>
                <a:latin typeface="Arial" charset="0"/>
              </a:defRPr>
            </a:lvl6pPr>
            <a:lvl7pPr marL="2971800" indent="-228600" algn="ctr" eaLnBrk="0" fontAlgn="base" hangingPunct="0">
              <a:spcBef>
                <a:spcPct val="0"/>
              </a:spcBef>
              <a:spcAft>
                <a:spcPct val="0"/>
              </a:spcAft>
              <a:tabLst>
                <a:tab pos="452438" algn="l"/>
                <a:tab pos="917575" algn="l"/>
              </a:tabLst>
              <a:defRPr>
                <a:solidFill>
                  <a:schemeClr val="tx1"/>
                </a:solidFill>
                <a:latin typeface="Arial" charset="0"/>
              </a:defRPr>
            </a:lvl7pPr>
            <a:lvl8pPr marL="3429000" indent="-228600" algn="ctr" eaLnBrk="0" fontAlgn="base" hangingPunct="0">
              <a:spcBef>
                <a:spcPct val="0"/>
              </a:spcBef>
              <a:spcAft>
                <a:spcPct val="0"/>
              </a:spcAft>
              <a:tabLst>
                <a:tab pos="452438" algn="l"/>
                <a:tab pos="917575" algn="l"/>
              </a:tabLst>
              <a:defRPr>
                <a:solidFill>
                  <a:schemeClr val="tx1"/>
                </a:solidFill>
                <a:latin typeface="Arial" charset="0"/>
              </a:defRPr>
            </a:lvl8pPr>
            <a:lvl9pPr marL="3886200" indent="-228600" algn="ctr" eaLnBrk="0" fontAlgn="base" hangingPunct="0">
              <a:spcBef>
                <a:spcPct val="0"/>
              </a:spcBef>
              <a:spcAft>
                <a:spcPct val="0"/>
              </a:spcAft>
              <a:tabLst>
                <a:tab pos="452438" algn="l"/>
                <a:tab pos="917575" algn="l"/>
              </a:tabLst>
              <a:defRPr>
                <a:solidFill>
                  <a:schemeClr val="tx1"/>
                </a:solidFill>
                <a:latin typeface="Arial" charset="0"/>
              </a:defRPr>
            </a:lvl9pPr>
          </a:lstStyle>
          <a:p>
            <a:pPr algn="l"/>
            <a:r>
              <a:rPr lang="en-US" sz="2000"/>
              <a:t>DECLARE</a:t>
            </a:r>
          </a:p>
          <a:p>
            <a:pPr algn="l"/>
            <a:r>
              <a:rPr lang="en-US" sz="2000"/>
              <a:t>	X NUMBER(10,2);</a:t>
            </a:r>
          </a:p>
          <a:p>
            <a:pPr algn="l"/>
            <a:r>
              <a:rPr lang="en-US" sz="2000"/>
              <a:t>BEGIN</a:t>
            </a:r>
          </a:p>
          <a:p>
            <a:pPr algn="l"/>
            <a:r>
              <a:rPr lang="en-US" sz="2000"/>
              <a:t>	-- retrieve the balance</a:t>
            </a:r>
          </a:p>
          <a:p>
            <a:pPr algn="l"/>
            <a:r>
              <a:rPr lang="en-US" sz="2000"/>
              <a:t>	IF (BALANCE &gt; 0) THEN</a:t>
            </a:r>
          </a:p>
          <a:p>
            <a:pPr algn="l"/>
            <a:r>
              <a:rPr lang="en-US" sz="2000"/>
              <a:t>		X = BALANCE*1.10;</a:t>
            </a:r>
          </a:p>
          <a:p>
            <a:pPr algn="l"/>
            <a:r>
              <a:rPr lang="en-US" sz="2000"/>
              <a:t>	ELSE</a:t>
            </a:r>
          </a:p>
          <a:p>
            <a:pPr algn="l"/>
            <a:r>
              <a:rPr lang="en-US" sz="2000"/>
              <a:t>		X = 0.0;</a:t>
            </a:r>
          </a:p>
          <a:p>
            <a:pPr algn="l"/>
            <a:r>
              <a:rPr lang="en-US" sz="2000"/>
              <a:t>	END IF;</a:t>
            </a:r>
          </a:p>
          <a:p>
            <a:pPr algn="l"/>
            <a:r>
              <a:rPr lang="en-US" sz="2000"/>
              <a:t>END;</a:t>
            </a:r>
          </a:p>
        </p:txBody>
      </p:sp>
      <p:sp>
        <p:nvSpPr>
          <p:cNvPr id="70661" name="Text Box 4"/>
          <p:cNvSpPr txBox="1">
            <a:spLocks noChangeArrowheads="1"/>
          </p:cNvSpPr>
          <p:nvPr/>
        </p:nvSpPr>
        <p:spPr bwMode="auto">
          <a:xfrm>
            <a:off x="4516272" y="2849562"/>
            <a:ext cx="40386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tabLst>
                <a:tab pos="452438" algn="l"/>
                <a:tab pos="917575" algn="l"/>
              </a:tabLst>
              <a:defRPr>
                <a:solidFill>
                  <a:schemeClr val="tx1"/>
                </a:solidFill>
                <a:latin typeface="Arial" charset="0"/>
              </a:defRPr>
            </a:lvl1pPr>
            <a:lvl2pPr marL="742950" indent="-285750">
              <a:tabLst>
                <a:tab pos="452438" algn="l"/>
                <a:tab pos="917575" algn="l"/>
              </a:tabLst>
              <a:defRPr>
                <a:solidFill>
                  <a:schemeClr val="tx1"/>
                </a:solidFill>
                <a:latin typeface="Arial" charset="0"/>
              </a:defRPr>
            </a:lvl2pPr>
            <a:lvl3pPr marL="1143000" indent="-228600">
              <a:tabLst>
                <a:tab pos="452438" algn="l"/>
                <a:tab pos="917575" algn="l"/>
              </a:tabLst>
              <a:defRPr>
                <a:solidFill>
                  <a:schemeClr val="tx1"/>
                </a:solidFill>
                <a:latin typeface="Arial" charset="0"/>
              </a:defRPr>
            </a:lvl3pPr>
            <a:lvl4pPr marL="1600200" indent="-228600">
              <a:tabLst>
                <a:tab pos="452438" algn="l"/>
                <a:tab pos="917575" algn="l"/>
              </a:tabLst>
              <a:defRPr>
                <a:solidFill>
                  <a:schemeClr val="tx1"/>
                </a:solidFill>
                <a:latin typeface="Arial" charset="0"/>
              </a:defRPr>
            </a:lvl4pPr>
            <a:lvl5pPr marL="2057400" indent="-228600">
              <a:tabLst>
                <a:tab pos="452438" algn="l"/>
                <a:tab pos="917575" algn="l"/>
              </a:tabLst>
              <a:defRPr>
                <a:solidFill>
                  <a:schemeClr val="tx1"/>
                </a:solidFill>
                <a:latin typeface="Arial" charset="0"/>
              </a:defRPr>
            </a:lvl5pPr>
            <a:lvl6pPr marL="2514600" indent="-228600" algn="ctr" eaLnBrk="0" fontAlgn="base" hangingPunct="0">
              <a:spcBef>
                <a:spcPct val="0"/>
              </a:spcBef>
              <a:spcAft>
                <a:spcPct val="0"/>
              </a:spcAft>
              <a:tabLst>
                <a:tab pos="452438" algn="l"/>
                <a:tab pos="917575" algn="l"/>
              </a:tabLst>
              <a:defRPr>
                <a:solidFill>
                  <a:schemeClr val="tx1"/>
                </a:solidFill>
                <a:latin typeface="Arial" charset="0"/>
              </a:defRPr>
            </a:lvl6pPr>
            <a:lvl7pPr marL="2971800" indent="-228600" algn="ctr" eaLnBrk="0" fontAlgn="base" hangingPunct="0">
              <a:spcBef>
                <a:spcPct val="0"/>
              </a:spcBef>
              <a:spcAft>
                <a:spcPct val="0"/>
              </a:spcAft>
              <a:tabLst>
                <a:tab pos="452438" algn="l"/>
                <a:tab pos="917575" algn="l"/>
              </a:tabLst>
              <a:defRPr>
                <a:solidFill>
                  <a:schemeClr val="tx1"/>
                </a:solidFill>
                <a:latin typeface="Arial" charset="0"/>
              </a:defRPr>
            </a:lvl7pPr>
            <a:lvl8pPr marL="3429000" indent="-228600" algn="ctr" eaLnBrk="0" fontAlgn="base" hangingPunct="0">
              <a:spcBef>
                <a:spcPct val="0"/>
              </a:spcBef>
              <a:spcAft>
                <a:spcPct val="0"/>
              </a:spcAft>
              <a:tabLst>
                <a:tab pos="452438" algn="l"/>
                <a:tab pos="917575" algn="l"/>
              </a:tabLst>
              <a:defRPr>
                <a:solidFill>
                  <a:schemeClr val="tx1"/>
                </a:solidFill>
                <a:latin typeface="Arial" charset="0"/>
              </a:defRPr>
            </a:lvl8pPr>
            <a:lvl9pPr marL="3886200" indent="-228600" algn="ctr" eaLnBrk="0" fontAlgn="base" hangingPunct="0">
              <a:spcBef>
                <a:spcPct val="0"/>
              </a:spcBef>
              <a:spcAft>
                <a:spcPct val="0"/>
              </a:spcAft>
              <a:tabLst>
                <a:tab pos="452438" algn="l"/>
                <a:tab pos="917575" algn="l"/>
              </a:tabLst>
              <a:defRPr>
                <a:solidFill>
                  <a:schemeClr val="tx1"/>
                </a:solidFill>
                <a:latin typeface="Arial" charset="0"/>
              </a:defRPr>
            </a:lvl9pPr>
          </a:lstStyle>
          <a:p>
            <a:pPr algn="l"/>
            <a:r>
              <a:rPr lang="en-US" sz="2000">
                <a:solidFill>
                  <a:schemeClr val="bg2"/>
                </a:solidFill>
              </a:rPr>
              <a:t>IF (ACCOUNT = ‘P’) THEN</a:t>
            </a:r>
          </a:p>
          <a:p>
            <a:pPr algn="l"/>
            <a:r>
              <a:rPr lang="en-US" sz="2000">
                <a:solidFill>
                  <a:schemeClr val="bg2"/>
                </a:solidFill>
              </a:rPr>
              <a:t>	-- do personal accounts</a:t>
            </a:r>
          </a:p>
          <a:p>
            <a:pPr algn="l"/>
            <a:r>
              <a:rPr lang="en-US" sz="2000">
                <a:solidFill>
                  <a:schemeClr val="bg2"/>
                </a:solidFill>
              </a:rPr>
              <a:t>ELSEIF (ACCOUNT = ‘C’) THEN</a:t>
            </a:r>
          </a:p>
          <a:p>
            <a:pPr algn="l"/>
            <a:r>
              <a:rPr lang="en-US" sz="2000">
                <a:solidFill>
                  <a:schemeClr val="bg2"/>
                </a:solidFill>
              </a:rPr>
              <a:t>	-- do corporate accounts</a:t>
            </a:r>
          </a:p>
          <a:p>
            <a:pPr algn="l"/>
            <a:r>
              <a:rPr lang="en-US" sz="2000">
                <a:solidFill>
                  <a:schemeClr val="bg2"/>
                </a:solidFill>
              </a:rPr>
              <a:t>ELSEIF (ACCOUNT = ‘S’) THEN</a:t>
            </a:r>
          </a:p>
          <a:p>
            <a:pPr algn="l"/>
            <a:r>
              <a:rPr lang="en-US" sz="2000">
                <a:solidFill>
                  <a:schemeClr val="bg2"/>
                </a:solidFill>
              </a:rPr>
              <a:t>	-- do small business</a:t>
            </a:r>
          </a:p>
          <a:p>
            <a:pPr algn="l"/>
            <a:r>
              <a:rPr lang="en-US" sz="2000">
                <a:solidFill>
                  <a:schemeClr val="bg2"/>
                </a:solidFill>
              </a:rPr>
              <a:t>ELSE</a:t>
            </a:r>
          </a:p>
          <a:p>
            <a:pPr algn="l"/>
            <a:r>
              <a:rPr lang="en-US" sz="2000">
                <a:solidFill>
                  <a:schemeClr val="bg2"/>
                </a:solidFill>
              </a:rPr>
              <a:t>	-- handle error</a:t>
            </a:r>
          </a:p>
          <a:p>
            <a:pPr algn="l"/>
            <a:r>
              <a:rPr lang="en-US" sz="2000">
                <a:solidFill>
                  <a:schemeClr val="bg2"/>
                </a:solidFill>
              </a:rPr>
              <a:t>END IF;</a:t>
            </a:r>
          </a:p>
        </p:txBody>
      </p:sp>
      <p:sp>
        <p:nvSpPr>
          <p:cNvPr id="70662" name="Text Box 5"/>
          <p:cNvSpPr txBox="1">
            <a:spLocks noChangeArrowheads="1"/>
          </p:cNvSpPr>
          <p:nvPr/>
        </p:nvSpPr>
        <p:spPr bwMode="auto">
          <a:xfrm>
            <a:off x="995197" y="4613275"/>
            <a:ext cx="2736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2000" i="1">
                <a:solidFill>
                  <a:schemeClr val="tx2"/>
                </a:solidFill>
              </a:rPr>
              <a:t>Watch the semicolons!</a:t>
            </a:r>
          </a:p>
        </p:txBody>
      </p:sp>
      <p:sp>
        <p:nvSpPr>
          <p:cNvPr id="70663" name="Text Box 6"/>
          <p:cNvSpPr txBox="1">
            <a:spLocks noChangeArrowheads="1"/>
          </p:cNvSpPr>
          <p:nvPr/>
        </p:nvSpPr>
        <p:spPr bwMode="auto">
          <a:xfrm>
            <a:off x="4516272" y="2316162"/>
            <a:ext cx="3933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2000" i="1">
                <a:solidFill>
                  <a:schemeClr val="tx2"/>
                </a:solidFill>
              </a:rPr>
              <a:t>Use ELSEIF for case statements.</a:t>
            </a:r>
          </a:p>
        </p:txBody>
      </p:sp>
    </p:spTree>
    <p:extLst>
      <p:ext uri="{BB962C8B-B14F-4D97-AF65-F5344CB8AC3E}">
        <p14:creationId xmlns:p14="http://schemas.microsoft.com/office/powerpoint/2010/main" val="267255121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p:txBody>
          <a:bodyPr/>
          <a:lstStyle/>
          <a:p>
            <a:r>
              <a:rPr lang="en-US" smtClean="0"/>
              <a:t>Appendix: PL/SQL Loops</a:t>
            </a:r>
          </a:p>
        </p:txBody>
      </p:sp>
      <p:sp>
        <p:nvSpPr>
          <p:cNvPr id="71682"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8CDC6F1C-2E3A-4EF0-B90B-CC5F79FA4E1E}" type="slidenum">
              <a:rPr lang="en-US" smtClean="0"/>
              <a:pPr/>
              <a:t>71</a:t>
            </a:fld>
            <a:endParaRPr lang="en-US"/>
          </a:p>
        </p:txBody>
      </p:sp>
      <p:sp>
        <p:nvSpPr>
          <p:cNvPr id="71684" name="Text Box 3"/>
          <p:cNvSpPr txBox="1">
            <a:spLocks noChangeArrowheads="1"/>
          </p:cNvSpPr>
          <p:nvPr/>
        </p:nvSpPr>
        <p:spPr bwMode="auto">
          <a:xfrm>
            <a:off x="1295400" y="1447800"/>
            <a:ext cx="35814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50000"/>
              </a:spcBef>
            </a:pPr>
            <a:r>
              <a:rPr lang="en-US" sz="2000" i="1"/>
              <a:t>(Start statement)</a:t>
            </a:r>
            <a:endParaRPr lang="en-US" sz="2000"/>
          </a:p>
          <a:p>
            <a:pPr algn="l">
              <a:spcBef>
                <a:spcPct val="50000"/>
              </a:spcBef>
            </a:pPr>
            <a:r>
              <a:rPr lang="en-US" sz="2000"/>
              <a:t>LOOP</a:t>
            </a:r>
          </a:p>
          <a:p>
            <a:pPr algn="l">
              <a:spcBef>
                <a:spcPct val="50000"/>
              </a:spcBef>
            </a:pPr>
            <a:r>
              <a:rPr lang="en-US" sz="2000"/>
              <a:t>… </a:t>
            </a:r>
          </a:p>
          <a:p>
            <a:pPr algn="l">
              <a:spcBef>
                <a:spcPct val="50000"/>
              </a:spcBef>
            </a:pPr>
            <a:r>
              <a:rPr lang="en-US" sz="2000"/>
              <a:t>EXIT;</a:t>
            </a:r>
          </a:p>
          <a:p>
            <a:pPr algn="l">
              <a:spcBef>
                <a:spcPct val="50000"/>
              </a:spcBef>
            </a:pPr>
            <a:r>
              <a:rPr lang="en-US" sz="2000"/>
              <a:t>EXIT WHEN </a:t>
            </a:r>
            <a:r>
              <a:rPr lang="en-US" sz="2000" i="1"/>
              <a:t>(condition)</a:t>
            </a:r>
            <a:r>
              <a:rPr lang="en-US" sz="2000"/>
              <a:t>;</a:t>
            </a:r>
          </a:p>
          <a:p>
            <a:pPr algn="l">
              <a:spcBef>
                <a:spcPct val="50000"/>
              </a:spcBef>
            </a:pPr>
            <a:r>
              <a:rPr lang="en-US" sz="2000"/>
              <a:t>… </a:t>
            </a:r>
          </a:p>
          <a:p>
            <a:pPr algn="l">
              <a:spcBef>
                <a:spcPct val="50000"/>
              </a:spcBef>
            </a:pPr>
            <a:r>
              <a:rPr lang="en-US" sz="2000"/>
              <a:t>END LOOP;</a:t>
            </a:r>
          </a:p>
        </p:txBody>
      </p:sp>
      <p:sp>
        <p:nvSpPr>
          <p:cNvPr id="71685" name="Text Box 4"/>
          <p:cNvSpPr txBox="1">
            <a:spLocks noChangeArrowheads="1"/>
          </p:cNvSpPr>
          <p:nvPr/>
        </p:nvSpPr>
        <p:spPr bwMode="auto">
          <a:xfrm>
            <a:off x="4572000" y="2286000"/>
            <a:ext cx="3657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50000"/>
              </a:spcBef>
            </a:pPr>
            <a:r>
              <a:rPr lang="en-US" sz="2000">
                <a:solidFill>
                  <a:schemeClr val="tx2"/>
                </a:solidFill>
              </a:rPr>
              <a:t>WHILE </a:t>
            </a:r>
            <a:r>
              <a:rPr lang="en-US" sz="2000" i="1">
                <a:solidFill>
                  <a:schemeClr val="tx2"/>
                </a:solidFill>
              </a:rPr>
              <a:t>(condition)</a:t>
            </a:r>
            <a:r>
              <a:rPr lang="en-US" sz="2000">
                <a:solidFill>
                  <a:schemeClr val="tx2"/>
                </a:solidFill>
              </a:rPr>
              <a:t> LOOP</a:t>
            </a:r>
          </a:p>
          <a:p>
            <a:pPr algn="l">
              <a:spcBef>
                <a:spcPct val="50000"/>
              </a:spcBef>
            </a:pPr>
            <a:r>
              <a:rPr lang="en-US" sz="2000">
                <a:solidFill>
                  <a:schemeClr val="tx2"/>
                </a:solidFill>
              </a:rPr>
              <a:t>…</a:t>
            </a:r>
          </a:p>
          <a:p>
            <a:pPr algn="l">
              <a:spcBef>
                <a:spcPct val="50000"/>
              </a:spcBef>
            </a:pPr>
            <a:r>
              <a:rPr lang="en-US" sz="2000">
                <a:solidFill>
                  <a:schemeClr val="tx2"/>
                </a:solidFill>
              </a:rPr>
              <a:t>END LOOP;</a:t>
            </a:r>
          </a:p>
        </p:txBody>
      </p:sp>
      <p:sp>
        <p:nvSpPr>
          <p:cNvPr id="71686" name="Text Box 5"/>
          <p:cNvSpPr txBox="1">
            <a:spLocks noChangeArrowheads="1"/>
          </p:cNvSpPr>
          <p:nvPr/>
        </p:nvSpPr>
        <p:spPr bwMode="auto">
          <a:xfrm>
            <a:off x="4572000" y="3733800"/>
            <a:ext cx="4191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50000"/>
              </a:spcBef>
            </a:pPr>
            <a:r>
              <a:rPr lang="en-US" sz="2000">
                <a:solidFill>
                  <a:schemeClr val="tx2"/>
                </a:solidFill>
              </a:rPr>
              <a:t>FOR </a:t>
            </a:r>
            <a:r>
              <a:rPr lang="en-US" sz="2000" i="1">
                <a:solidFill>
                  <a:schemeClr val="tx2"/>
                </a:solidFill>
              </a:rPr>
              <a:t>(variable)</a:t>
            </a:r>
            <a:r>
              <a:rPr lang="en-US" sz="2000">
                <a:solidFill>
                  <a:schemeClr val="tx2"/>
                </a:solidFill>
              </a:rPr>
              <a:t> IN </a:t>
            </a:r>
            <a:r>
              <a:rPr lang="en-US" sz="2000" i="1">
                <a:solidFill>
                  <a:schemeClr val="tx2"/>
                </a:solidFill>
              </a:rPr>
              <a:t>low...high</a:t>
            </a:r>
            <a:r>
              <a:rPr lang="en-US" sz="2000">
                <a:solidFill>
                  <a:schemeClr val="tx2"/>
                </a:solidFill>
              </a:rPr>
              <a:t>  LOOP</a:t>
            </a:r>
          </a:p>
          <a:p>
            <a:pPr algn="l">
              <a:spcBef>
                <a:spcPct val="50000"/>
              </a:spcBef>
            </a:pPr>
            <a:r>
              <a:rPr lang="en-US" sz="2000">
                <a:solidFill>
                  <a:schemeClr val="tx2"/>
                </a:solidFill>
              </a:rPr>
              <a:t>…</a:t>
            </a:r>
          </a:p>
          <a:p>
            <a:pPr algn="l">
              <a:spcBef>
                <a:spcPct val="50000"/>
              </a:spcBef>
            </a:pPr>
            <a:r>
              <a:rPr lang="en-US" sz="2000">
                <a:solidFill>
                  <a:schemeClr val="tx2"/>
                </a:solidFill>
              </a:rPr>
              <a:t>END LOOP;</a:t>
            </a:r>
          </a:p>
        </p:txBody>
      </p:sp>
    </p:spTree>
    <p:extLst>
      <p:ext uri="{BB962C8B-B14F-4D97-AF65-F5344CB8AC3E}">
        <p14:creationId xmlns:p14="http://schemas.microsoft.com/office/powerpoint/2010/main" val="38191720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p:txBody>
          <a:bodyPr/>
          <a:lstStyle/>
          <a:p>
            <a:r>
              <a:rPr lang="en-US" smtClean="0"/>
              <a:t>Appendix: Procedures or Subroutines</a:t>
            </a:r>
          </a:p>
        </p:txBody>
      </p:sp>
      <p:sp>
        <p:nvSpPr>
          <p:cNvPr id="72706"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DB5AFFFD-485E-4B2D-BCD2-E994525E9134}" type="slidenum">
              <a:rPr lang="en-US" smtClean="0"/>
              <a:pPr/>
              <a:t>72</a:t>
            </a:fld>
            <a:endParaRPr lang="en-US"/>
          </a:p>
        </p:txBody>
      </p:sp>
      <p:sp>
        <p:nvSpPr>
          <p:cNvPr id="72708" name="Text Box 3"/>
          <p:cNvSpPr txBox="1">
            <a:spLocks noChangeArrowheads="1"/>
          </p:cNvSpPr>
          <p:nvPr/>
        </p:nvSpPr>
        <p:spPr bwMode="auto">
          <a:xfrm>
            <a:off x="1524000" y="1524000"/>
            <a:ext cx="693420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tabLst>
                <a:tab pos="452438" algn="l"/>
              </a:tabLst>
              <a:defRPr>
                <a:solidFill>
                  <a:schemeClr val="tx1"/>
                </a:solidFill>
                <a:latin typeface="Arial" charset="0"/>
              </a:defRPr>
            </a:lvl1pPr>
            <a:lvl2pPr marL="742950" indent="-285750">
              <a:tabLst>
                <a:tab pos="452438" algn="l"/>
              </a:tabLst>
              <a:defRPr>
                <a:solidFill>
                  <a:schemeClr val="tx1"/>
                </a:solidFill>
                <a:latin typeface="Arial" charset="0"/>
              </a:defRPr>
            </a:lvl2pPr>
            <a:lvl3pPr marL="1143000" indent="-228600">
              <a:tabLst>
                <a:tab pos="452438" algn="l"/>
              </a:tabLst>
              <a:defRPr>
                <a:solidFill>
                  <a:schemeClr val="tx1"/>
                </a:solidFill>
                <a:latin typeface="Arial" charset="0"/>
              </a:defRPr>
            </a:lvl3pPr>
            <a:lvl4pPr marL="1600200" indent="-228600">
              <a:tabLst>
                <a:tab pos="452438" algn="l"/>
              </a:tabLst>
              <a:defRPr>
                <a:solidFill>
                  <a:schemeClr val="tx1"/>
                </a:solidFill>
                <a:latin typeface="Arial" charset="0"/>
              </a:defRPr>
            </a:lvl4pPr>
            <a:lvl5pPr marL="2057400" indent="-228600">
              <a:tabLst>
                <a:tab pos="452438" algn="l"/>
              </a:tabLst>
              <a:defRPr>
                <a:solidFill>
                  <a:schemeClr val="tx1"/>
                </a:solidFill>
                <a:latin typeface="Arial" charset="0"/>
              </a:defRPr>
            </a:lvl5pPr>
            <a:lvl6pPr marL="2514600" indent="-228600" algn="ctr" eaLnBrk="0" fontAlgn="base" hangingPunct="0">
              <a:spcBef>
                <a:spcPct val="0"/>
              </a:spcBef>
              <a:spcAft>
                <a:spcPct val="0"/>
              </a:spcAft>
              <a:tabLst>
                <a:tab pos="452438" algn="l"/>
              </a:tabLst>
              <a:defRPr>
                <a:solidFill>
                  <a:schemeClr val="tx1"/>
                </a:solidFill>
                <a:latin typeface="Arial" charset="0"/>
              </a:defRPr>
            </a:lvl6pPr>
            <a:lvl7pPr marL="2971800" indent="-228600" algn="ctr" eaLnBrk="0" fontAlgn="base" hangingPunct="0">
              <a:spcBef>
                <a:spcPct val="0"/>
              </a:spcBef>
              <a:spcAft>
                <a:spcPct val="0"/>
              </a:spcAft>
              <a:tabLst>
                <a:tab pos="452438" algn="l"/>
              </a:tabLst>
              <a:defRPr>
                <a:solidFill>
                  <a:schemeClr val="tx1"/>
                </a:solidFill>
                <a:latin typeface="Arial" charset="0"/>
              </a:defRPr>
            </a:lvl7pPr>
            <a:lvl8pPr marL="3429000" indent="-228600" algn="ctr" eaLnBrk="0" fontAlgn="base" hangingPunct="0">
              <a:spcBef>
                <a:spcPct val="0"/>
              </a:spcBef>
              <a:spcAft>
                <a:spcPct val="0"/>
              </a:spcAft>
              <a:tabLst>
                <a:tab pos="452438" algn="l"/>
              </a:tabLst>
              <a:defRPr>
                <a:solidFill>
                  <a:schemeClr val="tx1"/>
                </a:solidFill>
                <a:latin typeface="Arial" charset="0"/>
              </a:defRPr>
            </a:lvl8pPr>
            <a:lvl9pPr marL="3886200" indent="-228600" algn="ctr" eaLnBrk="0" fontAlgn="base" hangingPunct="0">
              <a:spcBef>
                <a:spcPct val="0"/>
              </a:spcBef>
              <a:spcAft>
                <a:spcPct val="0"/>
              </a:spcAft>
              <a:tabLst>
                <a:tab pos="452438" algn="l"/>
              </a:tabLst>
              <a:defRPr>
                <a:solidFill>
                  <a:schemeClr val="tx1"/>
                </a:solidFill>
                <a:latin typeface="Arial" charset="0"/>
              </a:defRPr>
            </a:lvl9pPr>
          </a:lstStyle>
          <a:p>
            <a:pPr algn="l"/>
            <a:r>
              <a:rPr lang="en-US" sz="2000"/>
              <a:t>PROCEDURE DropOldAccounts (CutDate DATE) IS</a:t>
            </a:r>
          </a:p>
          <a:p>
            <a:pPr algn="l"/>
            <a:r>
              <a:rPr lang="en-US" sz="2000">
                <a:solidFill>
                  <a:srgbClr val="009900"/>
                </a:solidFill>
              </a:rPr>
              <a:t>	-- local variables are defined here</a:t>
            </a:r>
          </a:p>
          <a:p>
            <a:pPr algn="l"/>
            <a:r>
              <a:rPr lang="en-US" sz="2000"/>
              <a:t>BEGIN</a:t>
            </a:r>
          </a:p>
          <a:p>
            <a:pPr algn="l"/>
            <a:r>
              <a:rPr lang="en-US" sz="2000">
                <a:solidFill>
                  <a:srgbClr val="009900"/>
                </a:solidFill>
              </a:rPr>
              <a:t>	-- First copy the data to a backup table</a:t>
            </a:r>
          </a:p>
          <a:p>
            <a:pPr algn="l"/>
            <a:r>
              <a:rPr lang="en-US" sz="2000"/>
              <a:t>	INSERT INTO OldAccounts</a:t>
            </a:r>
          </a:p>
          <a:p>
            <a:pPr algn="l"/>
            <a:r>
              <a:rPr lang="en-US" sz="2000"/>
              <a:t>	SELECT * FROM Account WHERE AccountID NOT IN</a:t>
            </a:r>
          </a:p>
          <a:p>
            <a:pPr algn="l"/>
            <a:r>
              <a:rPr lang="en-US" sz="2000"/>
              <a:t>		(SELECT AccountID FROM Order WHERE</a:t>
            </a:r>
          </a:p>
          <a:p>
            <a:pPr algn="l"/>
            <a:r>
              <a:rPr lang="en-US" sz="2000"/>
              <a:t>		 Odate &gt; CutDate);</a:t>
            </a:r>
          </a:p>
          <a:p>
            <a:pPr algn="l"/>
            <a:r>
              <a:rPr lang="en-US" sz="2000">
                <a:solidFill>
                  <a:srgbClr val="009900"/>
                </a:solidFill>
              </a:rPr>
              <a:t>	-- Copy additional tables… </a:t>
            </a:r>
          </a:p>
          <a:p>
            <a:pPr algn="l"/>
            <a:r>
              <a:rPr lang="en-US" sz="2000">
                <a:solidFill>
                  <a:srgbClr val="009900"/>
                </a:solidFill>
              </a:rPr>
              <a:t>	-- Delete from Account automatically cascades to others</a:t>
            </a:r>
          </a:p>
          <a:p>
            <a:pPr algn="l"/>
            <a:r>
              <a:rPr lang="en-US" sz="2000"/>
              <a:t>	DELETE FROM Account WHERE AccountID NOT IN</a:t>
            </a:r>
          </a:p>
          <a:p>
            <a:pPr algn="l"/>
            <a:r>
              <a:rPr lang="en-US" sz="2000"/>
              <a:t>		(SELECT AccountID FROM Order WHERE</a:t>
            </a:r>
          </a:p>
          <a:p>
            <a:pPr algn="l"/>
            <a:r>
              <a:rPr lang="en-US" sz="2000"/>
              <a:t>		 Odate &gt; CutDate);</a:t>
            </a:r>
          </a:p>
          <a:p>
            <a:pPr algn="l"/>
            <a:r>
              <a:rPr lang="en-US" sz="2000"/>
              <a:t>END DropOldAccounts;</a:t>
            </a:r>
          </a:p>
        </p:txBody>
      </p:sp>
    </p:spTree>
    <p:extLst>
      <p:ext uri="{BB962C8B-B14F-4D97-AF65-F5344CB8AC3E}">
        <p14:creationId xmlns:p14="http://schemas.microsoft.com/office/powerpoint/2010/main" val="31052152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p:txBody>
          <a:bodyPr/>
          <a:lstStyle/>
          <a:p>
            <a:r>
              <a:rPr lang="en-US" smtClean="0"/>
              <a:t>Appendix: SQL Cursors</a:t>
            </a:r>
          </a:p>
        </p:txBody>
      </p:sp>
      <p:sp>
        <p:nvSpPr>
          <p:cNvPr id="73730"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916B4BE7-CF1D-449A-829A-23204C56A403}" type="slidenum">
              <a:rPr lang="en-US" smtClean="0"/>
              <a:pPr/>
              <a:t>73</a:t>
            </a:fld>
            <a:endParaRPr lang="en-US"/>
          </a:p>
        </p:txBody>
      </p:sp>
      <p:sp>
        <p:nvSpPr>
          <p:cNvPr id="73732" name="Text Box 3"/>
          <p:cNvSpPr txBox="1">
            <a:spLocks noChangeArrowheads="1"/>
          </p:cNvSpPr>
          <p:nvPr/>
        </p:nvSpPr>
        <p:spPr bwMode="auto">
          <a:xfrm>
            <a:off x="1087272" y="1318146"/>
            <a:ext cx="71628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915988">
              <a:tabLst>
                <a:tab pos="452438" algn="l"/>
                <a:tab pos="917575" algn="l"/>
                <a:tab pos="1370013" algn="l"/>
                <a:tab pos="1833563" algn="l"/>
              </a:tabLst>
              <a:defRPr>
                <a:solidFill>
                  <a:schemeClr val="tx1"/>
                </a:solidFill>
                <a:latin typeface="Arial" charset="0"/>
              </a:defRPr>
            </a:lvl1pPr>
            <a:lvl2pPr marL="742950" indent="-285750" defTabSz="915988">
              <a:tabLst>
                <a:tab pos="452438" algn="l"/>
                <a:tab pos="917575" algn="l"/>
                <a:tab pos="1370013" algn="l"/>
                <a:tab pos="1833563" algn="l"/>
              </a:tabLst>
              <a:defRPr>
                <a:solidFill>
                  <a:schemeClr val="tx1"/>
                </a:solidFill>
                <a:latin typeface="Arial" charset="0"/>
              </a:defRPr>
            </a:lvl2pPr>
            <a:lvl3pPr marL="1143000" indent="-228600" defTabSz="915988">
              <a:tabLst>
                <a:tab pos="452438" algn="l"/>
                <a:tab pos="917575" algn="l"/>
                <a:tab pos="1370013" algn="l"/>
                <a:tab pos="1833563" algn="l"/>
              </a:tabLst>
              <a:defRPr>
                <a:solidFill>
                  <a:schemeClr val="tx1"/>
                </a:solidFill>
                <a:latin typeface="Arial" charset="0"/>
              </a:defRPr>
            </a:lvl3pPr>
            <a:lvl4pPr marL="1600200" indent="-228600" defTabSz="915988">
              <a:tabLst>
                <a:tab pos="452438" algn="l"/>
                <a:tab pos="917575" algn="l"/>
                <a:tab pos="1370013" algn="l"/>
                <a:tab pos="1833563" algn="l"/>
              </a:tabLst>
              <a:defRPr>
                <a:solidFill>
                  <a:schemeClr val="tx1"/>
                </a:solidFill>
                <a:latin typeface="Arial" charset="0"/>
              </a:defRPr>
            </a:lvl4pPr>
            <a:lvl5pPr marL="2057400" indent="-228600" defTabSz="915988">
              <a:tabLst>
                <a:tab pos="452438" algn="l"/>
                <a:tab pos="917575" algn="l"/>
                <a:tab pos="1370013" algn="l"/>
                <a:tab pos="1833563" algn="l"/>
              </a:tabLst>
              <a:defRPr>
                <a:solidFill>
                  <a:schemeClr val="tx1"/>
                </a:solidFill>
                <a:latin typeface="Arial" charset="0"/>
              </a:defRPr>
            </a:lvl5pPr>
            <a:lvl6pPr marL="2514600" indent="-228600" algn="ctr" defTabSz="915988" eaLnBrk="0" fontAlgn="base" hangingPunct="0">
              <a:spcBef>
                <a:spcPct val="0"/>
              </a:spcBef>
              <a:spcAft>
                <a:spcPct val="0"/>
              </a:spcAft>
              <a:tabLst>
                <a:tab pos="452438" algn="l"/>
                <a:tab pos="917575" algn="l"/>
                <a:tab pos="1370013" algn="l"/>
                <a:tab pos="1833563" algn="l"/>
              </a:tabLst>
              <a:defRPr>
                <a:solidFill>
                  <a:schemeClr val="tx1"/>
                </a:solidFill>
                <a:latin typeface="Arial" charset="0"/>
              </a:defRPr>
            </a:lvl6pPr>
            <a:lvl7pPr marL="2971800" indent="-228600" algn="ctr" defTabSz="915988" eaLnBrk="0" fontAlgn="base" hangingPunct="0">
              <a:spcBef>
                <a:spcPct val="0"/>
              </a:spcBef>
              <a:spcAft>
                <a:spcPct val="0"/>
              </a:spcAft>
              <a:tabLst>
                <a:tab pos="452438" algn="l"/>
                <a:tab pos="917575" algn="l"/>
                <a:tab pos="1370013" algn="l"/>
                <a:tab pos="1833563" algn="l"/>
              </a:tabLst>
              <a:defRPr>
                <a:solidFill>
                  <a:schemeClr val="tx1"/>
                </a:solidFill>
                <a:latin typeface="Arial" charset="0"/>
              </a:defRPr>
            </a:lvl7pPr>
            <a:lvl8pPr marL="3429000" indent="-228600" algn="ctr" defTabSz="915988" eaLnBrk="0" fontAlgn="base" hangingPunct="0">
              <a:spcBef>
                <a:spcPct val="0"/>
              </a:spcBef>
              <a:spcAft>
                <a:spcPct val="0"/>
              </a:spcAft>
              <a:tabLst>
                <a:tab pos="452438" algn="l"/>
                <a:tab pos="917575" algn="l"/>
                <a:tab pos="1370013" algn="l"/>
                <a:tab pos="1833563" algn="l"/>
              </a:tabLst>
              <a:defRPr>
                <a:solidFill>
                  <a:schemeClr val="tx1"/>
                </a:solidFill>
                <a:latin typeface="Arial" charset="0"/>
              </a:defRPr>
            </a:lvl8pPr>
            <a:lvl9pPr marL="3886200" indent="-228600" algn="ctr" defTabSz="915988" eaLnBrk="0" fontAlgn="base" hangingPunct="0">
              <a:spcBef>
                <a:spcPct val="0"/>
              </a:spcBef>
              <a:spcAft>
                <a:spcPct val="0"/>
              </a:spcAft>
              <a:tabLst>
                <a:tab pos="452438" algn="l"/>
                <a:tab pos="917575" algn="l"/>
                <a:tab pos="1370013" algn="l"/>
                <a:tab pos="1833563" algn="l"/>
              </a:tabLst>
              <a:defRPr>
                <a:solidFill>
                  <a:schemeClr val="tx1"/>
                </a:solidFill>
                <a:latin typeface="Arial" charset="0"/>
              </a:defRPr>
            </a:lvl9pPr>
          </a:lstStyle>
          <a:p>
            <a:pPr algn="l"/>
            <a:r>
              <a:rPr lang="en-US" sz="2000" dirty="0"/>
              <a:t>DECLARE</a:t>
            </a:r>
          </a:p>
          <a:p>
            <a:pPr algn="l"/>
            <a:r>
              <a:rPr lang="en-US" sz="2000" dirty="0"/>
              <a:t>	CURSOR c1 IS</a:t>
            </a:r>
          </a:p>
          <a:p>
            <a:pPr algn="l"/>
            <a:r>
              <a:rPr lang="en-US" sz="2000" dirty="0"/>
              <a:t>		SELECT Name, Salary, </a:t>
            </a:r>
            <a:r>
              <a:rPr lang="en-US" sz="2000" dirty="0" err="1"/>
              <a:t>DateHired</a:t>
            </a:r>
            <a:r>
              <a:rPr lang="en-US" sz="2000" dirty="0"/>
              <a:t> FROM Employee; </a:t>
            </a:r>
          </a:p>
          <a:p>
            <a:pPr algn="l"/>
            <a:r>
              <a:rPr lang="en-US" sz="2000" dirty="0"/>
              <a:t>	</a:t>
            </a:r>
            <a:r>
              <a:rPr lang="en-US" sz="2000" dirty="0" err="1"/>
              <a:t>varTotal</a:t>
            </a:r>
            <a:r>
              <a:rPr lang="en-US" sz="2000" dirty="0"/>
              <a:t> </a:t>
            </a:r>
            <a:r>
              <a:rPr lang="en-US" sz="2000" dirty="0" err="1"/>
              <a:t>Employee.Salary%TYPE</a:t>
            </a:r>
            <a:r>
              <a:rPr lang="en-US" sz="2000" dirty="0"/>
              <a:t>;</a:t>
            </a:r>
          </a:p>
          <a:p>
            <a:pPr algn="l"/>
            <a:r>
              <a:rPr lang="en-US" sz="2000" dirty="0"/>
              <a:t>BEGIN</a:t>
            </a:r>
          </a:p>
          <a:p>
            <a:pPr algn="l"/>
            <a:r>
              <a:rPr lang="en-US" sz="2000" dirty="0"/>
              <a:t>	</a:t>
            </a:r>
            <a:r>
              <a:rPr lang="en-US" sz="2000" dirty="0" err="1"/>
              <a:t>varTotal</a:t>
            </a:r>
            <a:r>
              <a:rPr lang="en-US" sz="2000" dirty="0"/>
              <a:t> = 0;</a:t>
            </a:r>
          </a:p>
          <a:p>
            <a:pPr algn="l"/>
            <a:r>
              <a:rPr lang="en-US" sz="2000" dirty="0"/>
              <a:t>	OPEN c1;</a:t>
            </a:r>
          </a:p>
          <a:p>
            <a:pPr algn="l"/>
            <a:r>
              <a:rPr lang="en-US" sz="2000" dirty="0"/>
              <a:t>	FOR </a:t>
            </a:r>
            <a:r>
              <a:rPr lang="en-US" sz="2000" dirty="0" err="1"/>
              <a:t>recEmp</a:t>
            </a:r>
            <a:r>
              <a:rPr lang="en-US" sz="2000" dirty="0"/>
              <a:t> in c1 LOOP</a:t>
            </a:r>
          </a:p>
          <a:p>
            <a:pPr algn="l"/>
            <a:r>
              <a:rPr lang="en-US" sz="2000" dirty="0"/>
              <a:t>		</a:t>
            </a:r>
            <a:r>
              <a:rPr lang="en-US" sz="2000" dirty="0" err="1"/>
              <a:t>varTotal</a:t>
            </a:r>
            <a:r>
              <a:rPr lang="en-US" sz="2000" dirty="0"/>
              <a:t> := </a:t>
            </a:r>
            <a:r>
              <a:rPr lang="en-US" sz="2000" dirty="0" err="1"/>
              <a:t>varTotal</a:t>
            </a:r>
            <a:r>
              <a:rPr lang="en-US" sz="2000" dirty="0"/>
              <a:t> + </a:t>
            </a:r>
            <a:r>
              <a:rPr lang="en-US" sz="2000" dirty="0" err="1"/>
              <a:t>recEmp.Salary</a:t>
            </a:r>
            <a:r>
              <a:rPr lang="en-US" sz="2000" dirty="0"/>
              <a:t>;</a:t>
            </a:r>
          </a:p>
          <a:p>
            <a:pPr algn="l"/>
            <a:r>
              <a:rPr lang="en-US" sz="2000" dirty="0"/>
              <a:t>	END LOOP;</a:t>
            </a:r>
          </a:p>
          <a:p>
            <a:pPr algn="l"/>
            <a:r>
              <a:rPr lang="en-US" sz="2000" dirty="0"/>
              <a:t>	CLOSE c1;</a:t>
            </a:r>
          </a:p>
          <a:p>
            <a:pPr algn="l"/>
            <a:r>
              <a:rPr lang="en-US" sz="2000" dirty="0">
                <a:solidFill>
                  <a:srgbClr val="009900"/>
                </a:solidFill>
              </a:rPr>
              <a:t>	-- Now do something with the </a:t>
            </a:r>
            <a:r>
              <a:rPr lang="en-US" sz="2000" dirty="0" err="1">
                <a:solidFill>
                  <a:srgbClr val="009900"/>
                </a:solidFill>
              </a:rPr>
              <a:t>varTotal</a:t>
            </a:r>
            <a:endParaRPr lang="en-US" sz="2000" dirty="0">
              <a:solidFill>
                <a:srgbClr val="009900"/>
              </a:solidFill>
            </a:endParaRPr>
          </a:p>
          <a:p>
            <a:pPr algn="l"/>
            <a:r>
              <a:rPr lang="en-US" sz="2000" dirty="0"/>
              <a:t>END;</a:t>
            </a:r>
          </a:p>
        </p:txBody>
      </p:sp>
    </p:spTree>
    <p:extLst>
      <p:ext uri="{BB962C8B-B14F-4D97-AF65-F5344CB8AC3E}">
        <p14:creationId xmlns:p14="http://schemas.microsoft.com/office/powerpoint/2010/main" val="232428698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p:txBody>
          <a:bodyPr/>
          <a:lstStyle/>
          <a:p>
            <a:r>
              <a:rPr lang="en-US" smtClean="0"/>
              <a:t>Appendix: Error Handling</a:t>
            </a:r>
          </a:p>
        </p:txBody>
      </p:sp>
      <p:sp>
        <p:nvSpPr>
          <p:cNvPr id="74754"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2CF0C503-B267-44D5-9DCF-9476628D1D05}" type="slidenum">
              <a:rPr lang="en-US" smtClean="0"/>
              <a:pPr/>
              <a:t>74</a:t>
            </a:fld>
            <a:endParaRPr lang="en-US"/>
          </a:p>
        </p:txBody>
      </p:sp>
      <p:grpSp>
        <p:nvGrpSpPr>
          <p:cNvPr id="74756" name="Group 3"/>
          <p:cNvGrpSpPr>
            <a:grpSpLocks/>
          </p:cNvGrpSpPr>
          <p:nvPr/>
        </p:nvGrpSpPr>
        <p:grpSpPr bwMode="auto">
          <a:xfrm>
            <a:off x="1087014" y="1593376"/>
            <a:ext cx="7696200" cy="3276600"/>
            <a:chOff x="-2" y="-2"/>
            <a:chExt cx="2620" cy="1348"/>
          </a:xfrm>
        </p:grpSpPr>
        <p:grpSp>
          <p:nvGrpSpPr>
            <p:cNvPr id="74757" name="Group 4"/>
            <p:cNvGrpSpPr>
              <a:grpSpLocks/>
            </p:cNvGrpSpPr>
            <p:nvPr/>
          </p:nvGrpSpPr>
          <p:grpSpPr bwMode="auto">
            <a:xfrm>
              <a:off x="0" y="0"/>
              <a:ext cx="2616" cy="1344"/>
              <a:chOff x="0" y="0"/>
              <a:chExt cx="2616" cy="1344"/>
            </a:xfrm>
          </p:grpSpPr>
          <p:sp>
            <p:nvSpPr>
              <p:cNvPr id="74759" name="Rectangle 5"/>
              <p:cNvSpPr>
                <a:spLocks noChangeArrowheads="1"/>
              </p:cNvSpPr>
              <p:nvPr/>
            </p:nvSpPr>
            <p:spPr bwMode="auto">
              <a:xfrm>
                <a:off x="43" y="0"/>
                <a:ext cx="2530"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lg" len="lg"/>
                  </a14:hiddenLine>
                </a:ext>
              </a:extLst>
            </p:spPr>
            <p:txBody>
              <a:bodyPr/>
              <a:lstStyle/>
              <a:p>
                <a:pPr algn="l">
                  <a:tabLst>
                    <a:tab pos="228600" algn="l"/>
                    <a:tab pos="2967038" algn="l"/>
                  </a:tabLst>
                </a:pPr>
                <a:r>
                  <a:rPr lang="en-US" sz="2000">
                    <a:cs typeface="Arial" charset="0"/>
                  </a:rPr>
                  <a:t>PROCEDURE myProc ( ) IS</a:t>
                </a:r>
                <a:endParaRPr lang="en-US" sz="2100">
                  <a:latin typeface="Century Schoolbook" pitchFamily="18" charset="0"/>
                  <a:cs typeface="Times New Roman" pitchFamily="18" charset="0"/>
                </a:endParaRPr>
              </a:p>
              <a:p>
                <a:pPr algn="l">
                  <a:tabLst>
                    <a:tab pos="228600" algn="l"/>
                    <a:tab pos="2967038" algn="l"/>
                  </a:tabLst>
                </a:pPr>
                <a:r>
                  <a:rPr lang="en-US" sz="2000">
                    <a:cs typeface="Arial" charset="0"/>
                  </a:rPr>
                  <a:t>DECLARE</a:t>
                </a:r>
                <a:endParaRPr lang="en-US" sz="2100">
                  <a:latin typeface="Century Schoolbook" pitchFamily="18" charset="0"/>
                  <a:cs typeface="Times New Roman" pitchFamily="18" charset="0"/>
                </a:endParaRPr>
              </a:p>
              <a:p>
                <a:pPr algn="l">
                  <a:tabLst>
                    <a:tab pos="228600" algn="l"/>
                    <a:tab pos="2967038" algn="l"/>
                  </a:tabLst>
                </a:pPr>
                <a:r>
                  <a:rPr lang="en-US" sz="2000">
                    <a:cs typeface="Arial" charset="0"/>
                  </a:rPr>
                  <a:t>	-- declare all local variables</a:t>
                </a:r>
                <a:endParaRPr lang="en-US" sz="2100">
                  <a:latin typeface="Century Schoolbook" pitchFamily="18" charset="0"/>
                  <a:cs typeface="Times New Roman" pitchFamily="18" charset="0"/>
                </a:endParaRPr>
              </a:p>
              <a:p>
                <a:pPr algn="l">
                  <a:tabLst>
                    <a:tab pos="228600" algn="l"/>
                    <a:tab pos="2967038" algn="l"/>
                  </a:tabLst>
                </a:pPr>
                <a:r>
                  <a:rPr lang="en-US" sz="2000">
                    <a:cs typeface="Arial" charset="0"/>
                  </a:rPr>
                  <a:t>BEGIN</a:t>
                </a:r>
                <a:endParaRPr lang="en-US" sz="2100">
                  <a:latin typeface="Century Schoolbook" pitchFamily="18" charset="0"/>
                  <a:cs typeface="Times New Roman" pitchFamily="18" charset="0"/>
                </a:endParaRPr>
              </a:p>
              <a:p>
                <a:pPr algn="l">
                  <a:tabLst>
                    <a:tab pos="228600" algn="l"/>
                    <a:tab pos="2967038" algn="l"/>
                  </a:tabLst>
                </a:pPr>
                <a:r>
                  <a:rPr lang="en-US" sz="2000">
                    <a:cs typeface="Arial" charset="0"/>
                  </a:rPr>
                  <a:t>	-- SQL statements here</a:t>
                </a:r>
                <a:endParaRPr lang="en-US" sz="2100">
                  <a:latin typeface="Century Schoolbook" pitchFamily="18" charset="0"/>
                  <a:cs typeface="Times New Roman" pitchFamily="18" charset="0"/>
                </a:endParaRPr>
              </a:p>
              <a:p>
                <a:pPr algn="l">
                  <a:tabLst>
                    <a:tab pos="228600" algn="l"/>
                    <a:tab pos="2967038" algn="l"/>
                  </a:tabLst>
                </a:pPr>
                <a:r>
                  <a:rPr lang="en-US" sz="2000">
                    <a:cs typeface="Arial" charset="0"/>
                  </a:rPr>
                  <a:t>EXCEPTION</a:t>
                </a:r>
                <a:endParaRPr lang="en-US" sz="2100">
                  <a:latin typeface="Century Schoolbook" pitchFamily="18" charset="0"/>
                  <a:cs typeface="Times New Roman" pitchFamily="18" charset="0"/>
                </a:endParaRPr>
              </a:p>
              <a:p>
                <a:pPr algn="l">
                  <a:tabLst>
                    <a:tab pos="228600" algn="l"/>
                    <a:tab pos="2967038" algn="l"/>
                  </a:tabLst>
                </a:pPr>
                <a:r>
                  <a:rPr lang="en-US" sz="2000">
                    <a:cs typeface="Arial" charset="0"/>
                  </a:rPr>
                  <a:t>WHEN OTHERS THEN	-- you can specify a particular error</a:t>
                </a:r>
                <a:endParaRPr lang="en-US" sz="2100">
                  <a:latin typeface="Century Schoolbook" pitchFamily="18" charset="0"/>
                  <a:cs typeface="Times New Roman" pitchFamily="18" charset="0"/>
                </a:endParaRPr>
              </a:p>
              <a:p>
                <a:pPr algn="l">
                  <a:tabLst>
                    <a:tab pos="228600" algn="l"/>
                    <a:tab pos="2967038" algn="l"/>
                  </a:tabLst>
                </a:pPr>
                <a:r>
                  <a:rPr lang="en-US" sz="2000">
                    <a:cs typeface="Arial" charset="0"/>
                  </a:rPr>
                  <a:t>		-- but OTHERS captures all errors</a:t>
                </a:r>
                <a:endParaRPr lang="en-US" sz="2100">
                  <a:latin typeface="Century Schoolbook" pitchFamily="18" charset="0"/>
                  <a:cs typeface="Times New Roman" pitchFamily="18" charset="0"/>
                </a:endParaRPr>
              </a:p>
              <a:p>
                <a:pPr algn="l">
                  <a:tabLst>
                    <a:tab pos="228600" algn="l"/>
                    <a:tab pos="2967038" algn="l"/>
                  </a:tabLst>
                </a:pPr>
                <a:r>
                  <a:rPr lang="en-US" sz="2000">
                    <a:cs typeface="Arial" charset="0"/>
                  </a:rPr>
                  <a:t>	-- PL/SQL code to execute if an error arises </a:t>
                </a:r>
                <a:endParaRPr lang="en-US" sz="2100">
                  <a:latin typeface="Century Schoolbook" pitchFamily="18" charset="0"/>
                  <a:cs typeface="Times New Roman" pitchFamily="18" charset="0"/>
                </a:endParaRPr>
              </a:p>
              <a:p>
                <a:pPr algn="l">
                  <a:tabLst>
                    <a:tab pos="228600" algn="l"/>
                    <a:tab pos="2967038" algn="l"/>
                  </a:tabLst>
                </a:pPr>
                <a:r>
                  <a:rPr lang="en-US" sz="2000">
                    <a:cs typeface="Arial" charset="0"/>
                  </a:rPr>
                  <a:t>END myProc;</a:t>
                </a:r>
                <a:endParaRPr lang="en-US" sz="4400">
                  <a:latin typeface="Times New Roman" pitchFamily="18" charset="0"/>
                </a:endParaRPr>
              </a:p>
            </p:txBody>
          </p:sp>
          <p:sp>
            <p:nvSpPr>
              <p:cNvPr id="74760" name="Rectangle 6"/>
              <p:cNvSpPr>
                <a:spLocks noChangeArrowheads="1"/>
              </p:cNvSpPr>
              <p:nvPr/>
            </p:nvSpPr>
            <p:spPr bwMode="auto">
              <a:xfrm>
                <a:off x="0" y="0"/>
                <a:ext cx="2616" cy="1344"/>
              </a:xfrm>
              <a:prstGeom prst="rect">
                <a:avLst/>
              </a:prstGeom>
              <a:noFill/>
              <a:ln w="7">
                <a:solidFill>
                  <a:srgbClr val="A0A0A0"/>
                </a:solidFill>
                <a:miter lim="800000"/>
                <a:headEnd type="none" w="sm" len="sm"/>
                <a:tailEnd type="none" w="lg" len="lg"/>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4758" name="Rectangle 7"/>
            <p:cNvSpPr>
              <a:spLocks noChangeArrowheads="1"/>
            </p:cNvSpPr>
            <p:nvPr/>
          </p:nvSpPr>
          <p:spPr bwMode="auto">
            <a:xfrm>
              <a:off x="-2" y="-2"/>
              <a:ext cx="2620" cy="1348"/>
            </a:xfrm>
            <a:prstGeom prst="rect">
              <a:avLst/>
            </a:prstGeom>
            <a:noFill/>
            <a:ln w="6350">
              <a:solidFill>
                <a:srgbClr val="A0A0A0"/>
              </a:solidFill>
              <a:miter lim="800000"/>
              <a:headEnd type="none" w="sm" len="sm"/>
              <a:tailEnd type="none" w="lg" len="lg"/>
            </a:ln>
            <a:extLst>
              <a:ext uri="{909E8E84-426E-40DD-AFC4-6F175D3DCCD1}">
                <a14:hiddenFill xmlns:a14="http://schemas.microsoft.com/office/drawing/2010/main">
                  <a:solidFill>
                    <a:srgbClr val="FFFFFF"/>
                  </a:solidFill>
                </a14:hiddenFill>
              </a:ext>
            </a:extLst>
          </p:spPr>
          <p:txBody>
            <a:bodyPr/>
            <a:lstStyle/>
            <a:p>
              <a:endParaRPr lang="en-US"/>
            </a:p>
          </p:txBody>
        </p:sp>
      </p:grpSp>
    </p:spTree>
    <p:extLst>
      <p:ext uri="{BB962C8B-B14F-4D97-AF65-F5344CB8AC3E}">
        <p14:creationId xmlns:p14="http://schemas.microsoft.com/office/powerpoint/2010/main" val="2729121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smtClean="0"/>
              <a:t>Windows Interface Standards</a:t>
            </a:r>
          </a:p>
        </p:txBody>
      </p:sp>
      <p:sp>
        <p:nvSpPr>
          <p:cNvPr id="13316" name="Rectangle 3"/>
          <p:cNvSpPr>
            <a:spLocks noGrp="1" noChangeArrowheads="1"/>
          </p:cNvSpPr>
          <p:nvPr>
            <p:ph type="body" sz="half" idx="1"/>
          </p:nvPr>
        </p:nvSpPr>
        <p:spPr/>
        <p:txBody>
          <a:bodyPr/>
          <a:lstStyle/>
          <a:p>
            <a:r>
              <a:rPr lang="en-US" sz="2000" dirty="0" smtClean="0"/>
              <a:t>The Windows Interface:  An Application Design Guide (Microsoft)</a:t>
            </a:r>
          </a:p>
          <a:p>
            <a:r>
              <a:rPr lang="en-US" sz="2000" dirty="0" smtClean="0"/>
              <a:t>Navigation and Choices</a:t>
            </a:r>
          </a:p>
          <a:p>
            <a:pPr lvl="1"/>
            <a:r>
              <a:rPr lang="en-US" sz="1800" dirty="0" smtClean="0"/>
              <a:t>Mouse, Icons</a:t>
            </a:r>
          </a:p>
          <a:p>
            <a:pPr lvl="1"/>
            <a:r>
              <a:rPr lang="en-US" sz="1800" dirty="0" smtClean="0"/>
              <a:t>Keyboard, Short-cuts</a:t>
            </a:r>
          </a:p>
          <a:p>
            <a:pPr lvl="1"/>
            <a:r>
              <a:rPr lang="en-US" sz="1800" dirty="0" smtClean="0"/>
              <a:t>Menus</a:t>
            </a:r>
          </a:p>
          <a:p>
            <a:r>
              <a:rPr lang="en-US" sz="2000" dirty="0" smtClean="0"/>
              <a:t>Selections from a list</a:t>
            </a:r>
          </a:p>
          <a:p>
            <a:pPr lvl="1"/>
            <a:r>
              <a:rPr lang="en-US" sz="1800" dirty="0" smtClean="0"/>
              <a:t>Single</a:t>
            </a:r>
          </a:p>
          <a:p>
            <a:pPr lvl="1"/>
            <a:r>
              <a:rPr lang="en-US" sz="1800" dirty="0" smtClean="0"/>
              <a:t>Contiguous Multiple</a:t>
            </a:r>
          </a:p>
          <a:p>
            <a:pPr lvl="1"/>
            <a:r>
              <a:rPr lang="en-US" sz="1800" dirty="0" smtClean="0"/>
              <a:t>Disjoint Multiple</a:t>
            </a:r>
          </a:p>
          <a:p>
            <a:r>
              <a:rPr lang="en-US" sz="2000" dirty="0" smtClean="0"/>
              <a:t>Focus</a:t>
            </a:r>
          </a:p>
          <a:p>
            <a:pPr lvl="1"/>
            <a:r>
              <a:rPr lang="en-US" sz="1800" dirty="0" smtClean="0"/>
              <a:t>Outline box</a:t>
            </a:r>
          </a:p>
          <a:p>
            <a:pPr lvl="1"/>
            <a:r>
              <a:rPr lang="en-US" sz="1800" dirty="0" smtClean="0"/>
              <a:t>Cursor</a:t>
            </a:r>
          </a:p>
        </p:txBody>
      </p:sp>
      <p:sp>
        <p:nvSpPr>
          <p:cNvPr id="13317" name="Rectangle 4"/>
          <p:cNvSpPr>
            <a:spLocks noGrp="1" noChangeArrowheads="1"/>
          </p:cNvSpPr>
          <p:nvPr>
            <p:ph type="body" sz="half" idx="2"/>
          </p:nvPr>
        </p:nvSpPr>
        <p:spPr/>
        <p:txBody>
          <a:bodyPr/>
          <a:lstStyle/>
          <a:p>
            <a:r>
              <a:rPr lang="en-US" sz="2000" dirty="0" smtClean="0"/>
              <a:t>Manipulation</a:t>
            </a:r>
          </a:p>
          <a:p>
            <a:pPr lvl="1"/>
            <a:r>
              <a:rPr lang="en-US" sz="1800" dirty="0" smtClean="0"/>
              <a:t>Activation</a:t>
            </a:r>
          </a:p>
          <a:p>
            <a:pPr lvl="1"/>
            <a:r>
              <a:rPr lang="en-US" sz="1800" dirty="0" smtClean="0"/>
              <a:t>Drag and Drop</a:t>
            </a:r>
          </a:p>
          <a:p>
            <a:r>
              <a:rPr lang="en-US" sz="2000" dirty="0" smtClean="0"/>
              <a:t>Feedback</a:t>
            </a:r>
          </a:p>
          <a:p>
            <a:pPr lvl="1"/>
            <a:r>
              <a:rPr lang="en-US" sz="1800" dirty="0" smtClean="0"/>
              <a:t>Progress indicators and status gauges</a:t>
            </a:r>
          </a:p>
          <a:p>
            <a:pPr lvl="1"/>
            <a:r>
              <a:rPr lang="en-US" sz="1800" dirty="0" smtClean="0"/>
              <a:t>Flashing</a:t>
            </a:r>
          </a:p>
          <a:p>
            <a:pPr lvl="1"/>
            <a:r>
              <a:rPr lang="en-US" sz="1800" dirty="0" smtClean="0"/>
              <a:t>Tool tips</a:t>
            </a:r>
          </a:p>
          <a:p>
            <a:pPr lvl="1"/>
            <a:r>
              <a:rPr lang="en-US" sz="1800" dirty="0" smtClean="0"/>
              <a:t>Status bar</a:t>
            </a:r>
          </a:p>
          <a:p>
            <a:pPr lvl="1"/>
            <a:r>
              <a:rPr lang="en-US" sz="1800" dirty="0" smtClean="0"/>
              <a:t>3-D controls</a:t>
            </a:r>
          </a:p>
          <a:p>
            <a:pPr lvl="1"/>
            <a:r>
              <a:rPr lang="en-US" sz="1800" dirty="0" smtClean="0"/>
              <a:t>Message boxes</a:t>
            </a:r>
          </a:p>
        </p:txBody>
      </p:sp>
      <p:sp>
        <p:nvSpPr>
          <p:cNvPr id="13314" name="Slide Number Placeholder 6"/>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2B7FE08F-6354-467E-B5E2-7D13C028FCA4}" type="slidenum">
              <a:rPr lang="en-US" smtClean="0"/>
              <a:pPr/>
              <a:t>8</a:t>
            </a:fld>
            <a:endParaRPr lang="en-US"/>
          </a:p>
        </p:txBody>
      </p:sp>
    </p:spTree>
    <p:extLst>
      <p:ext uri="{BB962C8B-B14F-4D97-AF65-F5344CB8AC3E}">
        <p14:creationId xmlns:p14="http://schemas.microsoft.com/office/powerpoint/2010/main" val="341319301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967704" y="1575114"/>
            <a:ext cx="3974865" cy="3275988"/>
          </a:xfrm>
          <a:prstGeom prst="rect">
            <a:avLst/>
          </a:prstGeom>
        </p:spPr>
      </p:pic>
      <p:pic>
        <p:nvPicPr>
          <p:cNvPr id="2" name="Picture 1"/>
          <p:cNvPicPr>
            <a:picLocks noChangeAspect="1"/>
          </p:cNvPicPr>
          <p:nvPr/>
        </p:nvPicPr>
        <p:blipFill>
          <a:blip r:embed="rId4"/>
          <a:stretch>
            <a:fillRect/>
          </a:stretch>
        </p:blipFill>
        <p:spPr>
          <a:xfrm>
            <a:off x="407033" y="1431010"/>
            <a:ext cx="4340481" cy="3274265"/>
          </a:xfrm>
          <a:prstGeom prst="rect">
            <a:avLst/>
          </a:prstGeom>
        </p:spPr>
      </p:pic>
      <p:sp>
        <p:nvSpPr>
          <p:cNvPr id="14340" name="Rectangle 2"/>
          <p:cNvSpPr>
            <a:spLocks noGrp="1" noChangeArrowheads="1"/>
          </p:cNvSpPr>
          <p:nvPr>
            <p:ph type="title"/>
          </p:nvPr>
        </p:nvSpPr>
        <p:spPr/>
        <p:txBody>
          <a:bodyPr/>
          <a:lstStyle/>
          <a:p>
            <a:r>
              <a:rPr lang="en-US" dirty="0" smtClean="0"/>
              <a:t>Common Form Structure</a:t>
            </a:r>
          </a:p>
        </p:txBody>
      </p:sp>
      <p:sp>
        <p:nvSpPr>
          <p:cNvPr id="14338" name="Slide Number Placeholder 6"/>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4242F2B4-CF83-4600-A950-60F053A5FB75}" type="slidenum">
              <a:rPr lang="en-US" smtClean="0"/>
              <a:pPr/>
              <a:t>9</a:t>
            </a:fld>
            <a:endParaRPr lang="en-US"/>
          </a:p>
        </p:txBody>
      </p:sp>
      <p:sp>
        <p:nvSpPr>
          <p:cNvPr id="19" name="TextBox 18"/>
          <p:cNvSpPr txBox="1"/>
          <p:nvPr/>
        </p:nvSpPr>
        <p:spPr>
          <a:xfrm>
            <a:off x="2019570" y="5196105"/>
            <a:ext cx="1903085" cy="369332"/>
          </a:xfrm>
          <a:prstGeom prst="rect">
            <a:avLst/>
          </a:prstGeom>
          <a:noFill/>
        </p:spPr>
        <p:txBody>
          <a:bodyPr wrap="none" rtlCol="0">
            <a:spAutoFit/>
          </a:bodyPr>
          <a:lstStyle/>
          <a:p>
            <a:r>
              <a:rPr lang="en-US" sz="1800" dirty="0" smtClean="0"/>
              <a:t>Record selection</a:t>
            </a:r>
            <a:endParaRPr lang="en-US" sz="1800" dirty="0"/>
          </a:p>
        </p:txBody>
      </p:sp>
      <p:cxnSp>
        <p:nvCxnSpPr>
          <p:cNvPr id="21" name="Straight Arrow Connector 20"/>
          <p:cNvCxnSpPr>
            <a:stCxn id="19" idx="0"/>
          </p:cNvCxnSpPr>
          <p:nvPr/>
        </p:nvCxnSpPr>
        <p:spPr bwMode="auto">
          <a:xfrm flipH="1" flipV="1">
            <a:off x="1668780" y="4705275"/>
            <a:ext cx="1302333" cy="490830"/>
          </a:xfrm>
          <a:prstGeom prst="straightConnector1">
            <a:avLst/>
          </a:prstGeom>
          <a:solidFill>
            <a:schemeClr val="accent1"/>
          </a:solidFill>
          <a:ln w="12700" cap="flat" cmpd="sng" algn="ctr">
            <a:solidFill>
              <a:schemeClr val="bg2"/>
            </a:solidFill>
            <a:prstDash val="solid"/>
            <a:round/>
            <a:headEnd type="none" w="sm" len="sm"/>
            <a:tailEnd type="stealth" w="lg" len="med"/>
          </a:ln>
          <a:effectLst/>
        </p:spPr>
      </p:cxnSp>
      <p:cxnSp>
        <p:nvCxnSpPr>
          <p:cNvPr id="39" name="Straight Arrow Connector 38"/>
          <p:cNvCxnSpPr>
            <a:stCxn id="19" idx="0"/>
          </p:cNvCxnSpPr>
          <p:nvPr/>
        </p:nvCxnSpPr>
        <p:spPr bwMode="auto">
          <a:xfrm flipV="1">
            <a:off x="2971113" y="5017803"/>
            <a:ext cx="2093868" cy="178302"/>
          </a:xfrm>
          <a:prstGeom prst="straightConnector1">
            <a:avLst/>
          </a:prstGeom>
          <a:solidFill>
            <a:schemeClr val="accent1"/>
          </a:solidFill>
          <a:ln w="12700" cap="flat" cmpd="sng" algn="ctr">
            <a:solidFill>
              <a:schemeClr val="bg2"/>
            </a:solidFill>
            <a:prstDash val="solid"/>
            <a:round/>
            <a:headEnd type="none" w="sm" len="sm"/>
            <a:tailEnd type="stealth" w="lg" len="med"/>
          </a:ln>
          <a:effectLst/>
        </p:spPr>
      </p:cxnSp>
      <p:sp>
        <p:nvSpPr>
          <p:cNvPr id="43" name="TextBox 42"/>
          <p:cNvSpPr txBox="1"/>
          <p:nvPr/>
        </p:nvSpPr>
        <p:spPr>
          <a:xfrm>
            <a:off x="2271229" y="1140941"/>
            <a:ext cx="612091" cy="369332"/>
          </a:xfrm>
          <a:prstGeom prst="rect">
            <a:avLst/>
          </a:prstGeom>
          <a:noFill/>
        </p:spPr>
        <p:txBody>
          <a:bodyPr wrap="none" rtlCol="0">
            <a:spAutoFit/>
          </a:bodyPr>
          <a:lstStyle/>
          <a:p>
            <a:r>
              <a:rPr lang="en-US" sz="1800" dirty="0" smtClean="0"/>
              <a:t>Title</a:t>
            </a:r>
            <a:endParaRPr lang="en-US" sz="1800" dirty="0"/>
          </a:p>
        </p:txBody>
      </p:sp>
      <p:cxnSp>
        <p:nvCxnSpPr>
          <p:cNvPr id="26" name="Straight Arrow Connector 25"/>
          <p:cNvCxnSpPr>
            <a:stCxn id="43" idx="2"/>
          </p:cNvCxnSpPr>
          <p:nvPr/>
        </p:nvCxnSpPr>
        <p:spPr bwMode="auto">
          <a:xfrm flipH="1">
            <a:off x="1272209" y="1510273"/>
            <a:ext cx="1305066" cy="223111"/>
          </a:xfrm>
          <a:prstGeom prst="straightConnector1">
            <a:avLst/>
          </a:prstGeom>
          <a:solidFill>
            <a:schemeClr val="accent1"/>
          </a:solidFill>
          <a:ln w="12700" cap="flat" cmpd="sng" algn="ctr">
            <a:solidFill>
              <a:schemeClr val="bg2"/>
            </a:solidFill>
            <a:prstDash val="solid"/>
            <a:round/>
            <a:headEnd type="none" w="sm" len="sm"/>
            <a:tailEnd type="stealth" w="lg" len="med"/>
          </a:ln>
          <a:effectLst/>
        </p:spPr>
      </p:cxnSp>
      <p:cxnSp>
        <p:nvCxnSpPr>
          <p:cNvPr id="28" name="Straight Arrow Connector 27"/>
          <p:cNvCxnSpPr>
            <a:stCxn id="43" idx="2"/>
          </p:cNvCxnSpPr>
          <p:nvPr/>
        </p:nvCxnSpPr>
        <p:spPr bwMode="auto">
          <a:xfrm>
            <a:off x="2577275" y="1510273"/>
            <a:ext cx="4441468" cy="388812"/>
          </a:xfrm>
          <a:prstGeom prst="straightConnector1">
            <a:avLst/>
          </a:prstGeom>
          <a:solidFill>
            <a:schemeClr val="accent1"/>
          </a:solidFill>
          <a:ln w="12700" cap="flat" cmpd="sng" algn="ctr">
            <a:solidFill>
              <a:schemeClr val="bg2"/>
            </a:solidFill>
            <a:prstDash val="solid"/>
            <a:round/>
            <a:headEnd type="none" w="sm" len="sm"/>
            <a:tailEnd type="stealth" w="lg" len="med"/>
          </a:ln>
          <a:effectLst/>
        </p:spPr>
      </p:cxnSp>
      <p:sp>
        <p:nvSpPr>
          <p:cNvPr id="50" name="TextBox 49"/>
          <p:cNvSpPr txBox="1"/>
          <p:nvPr/>
        </p:nvSpPr>
        <p:spPr>
          <a:xfrm>
            <a:off x="2577274" y="4602751"/>
            <a:ext cx="2262158" cy="369332"/>
          </a:xfrm>
          <a:prstGeom prst="rect">
            <a:avLst/>
          </a:prstGeom>
          <a:noFill/>
        </p:spPr>
        <p:txBody>
          <a:bodyPr wrap="none" rtlCol="0">
            <a:spAutoFit/>
          </a:bodyPr>
          <a:lstStyle/>
          <a:p>
            <a:r>
              <a:rPr lang="en-US" sz="1800" dirty="0" smtClean="0"/>
              <a:t>Data-bound controls</a:t>
            </a:r>
            <a:endParaRPr lang="en-US" sz="1800" dirty="0"/>
          </a:p>
        </p:txBody>
      </p:sp>
      <p:cxnSp>
        <p:nvCxnSpPr>
          <p:cNvPr id="14336" name="Straight Arrow Connector 14335"/>
          <p:cNvCxnSpPr>
            <a:stCxn id="50" idx="0"/>
          </p:cNvCxnSpPr>
          <p:nvPr/>
        </p:nvCxnSpPr>
        <p:spPr bwMode="auto">
          <a:xfrm flipH="1" flipV="1">
            <a:off x="2449002" y="3590236"/>
            <a:ext cx="1259351" cy="1012515"/>
          </a:xfrm>
          <a:prstGeom prst="straightConnector1">
            <a:avLst/>
          </a:prstGeom>
          <a:solidFill>
            <a:schemeClr val="accent1"/>
          </a:solidFill>
          <a:ln w="12700" cap="flat" cmpd="sng" algn="ctr">
            <a:solidFill>
              <a:schemeClr val="bg2"/>
            </a:solidFill>
            <a:prstDash val="solid"/>
            <a:round/>
            <a:headEnd type="none" w="sm" len="sm"/>
            <a:tailEnd type="stealth" w="lg" len="med"/>
          </a:ln>
          <a:effectLst/>
        </p:spPr>
      </p:cxnSp>
      <p:cxnSp>
        <p:nvCxnSpPr>
          <p:cNvPr id="14352" name="Straight Arrow Connector 14351"/>
          <p:cNvCxnSpPr>
            <a:stCxn id="50" idx="0"/>
          </p:cNvCxnSpPr>
          <p:nvPr/>
        </p:nvCxnSpPr>
        <p:spPr bwMode="auto">
          <a:xfrm flipV="1">
            <a:off x="3708353" y="3770906"/>
            <a:ext cx="1420238" cy="831845"/>
          </a:xfrm>
          <a:prstGeom prst="straightConnector1">
            <a:avLst/>
          </a:prstGeom>
          <a:solidFill>
            <a:schemeClr val="accent1"/>
          </a:solidFill>
          <a:ln w="12700" cap="flat" cmpd="sng" algn="ctr">
            <a:solidFill>
              <a:schemeClr val="bg2"/>
            </a:solidFill>
            <a:prstDash val="solid"/>
            <a:round/>
            <a:headEnd type="none" w="sm" len="sm"/>
            <a:tailEnd type="stealth" w="lg" len="med"/>
          </a:ln>
          <a:effectLst/>
        </p:spPr>
      </p:cxnSp>
    </p:spTree>
    <p:extLst>
      <p:ext uri="{BB962C8B-B14F-4D97-AF65-F5344CB8AC3E}">
        <p14:creationId xmlns:p14="http://schemas.microsoft.com/office/powerpoint/2010/main" val="366709853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YellowFade">
  <a:themeElements>
    <a:clrScheme name="Custom 1">
      <a:dk1>
        <a:srgbClr val="000000"/>
      </a:dk1>
      <a:lt1>
        <a:srgbClr val="FFFF99"/>
      </a:lt1>
      <a:dk2>
        <a:srgbClr val="FF0066"/>
      </a:dk2>
      <a:lt2>
        <a:srgbClr val="0000FF"/>
      </a:lt2>
      <a:accent1>
        <a:srgbClr val="CCECFF"/>
      </a:accent1>
      <a:accent2>
        <a:srgbClr val="6699FF"/>
      </a:accent2>
      <a:accent3>
        <a:srgbClr val="FFFFCA"/>
      </a:accent3>
      <a:accent4>
        <a:srgbClr val="000000"/>
      </a:accent4>
      <a:accent5>
        <a:srgbClr val="E2F4FF"/>
      </a:accent5>
      <a:accent6>
        <a:srgbClr val="5C8AE7"/>
      </a:accent6>
      <a:hlink>
        <a:srgbClr val="5E6FD4"/>
      </a:hlink>
      <a:folHlink>
        <a:srgbClr val="5E6FD4"/>
      </a:folHlink>
    </a:clrScheme>
    <a:fontScheme name="YellowFade.pot">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FF"/>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FF"/>
            </a:solidFill>
            <a:effectLst/>
            <a:latin typeface="Arial" charset="0"/>
          </a:defRPr>
        </a:defPPr>
      </a:lstStyle>
    </a:lnDef>
  </a:objectDefaults>
  <a:extraClrSchemeLst>
    <a:extraClrScheme>
      <a:clrScheme name="YellowFade.pot 1">
        <a:dk1>
          <a:srgbClr val="00354E"/>
        </a:dk1>
        <a:lt1>
          <a:srgbClr val="EAEAEA"/>
        </a:lt1>
        <a:dk2>
          <a:srgbClr val="006699"/>
        </a:dk2>
        <a:lt2>
          <a:srgbClr val="CCECFF"/>
        </a:lt2>
        <a:accent1>
          <a:srgbClr val="006699"/>
        </a:accent1>
        <a:accent2>
          <a:srgbClr val="6699FF"/>
        </a:accent2>
        <a:accent3>
          <a:srgbClr val="AAB8CA"/>
        </a:accent3>
        <a:accent4>
          <a:srgbClr val="C8C8C8"/>
        </a:accent4>
        <a:accent5>
          <a:srgbClr val="AAB8CA"/>
        </a:accent5>
        <a:accent6>
          <a:srgbClr val="5C8AE7"/>
        </a:accent6>
        <a:hlink>
          <a:srgbClr val="CCCCFF"/>
        </a:hlink>
        <a:folHlink>
          <a:srgbClr val="5E6FD4"/>
        </a:folHlink>
      </a:clrScheme>
      <a:clrMap bg1="dk2" tx1="lt1" bg2="dk1" tx2="lt2" accent1="accent1" accent2="accent2" accent3="accent3" accent4="accent4" accent5="accent5" accent6="accent6" hlink="hlink" folHlink="folHlink"/>
    </a:extraClrScheme>
    <a:extraClrScheme>
      <a:clrScheme name="YellowFade.pot 2">
        <a:dk1>
          <a:srgbClr val="000080"/>
        </a:dk1>
        <a:lt1>
          <a:srgbClr val="FFFFFF"/>
        </a:lt1>
        <a:dk2>
          <a:srgbClr val="3366CC"/>
        </a:dk2>
        <a:lt2>
          <a:srgbClr val="7A7C93"/>
        </a:lt2>
        <a:accent1>
          <a:srgbClr val="006699"/>
        </a:accent1>
        <a:accent2>
          <a:srgbClr val="6699FF"/>
        </a:accent2>
        <a:accent3>
          <a:srgbClr val="FFFFFF"/>
        </a:accent3>
        <a:accent4>
          <a:srgbClr val="00006C"/>
        </a:accent4>
        <a:accent5>
          <a:srgbClr val="AAB8CA"/>
        </a:accent5>
        <a:accent6>
          <a:srgbClr val="5C8AE7"/>
        </a:accent6>
        <a:hlink>
          <a:srgbClr val="CCCCFF"/>
        </a:hlink>
        <a:folHlink>
          <a:srgbClr val="5E6FD4"/>
        </a:folHlink>
      </a:clrScheme>
      <a:clrMap bg1="lt1" tx1="dk1" bg2="lt2" tx2="dk2" accent1="accent1" accent2="accent2" accent3="accent3" accent4="accent4" accent5="accent5" accent6="accent6" hlink="hlink" folHlink="folHlink"/>
    </a:extraClrScheme>
    <a:extraClrScheme>
      <a:clrScheme name="YellowFade.pot 3">
        <a:dk1>
          <a:srgbClr val="000000"/>
        </a:dk1>
        <a:lt1>
          <a:srgbClr val="FFFFFF"/>
        </a:lt1>
        <a:dk2>
          <a:srgbClr val="000000"/>
        </a:dk2>
        <a:lt2>
          <a:srgbClr val="868686"/>
        </a:lt2>
        <a:accent1>
          <a:srgbClr val="969696"/>
        </a:accent1>
        <a:accent2>
          <a:srgbClr val="CBCBCB"/>
        </a:accent2>
        <a:accent3>
          <a:srgbClr val="FFFFFF"/>
        </a:accent3>
        <a:accent4>
          <a:srgbClr val="000000"/>
        </a:accent4>
        <a:accent5>
          <a:srgbClr val="C9C9C9"/>
        </a:accent5>
        <a:accent6>
          <a:srgbClr val="B8B8B8"/>
        </a:accent6>
        <a:hlink>
          <a:srgbClr val="EAEAEA"/>
        </a:hlink>
        <a:folHlink>
          <a:srgbClr val="5F5F5F"/>
        </a:folHlink>
      </a:clrScheme>
      <a:clrMap bg1="lt1" tx1="dk1" bg2="lt2" tx2="dk2" accent1="accent1" accent2="accent2" accent3="accent3" accent4="accent4" accent5="accent5" accent6="accent6" hlink="hlink" folHlink="folHlink"/>
    </a:extraClrScheme>
    <a:extraClrScheme>
      <a:clrScheme name="YellowFade.pot 4">
        <a:dk1>
          <a:srgbClr val="660066"/>
        </a:dk1>
        <a:lt1>
          <a:srgbClr val="EAEAEA"/>
        </a:lt1>
        <a:dk2>
          <a:srgbClr val="3366CC"/>
        </a:dk2>
        <a:lt2>
          <a:srgbClr val="7A7C93"/>
        </a:lt2>
        <a:accent1>
          <a:srgbClr val="00CCCC"/>
        </a:accent1>
        <a:accent2>
          <a:srgbClr val="CC66FF"/>
        </a:accent2>
        <a:accent3>
          <a:srgbClr val="F3F3F3"/>
        </a:accent3>
        <a:accent4>
          <a:srgbClr val="560056"/>
        </a:accent4>
        <a:accent5>
          <a:srgbClr val="AAE2E2"/>
        </a:accent5>
        <a:accent6>
          <a:srgbClr val="B95CE7"/>
        </a:accent6>
        <a:hlink>
          <a:srgbClr val="CCFFCC"/>
        </a:hlink>
        <a:folHlink>
          <a:srgbClr val="FFCC66"/>
        </a:folHlink>
      </a:clrScheme>
      <a:clrMap bg1="lt1" tx1="dk1" bg2="lt2" tx2="dk2" accent1="accent1" accent2="accent2" accent3="accent3" accent4="accent4" accent5="accent5" accent6="accent6" hlink="hlink" folHlink="folHlink"/>
    </a:extraClrScheme>
    <a:extraClrScheme>
      <a:clrScheme name="YellowFade.pot 5">
        <a:dk1>
          <a:srgbClr val="003366"/>
        </a:dk1>
        <a:lt1>
          <a:srgbClr val="EAEAEA"/>
        </a:lt1>
        <a:dk2>
          <a:srgbClr val="009999"/>
        </a:dk2>
        <a:lt2>
          <a:srgbClr val="FFFFFF"/>
        </a:lt2>
        <a:accent1>
          <a:srgbClr val="008080"/>
        </a:accent1>
        <a:accent2>
          <a:srgbClr val="00CCCC"/>
        </a:accent2>
        <a:accent3>
          <a:srgbClr val="AACACA"/>
        </a:accent3>
        <a:accent4>
          <a:srgbClr val="C8C8C8"/>
        </a:accent4>
        <a:accent5>
          <a:srgbClr val="AAC0C0"/>
        </a:accent5>
        <a:accent6>
          <a:srgbClr val="00B9B9"/>
        </a:accent6>
        <a:hlink>
          <a:srgbClr val="A7DDE1"/>
        </a:hlink>
        <a:folHlink>
          <a:srgbClr val="319CB7"/>
        </a:folHlink>
      </a:clrScheme>
      <a:clrMap bg1="dk2" tx1="lt1" bg2="dk1" tx2="lt2" accent1="accent1" accent2="accent2" accent3="accent3" accent4="accent4" accent5="accent5" accent6="accent6" hlink="hlink" folHlink="folHlink"/>
    </a:extraClrScheme>
    <a:extraClrScheme>
      <a:clrScheme name="YellowFade.pot 6">
        <a:dk1>
          <a:srgbClr val="00354E"/>
        </a:dk1>
        <a:lt1>
          <a:srgbClr val="EAEAEA"/>
        </a:lt1>
        <a:dk2>
          <a:srgbClr val="6D67AA"/>
        </a:dk2>
        <a:lt2>
          <a:srgbClr val="CCCCFF"/>
        </a:lt2>
        <a:accent1>
          <a:srgbClr val="6600CC"/>
        </a:accent1>
        <a:accent2>
          <a:srgbClr val="9999FF"/>
        </a:accent2>
        <a:accent3>
          <a:srgbClr val="BAB8D2"/>
        </a:accent3>
        <a:accent4>
          <a:srgbClr val="C8C8C8"/>
        </a:accent4>
        <a:accent5>
          <a:srgbClr val="B8AAE2"/>
        </a:accent5>
        <a:accent6>
          <a:srgbClr val="8A8AE7"/>
        </a:accent6>
        <a:hlink>
          <a:srgbClr val="CCCCFF"/>
        </a:hlink>
        <a:folHlink>
          <a:srgbClr val="9D70B8"/>
        </a:folHlink>
      </a:clrScheme>
      <a:clrMap bg1="dk2" tx1="lt1" bg2="dk1" tx2="lt2" accent1="accent1" accent2="accent2" accent3="accent3" accent4="accent4" accent5="accent5" accent6="accent6" hlink="hlink" folHlink="folHlink"/>
    </a:extraClrScheme>
    <a:extraClrScheme>
      <a:clrScheme name="YellowFade.pot 7">
        <a:dk1>
          <a:srgbClr val="000000"/>
        </a:dk1>
        <a:lt1>
          <a:srgbClr val="FFFF99"/>
        </a:lt1>
        <a:dk2>
          <a:srgbClr val="FF0066"/>
        </a:dk2>
        <a:lt2>
          <a:srgbClr val="0000FF"/>
        </a:lt2>
        <a:accent1>
          <a:srgbClr val="CCECFF"/>
        </a:accent1>
        <a:accent2>
          <a:srgbClr val="6699FF"/>
        </a:accent2>
        <a:accent3>
          <a:srgbClr val="FFFFCA"/>
        </a:accent3>
        <a:accent4>
          <a:srgbClr val="000000"/>
        </a:accent4>
        <a:accent5>
          <a:srgbClr val="E2F4FF"/>
        </a:accent5>
        <a:accent6>
          <a:srgbClr val="5C8AE7"/>
        </a:accent6>
        <a:hlink>
          <a:srgbClr val="FF66FF"/>
        </a:hlink>
        <a:folHlink>
          <a:srgbClr val="5E6FD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4311</TotalTime>
  <Words>4756</Words>
  <Application>Microsoft Office PowerPoint</Application>
  <PresentationFormat>On-screen Show (4:3)</PresentationFormat>
  <Paragraphs>1202</Paragraphs>
  <Slides>74</Slides>
  <Notes>58</Notes>
  <HiddenSlides>12</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74</vt:i4>
      </vt:variant>
    </vt:vector>
  </HeadingPairs>
  <TitlesOfParts>
    <vt:vector size="84" baseType="lpstr">
      <vt:lpstr>Arial</vt:lpstr>
      <vt:lpstr>Arial Rounded MT Bold</vt:lpstr>
      <vt:lpstr>Century Schoolbook</vt:lpstr>
      <vt:lpstr>Garamond</vt:lpstr>
      <vt:lpstr>Times New Roman</vt:lpstr>
      <vt:lpstr>Wingdings</vt:lpstr>
      <vt:lpstr>YellowFade</vt:lpstr>
      <vt:lpstr>Clip</vt:lpstr>
      <vt:lpstr>Bitmap Image</vt:lpstr>
      <vt:lpstr>Document</vt:lpstr>
      <vt:lpstr>Database Management Systems</vt:lpstr>
      <vt:lpstr>Objectives</vt:lpstr>
      <vt:lpstr>Usability</vt:lpstr>
      <vt:lpstr>Uses of Forms</vt:lpstr>
      <vt:lpstr>Human Factors Design</vt:lpstr>
      <vt:lpstr>Interface / Accessibility</vt:lpstr>
      <vt:lpstr>Standard Form Controls</vt:lpstr>
      <vt:lpstr>Windows Interface Standards</vt:lpstr>
      <vt:lpstr>Common Form Structure</vt:lpstr>
      <vt:lpstr>Foreign Keys and Drop Down Lists</vt:lpstr>
      <vt:lpstr>User Interface—International </vt:lpstr>
      <vt:lpstr>International Attributes</vt:lpstr>
      <vt:lpstr>International: Multiple Languages</vt:lpstr>
      <vt:lpstr>Style Sheets and Templates</vt:lpstr>
      <vt:lpstr>Form types</vt:lpstr>
      <vt:lpstr>Form Layout</vt:lpstr>
      <vt:lpstr>Tabular Form</vt:lpstr>
      <vt:lpstr>Single Row (Columnar) Form</vt:lpstr>
      <vt:lpstr>Sub-Forms</vt:lpstr>
      <vt:lpstr>Startup Form</vt:lpstr>
      <vt:lpstr>Menu Design</vt:lpstr>
      <vt:lpstr>Forms: One Table</vt:lpstr>
      <vt:lpstr>Form Query Example</vt:lpstr>
      <vt:lpstr>Updateable Query</vt:lpstr>
      <vt:lpstr>Updateable Query</vt:lpstr>
      <vt:lpstr>Linked Forms</vt:lpstr>
      <vt:lpstr>Form Properties</vt:lpstr>
      <vt:lpstr>Form Properties: Access</vt:lpstr>
      <vt:lpstr>Form Properties: Visual Studio</vt:lpstr>
      <vt:lpstr>Controls on Forms (Basic)</vt:lpstr>
      <vt:lpstr>Visual Studio Controls</vt:lpstr>
      <vt:lpstr>Pictures</vt:lpstr>
      <vt:lpstr>Handling Photos for Web Apps</vt:lpstr>
      <vt:lpstr>Basic Controls</vt:lpstr>
      <vt:lpstr>Combo &amp; List Boxes</vt:lpstr>
      <vt:lpstr>Combo Box</vt:lpstr>
      <vt:lpstr>Combo Box Sources</vt:lpstr>
      <vt:lpstr>Controls on Forms (Complex)</vt:lpstr>
      <vt:lpstr>Charts</vt:lpstr>
      <vt:lpstr>Multiple Forms</vt:lpstr>
      <vt:lpstr>Multiple Forms</vt:lpstr>
      <vt:lpstr>Integrity</vt:lpstr>
      <vt:lpstr>Direct Manipulation of Objects</vt:lpstr>
      <vt:lpstr>Creating a Graphical Approach</vt:lpstr>
      <vt:lpstr>Oracle Forms</vt:lpstr>
      <vt:lpstr>Oracle Forms Designer</vt:lpstr>
      <vt:lpstr>Oracle Forms: Sales</vt:lpstr>
      <vt:lpstr>Oracle Forms: Sales Design</vt:lpstr>
      <vt:lpstr>Oracle Forms Design Hints</vt:lpstr>
      <vt:lpstr>Oracle Forms Hints</vt:lpstr>
      <vt:lpstr>Design Problems of Many-to-Many</vt:lpstr>
      <vt:lpstr>Design Options: Multiple Sections</vt:lpstr>
      <vt:lpstr>Report Design</vt:lpstr>
      <vt:lpstr>Terminology</vt:lpstr>
      <vt:lpstr>Report Types: Tabular</vt:lpstr>
      <vt:lpstr>Report Types: Labels</vt:lpstr>
      <vt:lpstr>Report Types</vt:lpstr>
      <vt:lpstr>Report Layout</vt:lpstr>
      <vt:lpstr>Report Layout/Common Use</vt:lpstr>
      <vt:lpstr>Report Computations</vt:lpstr>
      <vt:lpstr>Report Graphs</vt:lpstr>
      <vt:lpstr>Oracle Report Writer: Preview</vt:lpstr>
      <vt:lpstr>Oracle Report Writer: Design</vt:lpstr>
      <vt:lpstr>Oracle Reports: Data View</vt:lpstr>
      <vt:lpstr>Report Layout/Groups</vt:lpstr>
      <vt:lpstr>Report Graph for Group</vt:lpstr>
      <vt:lpstr>Appendix: Oracle PL/SQL: Data Types</vt:lpstr>
      <vt:lpstr>Appendix: Oracle PL/SQL Structure</vt:lpstr>
      <vt:lpstr>Appendix: PL/SQL Operators </vt:lpstr>
      <vt:lpstr>Appendix: PL/SQL IF-THEN-ELSE-ELSEIF</vt:lpstr>
      <vt:lpstr>Appendix: PL/SQL Loops</vt:lpstr>
      <vt:lpstr>Appendix: Procedures or Subroutines</vt:lpstr>
      <vt:lpstr>Appendix: SQL Cursors</vt:lpstr>
      <vt:lpstr>Appendix: Error Handling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 Management System</dc:title>
  <dc:subject>Introduction</dc:subject>
  <dc:creator>Jerry Post</dc:creator>
  <cp:lastModifiedBy>Jerry Post</cp:lastModifiedBy>
  <cp:revision>121</cp:revision>
  <dcterms:created xsi:type="dcterms:W3CDTF">1995-06-07T18:27:34Z</dcterms:created>
  <dcterms:modified xsi:type="dcterms:W3CDTF">2013-06-07T04:25:49Z</dcterms:modified>
</cp:coreProperties>
</file>