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Default Extension="docx" ContentType="application/vnd.openxmlformats-officedocument.wordprocessingml.document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45"/>
  </p:notesMasterIdLst>
  <p:sldIdLst>
    <p:sldId id="256" r:id="rId2"/>
    <p:sldId id="268" r:id="rId3"/>
    <p:sldId id="269" r:id="rId4"/>
    <p:sldId id="293" r:id="rId5"/>
    <p:sldId id="270" r:id="rId6"/>
    <p:sldId id="294" r:id="rId7"/>
    <p:sldId id="271" r:id="rId8"/>
    <p:sldId id="272" r:id="rId9"/>
    <p:sldId id="295" r:id="rId10"/>
    <p:sldId id="274" r:id="rId11"/>
    <p:sldId id="296" r:id="rId12"/>
    <p:sldId id="273" r:id="rId13"/>
    <p:sldId id="297" r:id="rId14"/>
    <p:sldId id="307" r:id="rId15"/>
    <p:sldId id="277" r:id="rId16"/>
    <p:sldId id="298" r:id="rId17"/>
    <p:sldId id="278" r:id="rId18"/>
    <p:sldId id="308" r:id="rId19"/>
    <p:sldId id="299" r:id="rId20"/>
    <p:sldId id="279" r:id="rId21"/>
    <p:sldId id="280" r:id="rId22"/>
    <p:sldId id="300" r:id="rId23"/>
    <p:sldId id="281" r:id="rId24"/>
    <p:sldId id="311" r:id="rId25"/>
    <p:sldId id="309" r:id="rId26"/>
    <p:sldId id="310" r:id="rId27"/>
    <p:sldId id="301" r:id="rId28"/>
    <p:sldId id="282" r:id="rId29"/>
    <p:sldId id="283" r:id="rId30"/>
    <p:sldId id="302" r:id="rId31"/>
    <p:sldId id="284" r:id="rId32"/>
    <p:sldId id="285" r:id="rId33"/>
    <p:sldId id="303" r:id="rId34"/>
    <p:sldId id="286" r:id="rId35"/>
    <p:sldId id="304" r:id="rId36"/>
    <p:sldId id="287" r:id="rId37"/>
    <p:sldId id="288" r:id="rId38"/>
    <p:sldId id="305" r:id="rId39"/>
    <p:sldId id="289" r:id="rId40"/>
    <p:sldId id="306" r:id="rId41"/>
    <p:sldId id="290" r:id="rId42"/>
    <p:sldId id="291" r:id="rId43"/>
    <p:sldId id="292" r:id="rId44"/>
  </p:sldIdLst>
  <p:sldSz cx="9144000" cy="6858000" type="screen4x3"/>
  <p:notesSz cx="6858000" cy="9144000"/>
  <p:defaultTextStyle>
    <a:defPPr>
      <a:defRPr lang="en-US"/>
    </a:defPPr>
    <a:lvl1pPr algn="ctr" rtl="0" eaLnBrk="0" fontAlgn="base" hangingPunct="0">
      <a:spcBef>
        <a:spcPct val="5000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spcBef>
        <a:spcPct val="5000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spcBef>
        <a:spcPct val="5000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spcBef>
        <a:spcPct val="5000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spcBef>
        <a:spcPct val="5000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FFFCC"/>
    <a:srgbClr val="CCE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4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794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66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7108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66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566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66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200"/>
            </a:lvl1pPr>
          </a:lstStyle>
          <a:p>
            <a:pPr>
              <a:defRPr/>
            </a:pPr>
            <a:fld id="{D659014E-264D-4618-BB0E-4267F56CB8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927100"/>
            <a:ext cx="8991600" cy="4495800"/>
            <a:chOff x="0" y="584"/>
            <a:chExt cx="5664" cy="2832"/>
          </a:xfrm>
        </p:grpSpPr>
        <p:sp>
          <p:nvSpPr>
            <p:cNvPr id="5" name="AutoShape 3"/>
            <p:cNvSpPr>
              <a:spLocks noChangeArrowheads="1"/>
            </p:cNvSpPr>
            <p:nvPr userDrawn="1"/>
          </p:nvSpPr>
          <p:spPr bwMode="auto">
            <a:xfrm>
              <a:off x="432" y="1304"/>
              <a:ext cx="4656" cy="2112"/>
            </a:xfrm>
            <a:prstGeom prst="roundRect">
              <a:avLst>
                <a:gd name="adj" fmla="val 16667"/>
              </a:avLst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spcBef>
                  <a:spcPct val="0"/>
                </a:spcBef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 userDrawn="1"/>
          </p:nvSpPr>
          <p:spPr bwMode="blackWhite">
            <a:xfrm>
              <a:off x="144" y="584"/>
              <a:ext cx="4512" cy="624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spcBef>
                  <a:spcPct val="0"/>
                </a:spcBef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7" name="AutoShape 5"/>
            <p:cNvSpPr>
              <a:spLocks noChangeArrowheads="1"/>
            </p:cNvSpPr>
            <p:nvPr userDrawn="1"/>
          </p:nvSpPr>
          <p:spPr bwMode="blackWhite">
            <a:xfrm>
              <a:off x="0" y="872"/>
              <a:ext cx="5664" cy="1152"/>
            </a:xfrm>
            <a:custGeom>
              <a:avLst/>
              <a:gdLst>
                <a:gd name="G0" fmla="+- 1000 0 0"/>
                <a:gd name="G1" fmla="+- 1000 0 0"/>
                <a:gd name="G2" fmla="+- G0 0 G1"/>
                <a:gd name="G3" fmla="*/ G1 1 2"/>
                <a:gd name="G4" fmla="+- G0 0 G3"/>
                <a:gd name="T0" fmla="*/ 0 w 1000"/>
                <a:gd name="T1" fmla="*/ 0 h 1000"/>
                <a:gd name="T2" fmla="*/ G4 w 1000"/>
                <a:gd name="T3" fmla="*/ G1 h 1000"/>
              </a:gdLst>
              <a:ahLst/>
              <a:cxnLst>
                <a:cxn ang="0">
                  <a:pos x="0" y="0"/>
                </a:cxn>
                <a:cxn ang="0">
                  <a:pos x="4416" y="0"/>
                </a:cxn>
                <a:cxn ang="0">
                  <a:pos x="4917" y="500"/>
                </a:cxn>
                <a:cxn ang="0">
                  <a:pos x="4417" y="1000"/>
                </a:cxn>
                <a:cxn ang="0">
                  <a:pos x="0" y="1000"/>
                </a:cxn>
              </a:cxnLst>
              <a:rect l="T0" t="T1" r="T2" b="T3"/>
              <a:pathLst>
                <a:path w="4917" h="1000">
                  <a:moveTo>
                    <a:pt x="0" y="0"/>
                  </a:moveTo>
                  <a:lnTo>
                    <a:pt x="4416" y="0"/>
                  </a:lnTo>
                  <a:cubicBezTo>
                    <a:pt x="4693" y="0"/>
                    <a:pt x="4917" y="223"/>
                    <a:pt x="4917" y="500"/>
                  </a:cubicBezTo>
                  <a:cubicBezTo>
                    <a:pt x="4917" y="776"/>
                    <a:pt x="4693" y="999"/>
                    <a:pt x="4417" y="1000"/>
                  </a:cubicBezTo>
                  <a:lnTo>
                    <a:pt x="0" y="10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eaLnBrk="1" hangingPunct="1">
                <a:spcBef>
                  <a:spcPct val="0"/>
                </a:spcBef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8" name="Line 6"/>
            <p:cNvSpPr>
              <a:spLocks noChangeShapeType="1"/>
            </p:cNvSpPr>
            <p:nvPr userDrawn="1"/>
          </p:nvSpPr>
          <p:spPr bwMode="auto">
            <a:xfrm>
              <a:off x="0" y="1928"/>
              <a:ext cx="5232" cy="0"/>
            </a:xfrm>
            <a:prstGeom prst="line">
              <a:avLst/>
            </a:prstGeom>
            <a:noFill/>
            <a:ln w="508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5127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28600" y="1427163"/>
            <a:ext cx="8077200" cy="1609725"/>
          </a:xfrm>
        </p:spPr>
        <p:txBody>
          <a:bodyPr/>
          <a:lstStyle>
            <a:lvl1pPr>
              <a:defRPr sz="4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441700"/>
            <a:ext cx="6629400" cy="16764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7148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316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7148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56F640-396B-4A8D-8196-36B389C03C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8A4E69-5237-42E1-9B13-EA2D135FAF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50013" y="228600"/>
            <a:ext cx="2084387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5263" y="228600"/>
            <a:ext cx="610235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8735D6-159E-4844-9878-3BAAD2DC8C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263" y="228600"/>
            <a:ext cx="8015287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09600" y="1600200"/>
            <a:ext cx="7924800" cy="44196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C0CE14-3390-4E1B-A4E6-F7633945FE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D7C358-9B6A-438C-82A3-2AE20BEEDD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8401C3-286D-44D0-9DFB-54B24BA466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483ABE-19F6-4D91-BF30-35909C88E9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05CCA3-B4C9-4CE7-82E0-D6183A5668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491E2D-5641-4483-9B8F-91B9E84930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8C6C5D-33C9-4A03-8F38-28965CF04B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9CB389-B567-48A2-97DD-004B2CB259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502B6E-9DDC-410A-B108-8D9701C3A1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Group 2"/>
          <p:cNvGrpSpPr>
            <a:grpSpLocks/>
          </p:cNvGrpSpPr>
          <p:nvPr/>
        </p:nvGrpSpPr>
        <p:grpSpPr bwMode="auto">
          <a:xfrm>
            <a:off x="0" y="152400"/>
            <a:ext cx="8686800" cy="6096000"/>
            <a:chOff x="0" y="96"/>
            <a:chExt cx="5472" cy="3840"/>
          </a:xfrm>
        </p:grpSpPr>
        <p:sp>
          <p:nvSpPr>
            <p:cNvPr id="4099" name="AutoShape 3"/>
            <p:cNvSpPr>
              <a:spLocks noChangeArrowheads="1"/>
            </p:cNvSpPr>
            <p:nvPr/>
          </p:nvSpPr>
          <p:spPr bwMode="auto">
            <a:xfrm>
              <a:off x="240" y="336"/>
              <a:ext cx="5232" cy="3600"/>
            </a:xfrm>
            <a:prstGeom prst="roundRect">
              <a:avLst>
                <a:gd name="adj" fmla="val 13727"/>
              </a:avLst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spcBef>
                  <a:spcPct val="0"/>
                </a:spcBef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4100" name="AutoShape 4"/>
            <p:cNvSpPr>
              <a:spLocks noChangeArrowheads="1"/>
            </p:cNvSpPr>
            <p:nvPr/>
          </p:nvSpPr>
          <p:spPr bwMode="blackWhite">
            <a:xfrm>
              <a:off x="0" y="96"/>
              <a:ext cx="5376" cy="768"/>
            </a:xfrm>
            <a:custGeom>
              <a:avLst/>
              <a:gdLst>
                <a:gd name="G0" fmla="+- 1000 0 0"/>
                <a:gd name="G1" fmla="+- 1000 0 0"/>
                <a:gd name="G2" fmla="+- G0 0 G1"/>
                <a:gd name="G3" fmla="*/ G1 1 2"/>
                <a:gd name="G4" fmla="+- G0 0 G3"/>
                <a:gd name="T0" fmla="*/ 0 w 1000"/>
                <a:gd name="T1" fmla="*/ 0 h 1000"/>
                <a:gd name="T2" fmla="*/ G4 w 1000"/>
                <a:gd name="T3" fmla="*/ G1 h 1000"/>
              </a:gdLst>
              <a:ahLst/>
              <a:cxnLst>
                <a:cxn ang="0">
                  <a:pos x="0" y="0"/>
                </a:cxn>
                <a:cxn ang="0">
                  <a:pos x="6499" y="0"/>
                </a:cxn>
                <a:cxn ang="0">
                  <a:pos x="7000" y="500"/>
                </a:cxn>
                <a:cxn ang="0">
                  <a:pos x="6500" y="1000"/>
                </a:cxn>
                <a:cxn ang="0">
                  <a:pos x="0" y="1000"/>
                </a:cxn>
              </a:cxnLst>
              <a:rect l="T0" t="T1" r="T2" b="T3"/>
              <a:pathLst>
                <a:path w="7000" h="1000">
                  <a:moveTo>
                    <a:pt x="0" y="0"/>
                  </a:moveTo>
                  <a:lnTo>
                    <a:pt x="6499" y="0"/>
                  </a:lnTo>
                  <a:cubicBezTo>
                    <a:pt x="6776" y="0"/>
                    <a:pt x="7000" y="223"/>
                    <a:pt x="7000" y="500"/>
                  </a:cubicBezTo>
                  <a:cubicBezTo>
                    <a:pt x="7000" y="776"/>
                    <a:pt x="6776" y="999"/>
                    <a:pt x="6500" y="1000"/>
                  </a:cubicBezTo>
                  <a:lnTo>
                    <a:pt x="0" y="10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eaLnBrk="1" hangingPunct="1">
                <a:spcBef>
                  <a:spcPct val="0"/>
                </a:spcBef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4101" name="Line 5"/>
            <p:cNvSpPr>
              <a:spLocks noChangeShapeType="1"/>
            </p:cNvSpPr>
            <p:nvPr/>
          </p:nvSpPr>
          <p:spPr bwMode="auto">
            <a:xfrm>
              <a:off x="0" y="768"/>
              <a:ext cx="5088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11267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95263" y="228600"/>
            <a:ext cx="8015287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1268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79248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6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200">
                <a:latin typeface="Arial Black" pitchFamily="34" charset="0"/>
              </a:defRPr>
            </a:lvl1pPr>
          </a:lstStyle>
          <a:p>
            <a:pPr>
              <a:defRPr/>
            </a:pPr>
            <a:fld id="{9459963B-79A8-4DB1-85F0-70D2FF1CB4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4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5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6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7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8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9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10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2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3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1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2E2818-C1AA-46F9-8E0D-B931E72938B5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All Powder Board and Ski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800" smtClean="0"/>
              <a:t>Oracle 11g Workbook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smtClean="0"/>
              <a:t>Chapter 5: Advanced Queries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smtClean="0"/>
              <a:t>Jerry Post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smtClean="0"/>
              <a:t>Copyright © 2010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8485BF5-2C8A-48C2-887C-063FF81105D0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28600"/>
            <a:ext cx="8015288" cy="914400"/>
          </a:xfrm>
        </p:spPr>
        <p:txBody>
          <a:bodyPr/>
          <a:lstStyle/>
          <a:p>
            <a:pPr eaLnBrk="1" hangingPunct="1"/>
            <a:r>
              <a:rPr lang="en-US" smtClean="0"/>
              <a:t>Sales and Rentals on Same Day</a:t>
            </a:r>
          </a:p>
        </p:txBody>
      </p:sp>
      <p:graphicFrame>
        <p:nvGraphicFramePr>
          <p:cNvPr id="4098" name="Object 40"/>
          <p:cNvGraphicFramePr>
            <a:graphicFrameLocks noChangeAspect="1"/>
          </p:cNvGraphicFramePr>
          <p:nvPr/>
        </p:nvGraphicFramePr>
        <p:xfrm>
          <a:off x="457200" y="1447800"/>
          <a:ext cx="8224838" cy="2743200"/>
        </p:xfrm>
        <a:graphic>
          <a:graphicData uri="http://schemas.openxmlformats.org/presentationml/2006/ole">
            <p:oleObj spid="_x0000_s4098" name="Document" r:id="rId3" imgW="5387039" imgH="1930565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1B77A2C-748F-454D-8D14-429C8F638395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19459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Action</a:t>
            </a:r>
          </a:p>
        </p:txBody>
      </p:sp>
      <p:sp>
        <p:nvSpPr>
          <p:cNvPr id="19460" name="Text Box 5"/>
          <p:cNvSpPr txBox="1">
            <a:spLocks noChangeArrowheads="1"/>
          </p:cNvSpPr>
          <p:nvPr/>
        </p:nvSpPr>
        <p:spPr bwMode="auto">
          <a:xfrm>
            <a:off x="609600" y="1752600"/>
            <a:ext cx="7848600" cy="3810000"/>
          </a:xfrm>
          <a:prstGeom prst="rect">
            <a:avLst/>
          </a:prstGeom>
          <a:gradFill rotWithShape="1">
            <a:gsLst>
              <a:gs pos="0">
                <a:srgbClr val="D3D3D3"/>
              </a:gs>
              <a:gs pos="100000">
                <a:srgbClr val="F4F4F4"/>
              </a:gs>
            </a:gsLst>
            <a:lin ang="5400000" scaled="1"/>
          </a:gradFill>
          <a:ln w="9525" algn="ctr">
            <a:solidFill>
              <a:srgbClr val="9933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2000" b="1"/>
              <a:t>Action</a:t>
            </a:r>
          </a:p>
          <a:p>
            <a:pPr algn="l"/>
            <a:r>
              <a:rPr lang="en-US" sz="2000"/>
              <a:t>Create a new query.</a:t>
            </a:r>
          </a:p>
          <a:p>
            <a:pPr algn="l"/>
            <a:r>
              <a:rPr lang="en-US" sz="2000"/>
              <a:t>FROM (Customer INNER JOIN Sale</a:t>
            </a:r>
          </a:p>
          <a:p>
            <a:pPr algn="l"/>
            <a:r>
              <a:rPr lang="en-US" sz="2000"/>
              <a:t>ON Customer.CustomerID=Sale.CustomerID)</a:t>
            </a:r>
          </a:p>
          <a:p>
            <a:pPr algn="l"/>
            <a:r>
              <a:rPr lang="en-US" sz="2000"/>
              <a:t>LEFT JOIN Rental ON Sale.CustomerID = Rental.CustomerID.</a:t>
            </a:r>
          </a:p>
          <a:p>
            <a:pPr algn="l"/>
            <a:r>
              <a:rPr lang="en-US" sz="2000"/>
              <a:t>Columns: LastName, FirstName, and CustomerID from Sale and Rental.</a:t>
            </a:r>
          </a:p>
          <a:p>
            <a:pPr algn="l"/>
            <a:r>
              <a:rPr lang="en-US" sz="2000"/>
              <a:t>Run the query.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9C9E776-9C19-46BF-8C85-B1BC22A8F7DC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20483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Rental Without a Purchase</a:t>
            </a:r>
          </a:p>
        </p:txBody>
      </p:sp>
      <p:graphicFrame>
        <p:nvGraphicFramePr>
          <p:cNvPr id="207904" name="Group 32"/>
          <p:cNvGraphicFramePr>
            <a:graphicFrameLocks noGrp="1"/>
          </p:cNvGraphicFramePr>
          <p:nvPr>
            <p:ph idx="1"/>
          </p:nvPr>
        </p:nvGraphicFramePr>
        <p:xfrm>
          <a:off x="609600" y="1477963"/>
          <a:ext cx="8153400" cy="4409123"/>
        </p:xfrm>
        <a:graphic>
          <a:graphicData uri="http://schemas.openxmlformats.org/drawingml/2006/table">
            <a:tbl>
              <a:tblPr/>
              <a:tblGrid>
                <a:gridCol w="1141413"/>
                <a:gridCol w="7011987"/>
              </a:tblGrid>
              <a:tr h="3857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Question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List all customers who rented and did or did not make a purchase.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4621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SQL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COLUMN LastName Format A15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COLUMN FirstName Format A15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SELECT LastName, FirstName, Sale.CustomerID, Rental.CustomerID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FROM (Customer INNER JOIN Sale ON Customer.CustomerID=Sale.CustomerID)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 LEFT JOIN Rental ON Sale.CustomerID=Rental.CustomerID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ORDER BY LastName, FirstName ;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4038">
                <a:tc gridSpan="2"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LASTNAME        FIRSTNAME       CUSTOMERID 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CUSTOMERID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Abel            Marshall              1406       1406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Abel            Marshall              1406       1406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Abel            Melinda               1467       1467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Abrams          Marc                   603	     (null)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Adkins          April                  413        413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Adkins          Manuel                1499       1499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Aldrich         Jewell                 142        142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Aldrich         Jewell                 142        142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… 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C5B2D00-3411-40A5-B656-5EFA20C779CA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21507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Action</a:t>
            </a:r>
          </a:p>
        </p:txBody>
      </p:sp>
      <p:sp>
        <p:nvSpPr>
          <p:cNvPr id="21508" name="Text Box 5"/>
          <p:cNvSpPr txBox="1">
            <a:spLocks noChangeArrowheads="1"/>
          </p:cNvSpPr>
          <p:nvPr/>
        </p:nvSpPr>
        <p:spPr bwMode="auto">
          <a:xfrm>
            <a:off x="457200" y="1752600"/>
            <a:ext cx="8001000" cy="3048000"/>
          </a:xfrm>
          <a:prstGeom prst="rect">
            <a:avLst/>
          </a:prstGeom>
          <a:gradFill rotWithShape="1">
            <a:gsLst>
              <a:gs pos="0">
                <a:srgbClr val="D3D3D3"/>
              </a:gs>
              <a:gs pos="100000">
                <a:srgbClr val="F4F4F4"/>
              </a:gs>
            </a:gsLst>
            <a:lin ang="5400000" scaled="1"/>
          </a:gradFill>
          <a:ln w="9525" algn="ctr">
            <a:solidFill>
              <a:srgbClr val="9933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2000" b="1"/>
              <a:t>Action</a:t>
            </a:r>
          </a:p>
          <a:p>
            <a:pPr algn="l"/>
            <a:r>
              <a:rPr lang="en-US" sz="2000"/>
              <a:t>Create a new query.</a:t>
            </a:r>
          </a:p>
          <a:p>
            <a:pPr algn="l"/>
            <a:r>
              <a:rPr lang="en-US" sz="2000"/>
              <a:t>Tables: Customer and Sale.</a:t>
            </a:r>
          </a:p>
          <a:p>
            <a:pPr algn="l"/>
            <a:r>
              <a:rPr lang="en-US" sz="2000"/>
              <a:t>Columns: LastName, FirstName, and CustomerID.</a:t>
            </a:r>
          </a:p>
          <a:p>
            <a:pPr algn="l"/>
            <a:r>
              <a:rPr lang="en-US" sz="2000"/>
              <a:t>WHERE CustomerID Not In (SELECT CustomerID FROM Rental).</a:t>
            </a:r>
          </a:p>
          <a:p>
            <a:pPr algn="l"/>
            <a:r>
              <a:rPr lang="en-US" sz="2000"/>
              <a:t>Run the query.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9417D3D-A38F-4CB1-B302-FAF377EBFB07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512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28600"/>
            <a:ext cx="8015288" cy="914400"/>
          </a:xfrm>
        </p:spPr>
        <p:txBody>
          <a:bodyPr/>
          <a:lstStyle/>
          <a:p>
            <a:pPr eaLnBrk="1" hangingPunct="1"/>
            <a:r>
              <a:rPr lang="en-US" smtClean="0"/>
              <a:t>Purchase but Never Rented</a:t>
            </a:r>
          </a:p>
        </p:txBody>
      </p:sp>
      <p:graphicFrame>
        <p:nvGraphicFramePr>
          <p:cNvPr id="5122" name="Object 23"/>
          <p:cNvGraphicFramePr>
            <a:graphicFrameLocks noChangeAspect="1"/>
          </p:cNvGraphicFramePr>
          <p:nvPr/>
        </p:nvGraphicFramePr>
        <p:xfrm>
          <a:off x="457200" y="1524000"/>
          <a:ext cx="8088313" cy="4419600"/>
        </p:xfrm>
        <a:graphic>
          <a:graphicData uri="http://schemas.openxmlformats.org/presentationml/2006/ole">
            <p:oleObj spid="_x0000_s5122" name="Document" r:id="rId3" imgW="5215062" imgH="3035133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AC3F431-BA51-4552-A1C8-AD7B336A7E43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6148" name="Rectangle 6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28600"/>
            <a:ext cx="8015288" cy="914400"/>
          </a:xfrm>
        </p:spPr>
        <p:txBody>
          <a:bodyPr/>
          <a:lstStyle/>
          <a:p>
            <a:pPr eaLnBrk="1" hangingPunct="1"/>
            <a:r>
              <a:rPr lang="en-US" smtClean="0"/>
              <a:t>Model Quantity On Hand</a:t>
            </a:r>
          </a:p>
        </p:txBody>
      </p:sp>
      <p:graphicFrame>
        <p:nvGraphicFramePr>
          <p:cNvPr id="6146" name="Object 31"/>
          <p:cNvGraphicFramePr>
            <a:graphicFrameLocks noChangeAspect="1"/>
          </p:cNvGraphicFramePr>
          <p:nvPr/>
        </p:nvGraphicFramePr>
        <p:xfrm>
          <a:off x="457200" y="1524000"/>
          <a:ext cx="7496175" cy="4572000"/>
        </p:xfrm>
        <a:graphic>
          <a:graphicData uri="http://schemas.openxmlformats.org/presentationml/2006/ole">
            <p:oleObj spid="_x0000_s6146" name="Document" r:id="rId3" imgW="4244726" imgH="2759441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82E9D38-0613-47C8-9E56-D937E2E68016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22531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Action</a:t>
            </a:r>
          </a:p>
        </p:txBody>
      </p:sp>
      <p:sp>
        <p:nvSpPr>
          <p:cNvPr id="22532" name="Text Box 5"/>
          <p:cNvSpPr txBox="1">
            <a:spLocks noChangeArrowheads="1"/>
          </p:cNvSpPr>
          <p:nvPr/>
        </p:nvSpPr>
        <p:spPr bwMode="auto">
          <a:xfrm>
            <a:off x="533400" y="1371600"/>
            <a:ext cx="7696200" cy="4648200"/>
          </a:xfrm>
          <a:prstGeom prst="rect">
            <a:avLst/>
          </a:prstGeom>
          <a:gradFill rotWithShape="1">
            <a:gsLst>
              <a:gs pos="0">
                <a:srgbClr val="D3D3D3"/>
              </a:gs>
              <a:gs pos="100000">
                <a:srgbClr val="F4F4F4"/>
              </a:gs>
            </a:gsLst>
            <a:lin ang="5400000" scaled="1"/>
          </a:gradFill>
          <a:ln w="9525" algn="ctr">
            <a:solidFill>
              <a:srgbClr val="9933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2000" b="1"/>
              <a:t>Action</a:t>
            </a:r>
          </a:p>
          <a:p>
            <a:pPr algn="l"/>
            <a:r>
              <a:rPr lang="en-US" sz="2000"/>
              <a:t>Create a new query.</a:t>
            </a:r>
          </a:p>
          <a:p>
            <a:pPr algn="l"/>
            <a:r>
              <a:rPr lang="en-US" sz="2000"/>
              <a:t>Table: Inventory.</a:t>
            </a:r>
          </a:p>
          <a:p>
            <a:pPr algn="l"/>
            <a:r>
              <a:rPr lang="en-US" sz="2000"/>
              <a:t>Columns: ModelID and Sum(QuantityOnHand).</a:t>
            </a:r>
          </a:p>
          <a:p>
            <a:pPr algn="l"/>
            <a:r>
              <a:rPr lang="en-US" sz="2000"/>
              <a:t>Sort by the Sum descending.</a:t>
            </a:r>
          </a:p>
          <a:p>
            <a:pPr algn="l"/>
            <a:r>
              <a:rPr lang="en-US" sz="2000"/>
              <a:t>Run the query.</a:t>
            </a:r>
          </a:p>
          <a:p>
            <a:pPr algn="l"/>
            <a:r>
              <a:rPr lang="en-US" sz="2000"/>
              <a:t>Save it as ModelsOnHand.</a:t>
            </a:r>
          </a:p>
          <a:p>
            <a:pPr algn="l"/>
            <a:r>
              <a:rPr lang="en-US" sz="2000"/>
              <a:t>Create a new table: SalesCategory.</a:t>
            </a:r>
          </a:p>
          <a:p>
            <a:pPr algn="l"/>
            <a:r>
              <a:rPr lang="en-US" sz="2000"/>
              <a:t>Columns: CategoryID, CategoryName, LowLimit, HighLimit.</a:t>
            </a:r>
          </a:p>
          <a:p>
            <a:pPr algn="l"/>
            <a:r>
              <a:rPr lang="en-US" sz="2000"/>
              <a:t>Enter data from Figure 5.10 (next).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9EA76D7-6191-453A-8249-A8C698674BE3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Categories</a:t>
            </a:r>
          </a:p>
        </p:txBody>
      </p:sp>
      <p:graphicFrame>
        <p:nvGraphicFramePr>
          <p:cNvPr id="227338" name="Group 10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table">
            <a:tbl>
              <a:tblPr/>
              <a:tblGrid>
                <a:gridCol w="1289050"/>
                <a:gridCol w="6940550"/>
              </a:tblGrid>
              <a:tr h="6778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Question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Data for the new SalesCategory table.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113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SQL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INSERT INTO SalesCategory VALUES (1, 'Hot', 0, 6);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INSERT INTO SalesCategory VALUES (2, 'Good', 6, 10);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INSERT INTO SalesCategory VALUES (3, 'OK', 10, 20);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INSERT INTO SalesCategory VALUES (4, 'Weak', 20, 40);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INSERT INTO SalesCategory VALUES (5, 'Slow', 40, 1000);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SELECT * FROM SalesCategory;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36738">
                <a:tc gridSpan="2"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CATEGORYID CATEGORYNAME      LOWLIMIT  HIGHLIMIT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         1 Hot                      0          6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         </a:t>
                      </a:r>
                      <a:r>
                        <a:rPr kumimoji="0" lang="pt-B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2 Good                     6         10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         3 OK                      10         20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         4 Weak                    20         40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         5 Slow                    40       1000</a:t>
                      </a:r>
                      <a:endParaRPr kumimoji="0" lang="pt-BR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E5DBDD0-D985-4889-B5F0-D73C5DB3C3C8}" type="slidenum">
              <a:rPr lang="en-US" smtClean="0"/>
              <a:pPr/>
              <a:t>18</a:t>
            </a:fld>
            <a:endParaRPr lang="en-US" smtClean="0"/>
          </a:p>
        </p:txBody>
      </p:sp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CREATE TABLE</a:t>
            </a:r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1177925" y="2284413"/>
            <a:ext cx="6788150" cy="2289175"/>
          </a:xfrm>
          <a:prstGeom prst="rect">
            <a:avLst/>
          </a:prstGeom>
          <a:noFill/>
          <a:ln w="9525" algn="ctr">
            <a:noFill/>
            <a:miter lim="800000"/>
            <a:headEnd/>
            <a:tailEnd type="none" w="sm" len="sm"/>
          </a:ln>
        </p:spPr>
        <p:txBody>
          <a:bodyPr wrap="none" anchor="ctr">
            <a:spAutoFit/>
          </a:bodyPr>
          <a:lstStyle/>
          <a:p>
            <a:pPr algn="l">
              <a:spcBef>
                <a:spcPct val="0"/>
              </a:spcBef>
            </a:pPr>
            <a:r>
              <a:rPr lang="en-US"/>
              <a:t>CREATE TABLE SalesCategory</a:t>
            </a:r>
          </a:p>
          <a:p>
            <a:pPr algn="l">
              <a:spcBef>
                <a:spcPct val="0"/>
              </a:spcBef>
            </a:pPr>
            <a:r>
              <a:rPr lang="en-US"/>
              <a:t>(</a:t>
            </a:r>
          </a:p>
          <a:p>
            <a:pPr algn="l">
              <a:spcBef>
                <a:spcPct val="0"/>
              </a:spcBef>
            </a:pPr>
            <a:r>
              <a:rPr lang="en-US"/>
              <a:t>  CategoryID    	INTEGER,</a:t>
            </a:r>
          </a:p>
          <a:p>
            <a:pPr algn="l">
              <a:spcBef>
                <a:spcPct val="0"/>
              </a:spcBef>
            </a:pPr>
            <a:r>
              <a:rPr lang="en-US"/>
              <a:t>  CategoryName	NVARCHAR2(15),</a:t>
            </a:r>
          </a:p>
          <a:p>
            <a:pPr algn="l">
              <a:spcBef>
                <a:spcPct val="0"/>
              </a:spcBef>
            </a:pPr>
            <a:r>
              <a:rPr lang="en-US"/>
              <a:t>  LowLimit      	INTEGER,</a:t>
            </a:r>
          </a:p>
          <a:p>
            <a:pPr algn="l">
              <a:spcBef>
                <a:spcPct val="0"/>
              </a:spcBef>
            </a:pPr>
            <a:r>
              <a:rPr lang="en-US"/>
              <a:t>  HighLimit     	INTEGER,</a:t>
            </a:r>
          </a:p>
          <a:p>
            <a:pPr algn="l">
              <a:spcBef>
                <a:spcPct val="0"/>
              </a:spcBef>
            </a:pPr>
            <a:r>
              <a:rPr lang="en-US"/>
              <a:t>    CONSTRAINT pk_SalesCategory PRIMARY KEY(CategoryID)</a:t>
            </a:r>
          </a:p>
          <a:p>
            <a:pPr algn="l">
              <a:spcBef>
                <a:spcPct val="0"/>
              </a:spcBef>
            </a:pPr>
            <a:r>
              <a:rPr lang="en-US"/>
              <a:t>) ; 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1322857-4ED9-4939-9E0D-3DFF7B9AEF94}" type="slidenum">
              <a:rPr lang="en-US" smtClean="0"/>
              <a:pPr/>
              <a:t>19</a:t>
            </a:fld>
            <a:endParaRPr lang="en-US" smtClean="0"/>
          </a:p>
        </p:txBody>
      </p:sp>
      <p:sp>
        <p:nvSpPr>
          <p:cNvPr id="25603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Action</a:t>
            </a:r>
          </a:p>
        </p:txBody>
      </p:sp>
      <p:sp>
        <p:nvSpPr>
          <p:cNvPr id="25604" name="Text Box 5"/>
          <p:cNvSpPr txBox="1">
            <a:spLocks noChangeArrowheads="1"/>
          </p:cNvSpPr>
          <p:nvPr/>
        </p:nvSpPr>
        <p:spPr bwMode="auto">
          <a:xfrm>
            <a:off x="1447800" y="1828800"/>
            <a:ext cx="6172200" cy="3200400"/>
          </a:xfrm>
          <a:prstGeom prst="rect">
            <a:avLst/>
          </a:prstGeom>
          <a:gradFill rotWithShape="1">
            <a:gsLst>
              <a:gs pos="0">
                <a:srgbClr val="D3D3D3"/>
              </a:gs>
              <a:gs pos="100000">
                <a:srgbClr val="F4F4F4"/>
              </a:gs>
            </a:gsLst>
            <a:lin ang="5400000" scaled="1"/>
          </a:gradFill>
          <a:ln w="9525" algn="ctr">
            <a:solidFill>
              <a:srgbClr val="9933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2000" b="1"/>
              <a:t>Action</a:t>
            </a:r>
          </a:p>
          <a:p>
            <a:pPr algn="l"/>
            <a:r>
              <a:rPr lang="en-US" sz="2000"/>
              <a:t>Create a new query.</a:t>
            </a:r>
          </a:p>
          <a:p>
            <a:pPr algn="l"/>
            <a:r>
              <a:rPr lang="en-US" sz="2000"/>
              <a:t>Columns: ModelID, SumOfQuantityOnHand, CategoryID, and CategoryName.</a:t>
            </a:r>
          </a:p>
          <a:p>
            <a:pPr algn="l"/>
            <a:r>
              <a:rPr lang="en-US" sz="2000"/>
              <a:t>Tables: ModelsOnHand and SalesCategory.</a:t>
            </a:r>
          </a:p>
          <a:p>
            <a:pPr algn="l"/>
            <a:r>
              <a:rPr lang="en-US" sz="2000"/>
              <a:t>Add the inequality join.</a:t>
            </a:r>
          </a:p>
          <a:p>
            <a:pPr algn="l"/>
            <a:r>
              <a:rPr lang="en-US" sz="2000"/>
              <a:t>Run the query.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D803205-5064-4843-A8F0-F1D35424077E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Primary Tables</a:t>
            </a:r>
          </a:p>
        </p:txBody>
      </p:sp>
      <p:pic>
        <p:nvPicPr>
          <p:cNvPr id="14340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447800"/>
            <a:ext cx="7010400" cy="4729163"/>
          </a:xfrm>
          <a:prstGeom prst="rect">
            <a:avLst/>
          </a:prstGeom>
          <a:noFill/>
          <a:ln w="9525" algn="ctr">
            <a:noFill/>
            <a:miter lim="800000"/>
            <a:headEnd/>
            <a:tailEnd type="none" w="sm" len="sm"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E532FA5-999A-47A5-9E2D-E407C9C7E25C}" type="slidenum">
              <a:rPr lang="en-US" smtClean="0"/>
              <a:pPr/>
              <a:t>20</a:t>
            </a:fld>
            <a:endParaRPr lang="en-US" smtClean="0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28600"/>
            <a:ext cx="8015288" cy="914400"/>
          </a:xfrm>
        </p:spPr>
        <p:txBody>
          <a:bodyPr/>
          <a:lstStyle/>
          <a:p>
            <a:pPr eaLnBrk="1" hangingPunct="1"/>
            <a:r>
              <a:rPr lang="en-US" smtClean="0"/>
              <a:t>Inequality Join</a:t>
            </a:r>
          </a:p>
        </p:txBody>
      </p:sp>
      <p:graphicFrame>
        <p:nvGraphicFramePr>
          <p:cNvPr id="7170" name="Object 43"/>
          <p:cNvGraphicFramePr>
            <a:graphicFrameLocks noChangeAspect="1"/>
          </p:cNvGraphicFramePr>
          <p:nvPr/>
        </p:nvGraphicFramePr>
        <p:xfrm>
          <a:off x="457200" y="1447800"/>
          <a:ext cx="8382000" cy="4397375"/>
        </p:xfrm>
        <a:graphic>
          <a:graphicData uri="http://schemas.openxmlformats.org/presentationml/2006/ole">
            <p:oleObj spid="_x0000_s7170" name="Document" r:id="rId3" imgW="6083580" imgH="3190615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1441B57-1BBB-4787-B4D9-AC495E389348}" type="slidenum">
              <a:rPr lang="en-US" smtClean="0"/>
              <a:pPr/>
              <a:t>21</a:t>
            </a:fld>
            <a:endParaRPr lang="en-US" smtClean="0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28600"/>
            <a:ext cx="8015288" cy="914400"/>
          </a:xfrm>
        </p:spPr>
        <p:txBody>
          <a:bodyPr/>
          <a:lstStyle/>
          <a:p>
            <a:pPr eaLnBrk="1" hangingPunct="1"/>
            <a:r>
              <a:rPr lang="en-US" smtClean="0"/>
              <a:t>Sales Categories</a:t>
            </a:r>
          </a:p>
        </p:txBody>
      </p:sp>
      <p:graphicFrame>
        <p:nvGraphicFramePr>
          <p:cNvPr id="8194" name="Object 38"/>
          <p:cNvGraphicFramePr>
            <a:graphicFrameLocks noChangeAspect="1"/>
          </p:cNvGraphicFramePr>
          <p:nvPr/>
        </p:nvGraphicFramePr>
        <p:xfrm>
          <a:off x="457200" y="1447800"/>
          <a:ext cx="8228013" cy="3276600"/>
        </p:xfrm>
        <a:graphic>
          <a:graphicData uri="http://schemas.openxmlformats.org/presentationml/2006/ole">
            <p:oleObj spid="_x0000_s8194" name="Document" r:id="rId3" imgW="6083580" imgH="2423284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216D23D-80D6-4A51-ADD3-CB651311FE2B}" type="slidenum">
              <a:rPr lang="en-US" smtClean="0"/>
              <a:pPr/>
              <a:t>22</a:t>
            </a:fld>
            <a:endParaRPr lang="en-US" smtClean="0"/>
          </a:p>
        </p:txBody>
      </p:sp>
      <p:sp>
        <p:nvSpPr>
          <p:cNvPr id="26627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Action</a:t>
            </a:r>
          </a:p>
        </p:txBody>
      </p:sp>
      <p:sp>
        <p:nvSpPr>
          <p:cNvPr id="26628" name="Text Box 5"/>
          <p:cNvSpPr txBox="1">
            <a:spLocks noChangeArrowheads="1"/>
          </p:cNvSpPr>
          <p:nvPr/>
        </p:nvSpPr>
        <p:spPr bwMode="auto">
          <a:xfrm>
            <a:off x="762000" y="1600200"/>
            <a:ext cx="7391400" cy="4495800"/>
          </a:xfrm>
          <a:prstGeom prst="rect">
            <a:avLst/>
          </a:prstGeom>
          <a:gradFill rotWithShape="1">
            <a:gsLst>
              <a:gs pos="0">
                <a:srgbClr val="D3D3D3"/>
              </a:gs>
              <a:gs pos="100000">
                <a:srgbClr val="F4F4F4"/>
              </a:gs>
            </a:gsLst>
            <a:lin ang="5400000" scaled="1"/>
          </a:gradFill>
          <a:ln w="9525" algn="ctr">
            <a:solidFill>
              <a:srgbClr val="9933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2000" b="1"/>
              <a:t>Action</a:t>
            </a:r>
          </a:p>
          <a:p>
            <a:pPr algn="l"/>
            <a:r>
              <a:rPr lang="en-US" sz="2000"/>
              <a:t>Create a new query.</a:t>
            </a:r>
          </a:p>
          <a:p>
            <a:pPr algn="l"/>
            <a:r>
              <a:rPr lang="en-US" sz="2000"/>
              <a:t>Columns: CustomerID, LastName, FirstName, and SaleDate.</a:t>
            </a:r>
          </a:p>
          <a:p>
            <a:pPr algn="l"/>
            <a:r>
              <a:rPr lang="en-US" sz="2000"/>
              <a:t>Tables: Customer and Sale.</a:t>
            </a:r>
          </a:p>
          <a:p>
            <a:pPr algn="l"/>
            <a:r>
              <a:rPr lang="en-US" sz="2000"/>
              <a:t>Set January sale date in WHERE.</a:t>
            </a:r>
          </a:p>
          <a:p>
            <a:pPr algn="l"/>
            <a:r>
              <a:rPr lang="en-US" sz="2000"/>
              <a:t>Copy the entire statement.</a:t>
            </a:r>
          </a:p>
          <a:p>
            <a:pPr algn="l"/>
            <a:r>
              <a:rPr lang="en-US" sz="2000"/>
              <a:t>Add the word Union.</a:t>
            </a:r>
          </a:p>
          <a:p>
            <a:pPr algn="l"/>
            <a:r>
              <a:rPr lang="en-US" sz="2000"/>
              <a:t>Paste the SELECT statement and change the date condition and name to March.</a:t>
            </a:r>
          </a:p>
          <a:p>
            <a:pPr algn="l"/>
            <a:r>
              <a:rPr lang="en-US" sz="2000"/>
              <a:t>Run the query.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A8D6242-36D2-4162-BACE-B97FE42DEA4D}" type="slidenum">
              <a:rPr lang="en-US" smtClean="0"/>
              <a:pPr/>
              <a:t>23</a:t>
            </a:fld>
            <a:endParaRPr lang="en-US" smtClean="0"/>
          </a:p>
        </p:txBody>
      </p:sp>
      <p:sp>
        <p:nvSpPr>
          <p:cNvPr id="922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28600"/>
            <a:ext cx="8015288" cy="914400"/>
          </a:xfrm>
        </p:spPr>
        <p:txBody>
          <a:bodyPr/>
          <a:lstStyle/>
          <a:p>
            <a:pPr eaLnBrk="1" hangingPunct="1"/>
            <a:r>
              <a:rPr lang="en-US" smtClean="0"/>
              <a:t>UNION Query</a:t>
            </a:r>
          </a:p>
        </p:txBody>
      </p:sp>
      <p:graphicFrame>
        <p:nvGraphicFramePr>
          <p:cNvPr id="9218" name="Object 37"/>
          <p:cNvGraphicFramePr>
            <a:graphicFrameLocks noChangeAspect="1"/>
          </p:cNvGraphicFramePr>
          <p:nvPr/>
        </p:nvGraphicFramePr>
        <p:xfrm>
          <a:off x="533400" y="1447800"/>
          <a:ext cx="7927975" cy="4953000"/>
        </p:xfrm>
        <a:graphic>
          <a:graphicData uri="http://schemas.openxmlformats.org/presentationml/2006/ole">
            <p:oleObj spid="_x0000_s9218" name="Document" r:id="rId3" imgW="6083580" imgH="3801025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8108F3C-7F9E-4846-A1AE-F49DDC354B32}" type="slidenum">
              <a:rPr lang="en-US" smtClean="0"/>
              <a:pPr/>
              <a:t>24</a:t>
            </a:fld>
            <a:endParaRPr lang="en-US" smtClean="0"/>
          </a:p>
        </p:txBody>
      </p:sp>
      <p:sp>
        <p:nvSpPr>
          <p:cNvPr id="27651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Action: Recursive Query</a:t>
            </a:r>
          </a:p>
        </p:txBody>
      </p:sp>
      <p:sp>
        <p:nvSpPr>
          <p:cNvPr id="27652" name="Text Box 5"/>
          <p:cNvSpPr txBox="1">
            <a:spLocks noChangeArrowheads="1"/>
          </p:cNvSpPr>
          <p:nvPr/>
        </p:nvSpPr>
        <p:spPr bwMode="auto">
          <a:xfrm>
            <a:off x="762000" y="1600200"/>
            <a:ext cx="7391400" cy="2438400"/>
          </a:xfrm>
          <a:prstGeom prst="rect">
            <a:avLst/>
          </a:prstGeom>
          <a:gradFill rotWithShape="1">
            <a:gsLst>
              <a:gs pos="0">
                <a:srgbClr val="D3D3D3"/>
              </a:gs>
              <a:gs pos="100000">
                <a:srgbClr val="F4F4F4"/>
              </a:gs>
            </a:gsLst>
            <a:lin ang="5400000" scaled="1"/>
          </a:gradFill>
          <a:ln w="9525" algn="ctr">
            <a:solidFill>
              <a:srgbClr val="9933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2000" b="1"/>
              <a:t>Action</a:t>
            </a:r>
          </a:p>
          <a:p>
            <a:pPr algn="l"/>
            <a:r>
              <a:rPr lang="en-US" sz="2000"/>
              <a:t>Look at the Employee table—the ManagerID column.</a:t>
            </a:r>
          </a:p>
          <a:p>
            <a:pPr algn="l"/>
            <a:r>
              <a:rPr lang="en-US" sz="2000"/>
              <a:t>Create the recursive query to show the reporting relationships.</a:t>
            </a:r>
          </a:p>
          <a:p>
            <a:pPr algn="l"/>
            <a:r>
              <a:rPr lang="en-US" sz="2000"/>
              <a:t>Check the results against the data.</a:t>
            </a:r>
          </a:p>
          <a:p>
            <a:pPr algn="l"/>
            <a:endParaRPr lang="en-US" sz="200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Recursive Query Data</a:t>
            </a:r>
          </a:p>
        </p:txBody>
      </p:sp>
      <p:sp>
        <p:nvSpPr>
          <p:cNvPr id="28675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A6E995F-23DA-4397-B290-BEB7D0DF9D87}" type="slidenum">
              <a:rPr lang="en-US" smtClean="0"/>
              <a:pPr/>
              <a:t>25</a:t>
            </a:fld>
            <a:endParaRPr lang="en-US" smtClean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914400" y="1450975"/>
          <a:ext cx="5715000" cy="4876800"/>
        </p:xfrm>
        <a:graphic>
          <a:graphicData uri="http://schemas.openxmlformats.org/drawingml/2006/table">
            <a:tbl>
              <a:tblPr/>
              <a:tblGrid>
                <a:gridCol w="1495464"/>
                <a:gridCol w="1393378"/>
                <a:gridCol w="1462331"/>
                <a:gridCol w="1363827"/>
              </a:tblGrid>
              <a:tr h="23640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latin typeface="Century Schoolbook"/>
                          <a:ea typeface="Calibri"/>
                          <a:cs typeface="Times New Roman"/>
                        </a:rPr>
                        <a:t>EmployeeID</a:t>
                      </a:r>
                      <a:r>
                        <a:rPr lang="en-US" sz="1600" dirty="0">
                          <a:latin typeface="Century Schoolbook"/>
                          <a:ea typeface="Calibri"/>
                          <a:cs typeface="Times New Roman"/>
                        </a:rPr>
                        <a:t> </a:t>
                      </a:r>
                    </a:p>
                  </a:txBody>
                  <a:tcPr marL="96713" marR="96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Century Schoolbook"/>
                          <a:ea typeface="Calibri"/>
                          <a:cs typeface="Times New Roman"/>
                        </a:rPr>
                        <a:t>LastName</a:t>
                      </a:r>
                    </a:p>
                  </a:txBody>
                  <a:tcPr marL="96713" marR="96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Century Schoolbook"/>
                          <a:ea typeface="Calibri"/>
                          <a:cs typeface="Times New Roman"/>
                        </a:rPr>
                        <a:t>FirstName</a:t>
                      </a:r>
                    </a:p>
                  </a:txBody>
                  <a:tcPr marL="96713" marR="96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Century Schoolbook"/>
                          <a:ea typeface="Calibri"/>
                          <a:cs typeface="Times New Roman"/>
                        </a:rPr>
                        <a:t>ManagerID</a:t>
                      </a:r>
                    </a:p>
                  </a:txBody>
                  <a:tcPr marL="96713" marR="96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40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Century Schoolbook"/>
                          <a:ea typeface="Calibri"/>
                          <a:cs typeface="Times New Roman"/>
                        </a:rPr>
                        <a:t>0</a:t>
                      </a:r>
                    </a:p>
                  </a:txBody>
                  <a:tcPr marL="96713" marR="96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Century Schoolbook"/>
                          <a:ea typeface="Calibri"/>
                          <a:cs typeface="Times New Roman"/>
                        </a:rPr>
                        <a:t>Staff</a:t>
                      </a:r>
                    </a:p>
                  </a:txBody>
                  <a:tcPr marL="96713" marR="96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entury Schoolbook"/>
                        <a:ea typeface="Calibri"/>
                        <a:cs typeface="Times New Roman"/>
                      </a:endParaRPr>
                    </a:p>
                  </a:txBody>
                  <a:tcPr marL="96713" marR="96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Century Schoolbook"/>
                          <a:ea typeface="Calibri"/>
                          <a:cs typeface="Times New Roman"/>
                        </a:rPr>
                        <a:t>8</a:t>
                      </a:r>
                    </a:p>
                  </a:txBody>
                  <a:tcPr marL="96713" marR="96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40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Century Schoolbook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96713" marR="96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Century Schoolbook"/>
                          <a:ea typeface="Calibri"/>
                          <a:cs typeface="Times New Roman"/>
                        </a:rPr>
                        <a:t>Killy </a:t>
                      </a:r>
                    </a:p>
                  </a:txBody>
                  <a:tcPr marL="96713" marR="96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Century Schoolbook"/>
                          <a:ea typeface="Calibri"/>
                          <a:cs typeface="Times New Roman"/>
                        </a:rPr>
                        <a:t>Jean-Claude</a:t>
                      </a:r>
                    </a:p>
                  </a:txBody>
                  <a:tcPr marL="96713" marR="96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entury Schoolbook"/>
                        <a:ea typeface="Calibri"/>
                        <a:cs typeface="Times New Roman"/>
                      </a:endParaRPr>
                    </a:p>
                  </a:txBody>
                  <a:tcPr marL="96713" marR="96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40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Century Schoolbook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96713" marR="96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Century Schoolbook"/>
                          <a:ea typeface="Calibri"/>
                          <a:cs typeface="Times New Roman"/>
                        </a:rPr>
                        <a:t>Miyahira </a:t>
                      </a:r>
                    </a:p>
                  </a:txBody>
                  <a:tcPr marL="96713" marR="96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Century Schoolbook"/>
                          <a:ea typeface="Calibri"/>
                          <a:cs typeface="Times New Roman"/>
                        </a:rPr>
                        <a:t>Hideharu</a:t>
                      </a:r>
                    </a:p>
                  </a:txBody>
                  <a:tcPr marL="96713" marR="96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Century Schoolbook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96713" marR="96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40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Century Schoolbook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96713" marR="96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Century Schoolbook"/>
                          <a:ea typeface="Calibri"/>
                          <a:cs typeface="Times New Roman"/>
                        </a:rPr>
                        <a:t>Street</a:t>
                      </a:r>
                    </a:p>
                  </a:txBody>
                  <a:tcPr marL="96713" marR="96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Century Schoolbook"/>
                          <a:ea typeface="Calibri"/>
                          <a:cs typeface="Times New Roman"/>
                        </a:rPr>
                        <a:t>Picabo</a:t>
                      </a:r>
                    </a:p>
                  </a:txBody>
                  <a:tcPr marL="96713" marR="96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Century Schoolbook"/>
                          <a:ea typeface="Calibri"/>
                          <a:cs typeface="Times New Roman"/>
                        </a:rPr>
                        <a:t>6</a:t>
                      </a:r>
                    </a:p>
                  </a:txBody>
                  <a:tcPr marL="96713" marR="96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40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Century Schoolbook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96713" marR="96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Century Schoolbook"/>
                          <a:ea typeface="Calibri"/>
                          <a:cs typeface="Times New Roman"/>
                        </a:rPr>
                        <a:t>Heiden </a:t>
                      </a:r>
                    </a:p>
                  </a:txBody>
                  <a:tcPr marL="96713" marR="96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Century Schoolbook"/>
                          <a:ea typeface="Calibri"/>
                          <a:cs typeface="Times New Roman"/>
                        </a:rPr>
                        <a:t>Beth</a:t>
                      </a:r>
                    </a:p>
                  </a:txBody>
                  <a:tcPr marL="96713" marR="96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entury Schoolbook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96713" marR="96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40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Century Schoolbook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96713" marR="96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Century Schoolbook"/>
                          <a:ea typeface="Calibri"/>
                          <a:cs typeface="Times New Roman"/>
                        </a:rPr>
                        <a:t>Cavagnoud </a:t>
                      </a:r>
                    </a:p>
                  </a:txBody>
                  <a:tcPr marL="96713" marR="96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Century Schoolbook"/>
                          <a:ea typeface="Calibri"/>
                          <a:cs typeface="Times New Roman"/>
                        </a:rPr>
                        <a:t>Regine</a:t>
                      </a:r>
                    </a:p>
                  </a:txBody>
                  <a:tcPr marL="96713" marR="96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entury Schoolbook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96713" marR="96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40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Century Schoolbook"/>
                          <a:ea typeface="Calibri"/>
                          <a:cs typeface="Times New Roman"/>
                        </a:rPr>
                        <a:t>6</a:t>
                      </a:r>
                    </a:p>
                  </a:txBody>
                  <a:tcPr marL="96713" marR="96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Century Schoolbook"/>
                          <a:ea typeface="Calibri"/>
                          <a:cs typeface="Times New Roman"/>
                        </a:rPr>
                        <a:t>Daehlie </a:t>
                      </a:r>
                    </a:p>
                  </a:txBody>
                  <a:tcPr marL="96713" marR="96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Century Schoolbook"/>
                          <a:ea typeface="Calibri"/>
                          <a:cs typeface="Times New Roman"/>
                        </a:rPr>
                        <a:t>Bjorn</a:t>
                      </a:r>
                    </a:p>
                  </a:txBody>
                  <a:tcPr marL="96713" marR="96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Century Schoolbook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96713" marR="96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40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Century Schoolbook"/>
                          <a:ea typeface="Calibri"/>
                          <a:cs typeface="Times New Roman"/>
                        </a:rPr>
                        <a:t>7</a:t>
                      </a:r>
                    </a:p>
                  </a:txBody>
                  <a:tcPr marL="96713" marR="96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Century Schoolbook"/>
                          <a:ea typeface="Calibri"/>
                          <a:cs typeface="Times New Roman"/>
                        </a:rPr>
                        <a:t>Moe</a:t>
                      </a:r>
                    </a:p>
                  </a:txBody>
                  <a:tcPr marL="96713" marR="96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Century Schoolbook"/>
                          <a:ea typeface="Calibri"/>
                          <a:cs typeface="Times New Roman"/>
                        </a:rPr>
                        <a:t>Tommy</a:t>
                      </a:r>
                    </a:p>
                  </a:txBody>
                  <a:tcPr marL="96713" marR="96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Century Schoolbook"/>
                          <a:ea typeface="Calibri"/>
                          <a:cs typeface="Times New Roman"/>
                        </a:rPr>
                        <a:t>15</a:t>
                      </a:r>
                    </a:p>
                  </a:txBody>
                  <a:tcPr marL="96713" marR="96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40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Century Schoolbook"/>
                          <a:ea typeface="Calibri"/>
                          <a:cs typeface="Times New Roman"/>
                        </a:rPr>
                        <a:t>8</a:t>
                      </a:r>
                    </a:p>
                  </a:txBody>
                  <a:tcPr marL="96713" marR="96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Century Schoolbook"/>
                          <a:ea typeface="Calibri"/>
                          <a:cs typeface="Times New Roman"/>
                        </a:rPr>
                        <a:t>Tomba</a:t>
                      </a:r>
                    </a:p>
                  </a:txBody>
                  <a:tcPr marL="96713" marR="96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Century Schoolbook"/>
                          <a:ea typeface="Calibri"/>
                          <a:cs typeface="Times New Roman"/>
                        </a:rPr>
                        <a:t>Alberto</a:t>
                      </a:r>
                    </a:p>
                  </a:txBody>
                  <a:tcPr marL="96713" marR="96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Century Schoolbook"/>
                          <a:ea typeface="Calibri"/>
                          <a:cs typeface="Times New Roman"/>
                        </a:rPr>
                        <a:t>18</a:t>
                      </a:r>
                    </a:p>
                  </a:txBody>
                  <a:tcPr marL="96713" marR="96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40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Century Schoolbook"/>
                          <a:ea typeface="Calibri"/>
                          <a:cs typeface="Times New Roman"/>
                        </a:rPr>
                        <a:t>9</a:t>
                      </a:r>
                    </a:p>
                  </a:txBody>
                  <a:tcPr marL="96713" marR="96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Century Schoolbook"/>
                          <a:ea typeface="Calibri"/>
                          <a:cs typeface="Times New Roman"/>
                        </a:rPr>
                        <a:t>Jasey-Jay</a:t>
                      </a:r>
                    </a:p>
                  </a:txBody>
                  <a:tcPr marL="96713" marR="96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Century Schoolbook"/>
                          <a:ea typeface="Calibri"/>
                          <a:cs typeface="Times New Roman"/>
                        </a:rPr>
                        <a:t>Anderson</a:t>
                      </a:r>
                    </a:p>
                  </a:txBody>
                  <a:tcPr marL="96713" marR="96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Century Schoolbook"/>
                          <a:ea typeface="Calibri"/>
                          <a:cs typeface="Times New Roman"/>
                        </a:rPr>
                        <a:t>15</a:t>
                      </a:r>
                    </a:p>
                  </a:txBody>
                  <a:tcPr marL="96713" marR="96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40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Century Schoolbook"/>
                          <a:ea typeface="Calibri"/>
                          <a:cs typeface="Times New Roman"/>
                        </a:rPr>
                        <a:t>10</a:t>
                      </a:r>
                    </a:p>
                  </a:txBody>
                  <a:tcPr marL="96713" marR="96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Century Schoolbook"/>
                          <a:ea typeface="Calibri"/>
                          <a:cs typeface="Times New Roman"/>
                        </a:rPr>
                        <a:t>Carr</a:t>
                      </a:r>
                    </a:p>
                  </a:txBody>
                  <a:tcPr marL="96713" marR="96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Century Schoolbook"/>
                          <a:ea typeface="Calibri"/>
                          <a:cs typeface="Times New Roman"/>
                        </a:rPr>
                        <a:t>Chris</a:t>
                      </a:r>
                    </a:p>
                  </a:txBody>
                  <a:tcPr marL="96713" marR="96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Century Schoolbook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96713" marR="96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40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Century Schoolbook"/>
                          <a:ea typeface="Calibri"/>
                          <a:cs typeface="Times New Roman"/>
                        </a:rPr>
                        <a:t>11</a:t>
                      </a:r>
                    </a:p>
                  </a:txBody>
                  <a:tcPr marL="96713" marR="96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Century Schoolbook"/>
                          <a:ea typeface="Calibri"/>
                          <a:cs typeface="Times New Roman"/>
                        </a:rPr>
                        <a:t>Fawcett</a:t>
                      </a:r>
                    </a:p>
                  </a:txBody>
                  <a:tcPr marL="96713" marR="96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Century Schoolbook"/>
                          <a:ea typeface="Calibri"/>
                          <a:cs typeface="Times New Roman"/>
                        </a:rPr>
                        <a:t>Mark</a:t>
                      </a:r>
                    </a:p>
                  </a:txBody>
                  <a:tcPr marL="96713" marR="96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Century Schoolbook"/>
                          <a:ea typeface="Calibri"/>
                          <a:cs typeface="Times New Roman"/>
                        </a:rPr>
                        <a:t>6</a:t>
                      </a:r>
                    </a:p>
                  </a:txBody>
                  <a:tcPr marL="96713" marR="96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40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Century Schoolbook"/>
                          <a:ea typeface="Calibri"/>
                          <a:cs typeface="Times New Roman"/>
                        </a:rPr>
                        <a:t>12</a:t>
                      </a:r>
                    </a:p>
                  </a:txBody>
                  <a:tcPr marL="96713" marR="96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Century Schoolbook"/>
                          <a:ea typeface="Calibri"/>
                          <a:cs typeface="Times New Roman"/>
                        </a:rPr>
                        <a:t>Mckenna</a:t>
                      </a:r>
                    </a:p>
                  </a:txBody>
                  <a:tcPr marL="96713" marR="96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Century Schoolbook"/>
                          <a:ea typeface="Calibri"/>
                          <a:cs typeface="Times New Roman"/>
                        </a:rPr>
                        <a:t>Lesley</a:t>
                      </a:r>
                    </a:p>
                  </a:txBody>
                  <a:tcPr marL="96713" marR="96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Century Schoolbook"/>
                          <a:ea typeface="Calibri"/>
                          <a:cs typeface="Times New Roman"/>
                        </a:rPr>
                        <a:t>18</a:t>
                      </a:r>
                    </a:p>
                  </a:txBody>
                  <a:tcPr marL="96713" marR="96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40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Century Schoolbook"/>
                          <a:ea typeface="Calibri"/>
                          <a:cs typeface="Times New Roman"/>
                        </a:rPr>
                        <a:t>13</a:t>
                      </a:r>
                    </a:p>
                  </a:txBody>
                  <a:tcPr marL="96713" marR="96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Century Schoolbook"/>
                          <a:ea typeface="Calibri"/>
                          <a:cs typeface="Times New Roman"/>
                        </a:rPr>
                        <a:t>Weinbrecht</a:t>
                      </a:r>
                    </a:p>
                  </a:txBody>
                  <a:tcPr marL="96713" marR="96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Century Schoolbook"/>
                          <a:ea typeface="Calibri"/>
                          <a:cs typeface="Times New Roman"/>
                        </a:rPr>
                        <a:t>Donna</a:t>
                      </a:r>
                    </a:p>
                  </a:txBody>
                  <a:tcPr marL="96713" marR="96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Century Schoolbook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96713" marR="96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40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Century Schoolbook"/>
                          <a:ea typeface="Calibri"/>
                          <a:cs typeface="Times New Roman"/>
                        </a:rPr>
                        <a:t>14</a:t>
                      </a:r>
                    </a:p>
                  </a:txBody>
                  <a:tcPr marL="96713" marR="96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Century Schoolbook"/>
                          <a:ea typeface="Calibri"/>
                          <a:cs typeface="Times New Roman"/>
                        </a:rPr>
                        <a:t>Adam</a:t>
                      </a:r>
                    </a:p>
                  </a:txBody>
                  <a:tcPr marL="96713" marR="96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Century Schoolbook"/>
                          <a:ea typeface="Calibri"/>
                          <a:cs typeface="Times New Roman"/>
                        </a:rPr>
                        <a:t>Arno</a:t>
                      </a:r>
                    </a:p>
                  </a:txBody>
                  <a:tcPr marL="96713" marR="96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Century Schoolbook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96713" marR="96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40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Century Schoolbook"/>
                          <a:ea typeface="Calibri"/>
                          <a:cs typeface="Times New Roman"/>
                        </a:rPr>
                        <a:t>15</a:t>
                      </a:r>
                    </a:p>
                  </a:txBody>
                  <a:tcPr marL="96713" marR="96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Century Schoolbook"/>
                          <a:ea typeface="Calibri"/>
                          <a:cs typeface="Times New Roman"/>
                        </a:rPr>
                        <a:t>Brassard</a:t>
                      </a:r>
                    </a:p>
                  </a:txBody>
                  <a:tcPr marL="96713" marR="96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Century Schoolbook"/>
                          <a:ea typeface="Calibri"/>
                          <a:cs typeface="Times New Roman"/>
                        </a:rPr>
                        <a:t>Jean-Luc</a:t>
                      </a:r>
                    </a:p>
                  </a:txBody>
                  <a:tcPr marL="96713" marR="96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Century Schoolbook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96713" marR="96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40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Century Schoolbook"/>
                          <a:ea typeface="Calibri"/>
                          <a:cs typeface="Times New Roman"/>
                        </a:rPr>
                        <a:t>16</a:t>
                      </a:r>
                    </a:p>
                  </a:txBody>
                  <a:tcPr marL="96713" marR="96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Century Schoolbook"/>
                          <a:ea typeface="Calibri"/>
                          <a:cs typeface="Times New Roman"/>
                        </a:rPr>
                        <a:t>Boit</a:t>
                      </a:r>
                    </a:p>
                  </a:txBody>
                  <a:tcPr marL="96713" marR="96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Century Schoolbook"/>
                          <a:ea typeface="Calibri"/>
                          <a:cs typeface="Times New Roman"/>
                        </a:rPr>
                        <a:t>Philip</a:t>
                      </a:r>
                    </a:p>
                  </a:txBody>
                  <a:tcPr marL="96713" marR="96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Century Schoolbook"/>
                          <a:ea typeface="Calibri"/>
                          <a:cs typeface="Times New Roman"/>
                        </a:rPr>
                        <a:t>6</a:t>
                      </a:r>
                    </a:p>
                  </a:txBody>
                  <a:tcPr marL="96713" marR="96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40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Century Schoolbook"/>
                          <a:ea typeface="Calibri"/>
                          <a:cs typeface="Times New Roman"/>
                        </a:rPr>
                        <a:t>17</a:t>
                      </a:r>
                    </a:p>
                  </a:txBody>
                  <a:tcPr marL="96713" marR="96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Century Schoolbook"/>
                          <a:ea typeface="Calibri"/>
                          <a:cs typeface="Times New Roman"/>
                        </a:rPr>
                        <a:t>Bourgeat</a:t>
                      </a:r>
                    </a:p>
                  </a:txBody>
                  <a:tcPr marL="96713" marR="96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Century Schoolbook"/>
                          <a:ea typeface="Calibri"/>
                          <a:cs typeface="Times New Roman"/>
                        </a:rPr>
                        <a:t>Pierrick</a:t>
                      </a:r>
                    </a:p>
                  </a:txBody>
                  <a:tcPr marL="96713" marR="96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Century Schoolbook"/>
                          <a:ea typeface="Calibri"/>
                          <a:cs typeface="Times New Roman"/>
                        </a:rPr>
                        <a:t>15</a:t>
                      </a:r>
                    </a:p>
                  </a:txBody>
                  <a:tcPr marL="96713" marR="96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40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Century Schoolbook"/>
                          <a:ea typeface="Calibri"/>
                          <a:cs typeface="Times New Roman"/>
                        </a:rPr>
                        <a:t>18</a:t>
                      </a:r>
                    </a:p>
                  </a:txBody>
                  <a:tcPr marL="96713" marR="96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Century Schoolbook"/>
                          <a:ea typeface="Calibri"/>
                          <a:cs typeface="Times New Roman"/>
                        </a:rPr>
                        <a:t>Gravier</a:t>
                      </a:r>
                    </a:p>
                  </a:txBody>
                  <a:tcPr marL="96713" marR="96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Century Schoolbook"/>
                          <a:ea typeface="Calibri"/>
                          <a:cs typeface="Times New Roman"/>
                        </a:rPr>
                        <a:t>Richard</a:t>
                      </a:r>
                    </a:p>
                  </a:txBody>
                  <a:tcPr marL="96713" marR="96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entury Schoolbook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96713" marR="96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8783" name="Oval 8"/>
          <p:cNvSpPr>
            <a:spLocks noChangeArrowheads="1"/>
          </p:cNvSpPr>
          <p:nvPr/>
        </p:nvSpPr>
        <p:spPr bwMode="auto">
          <a:xfrm>
            <a:off x="5257800" y="1905000"/>
            <a:ext cx="1143000" cy="304800"/>
          </a:xfrm>
          <a:prstGeom prst="ellipse">
            <a:avLst/>
          </a:prstGeom>
          <a:noFill/>
          <a:ln w="9525" algn="ctr">
            <a:solidFill>
              <a:srgbClr val="FF0000"/>
            </a:solidFill>
            <a:round/>
            <a:headEnd/>
            <a:tailEnd type="triangle" w="sm" len="sm"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8784" name="Oval 9"/>
          <p:cNvSpPr>
            <a:spLocks noChangeArrowheads="1"/>
          </p:cNvSpPr>
          <p:nvPr/>
        </p:nvSpPr>
        <p:spPr bwMode="auto">
          <a:xfrm>
            <a:off x="5181600" y="2667000"/>
            <a:ext cx="381000" cy="304800"/>
          </a:xfrm>
          <a:prstGeom prst="ellipse">
            <a:avLst/>
          </a:prstGeom>
          <a:noFill/>
          <a:ln w="9525" algn="ctr">
            <a:solidFill>
              <a:srgbClr val="FF0000"/>
            </a:solidFill>
            <a:round/>
            <a:headEnd/>
            <a:tailEnd type="triangle" w="sm" len="sm"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8785" name="Freeform 10"/>
          <p:cNvSpPr>
            <a:spLocks/>
          </p:cNvSpPr>
          <p:nvPr/>
        </p:nvSpPr>
        <p:spPr bwMode="auto">
          <a:xfrm>
            <a:off x="1266825" y="2052638"/>
            <a:ext cx="3883025" cy="866775"/>
          </a:xfrm>
          <a:custGeom>
            <a:avLst/>
            <a:gdLst>
              <a:gd name="T0" fmla="*/ 3882190 w 3882190"/>
              <a:gd name="T1" fmla="*/ 625643 h 866275"/>
              <a:gd name="T2" fmla="*/ 657727 w 3882190"/>
              <a:gd name="T3" fmla="*/ 786064 h 866275"/>
              <a:gd name="T4" fmla="*/ 561474 w 3882190"/>
              <a:gd name="T5" fmla="*/ 144379 h 866275"/>
              <a:gd name="T6" fmla="*/ 0 w 3882190"/>
              <a:gd name="T7" fmla="*/ 0 h 86627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882190" h="866275">
                <a:moveTo>
                  <a:pt x="3882190" y="625643"/>
                </a:moveTo>
                <a:cubicBezTo>
                  <a:pt x="2546685" y="745959"/>
                  <a:pt x="1211180" y="866275"/>
                  <a:pt x="657727" y="786064"/>
                </a:cubicBezTo>
                <a:cubicBezTo>
                  <a:pt x="104274" y="705853"/>
                  <a:pt x="671095" y="275390"/>
                  <a:pt x="561474" y="144379"/>
                </a:cubicBezTo>
                <a:cubicBezTo>
                  <a:pt x="451853" y="13368"/>
                  <a:pt x="225926" y="6684"/>
                  <a:pt x="0" y="0"/>
                </a:cubicBezTo>
              </a:path>
            </a:pathLst>
          </a:cu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med"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8786" name="Oval 11"/>
          <p:cNvSpPr>
            <a:spLocks noChangeArrowheads="1"/>
          </p:cNvSpPr>
          <p:nvPr/>
        </p:nvSpPr>
        <p:spPr bwMode="auto">
          <a:xfrm>
            <a:off x="5181600" y="2895600"/>
            <a:ext cx="381000" cy="304800"/>
          </a:xfrm>
          <a:prstGeom prst="ellipse">
            <a:avLst/>
          </a:prstGeom>
          <a:noFill/>
          <a:ln w="9525" algn="ctr">
            <a:solidFill>
              <a:srgbClr val="00B0F0"/>
            </a:solidFill>
            <a:round/>
            <a:headEnd/>
            <a:tailEnd type="triangle" w="sm" len="sm"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8787" name="Freeform 12"/>
          <p:cNvSpPr>
            <a:spLocks/>
          </p:cNvSpPr>
          <p:nvPr/>
        </p:nvSpPr>
        <p:spPr bwMode="auto">
          <a:xfrm>
            <a:off x="1316038" y="2790825"/>
            <a:ext cx="3897312" cy="320675"/>
          </a:xfrm>
          <a:custGeom>
            <a:avLst/>
            <a:gdLst>
              <a:gd name="T0" fmla="*/ 3898231 w 3898231"/>
              <a:gd name="T1" fmla="*/ 304800 h 320842"/>
              <a:gd name="T2" fmla="*/ 1780674 w 3898231"/>
              <a:gd name="T3" fmla="*/ 304800 h 320842"/>
              <a:gd name="T4" fmla="*/ 401052 w 3898231"/>
              <a:gd name="T5" fmla="*/ 304800 h 320842"/>
              <a:gd name="T6" fmla="*/ 545431 w 3898231"/>
              <a:gd name="T7" fmla="*/ 208548 h 320842"/>
              <a:gd name="T8" fmla="*/ 0 w 3898231"/>
              <a:gd name="T9" fmla="*/ 0 h 32084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898231" h="320842">
                <a:moveTo>
                  <a:pt x="3898231" y="304800"/>
                </a:moveTo>
                <a:lnTo>
                  <a:pt x="1780673" y="304800"/>
                </a:lnTo>
                <a:cubicBezTo>
                  <a:pt x="1197810" y="304800"/>
                  <a:pt x="606926" y="320842"/>
                  <a:pt x="401052" y="304800"/>
                </a:cubicBezTo>
                <a:cubicBezTo>
                  <a:pt x="195178" y="288758"/>
                  <a:pt x="612273" y="259348"/>
                  <a:pt x="545431" y="208548"/>
                </a:cubicBezTo>
                <a:cubicBezTo>
                  <a:pt x="478589" y="157748"/>
                  <a:pt x="239294" y="78874"/>
                  <a:pt x="0" y="0"/>
                </a:cubicBezTo>
              </a:path>
            </a:pathLst>
          </a:custGeom>
          <a:noFill/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stealth" w="lg" len="med"/>
          </a:ln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Recursive Query</a:t>
            </a:r>
          </a:p>
        </p:txBody>
      </p:sp>
      <p:sp>
        <p:nvSpPr>
          <p:cNvPr id="29699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01A4178-F75D-4FBC-9C9A-559E16BD252F}" type="slidenum">
              <a:rPr lang="en-US" smtClean="0"/>
              <a:pPr/>
              <a:t>26</a:t>
            </a:fld>
            <a:endParaRPr lang="en-US" smtClean="0"/>
          </a:p>
        </p:txBody>
      </p:sp>
      <p:sp>
        <p:nvSpPr>
          <p:cNvPr id="29700" name="Rectangle 3"/>
          <p:cNvSpPr>
            <a:spLocks noChangeArrowheads="1"/>
          </p:cNvSpPr>
          <p:nvPr/>
        </p:nvSpPr>
        <p:spPr bwMode="auto">
          <a:xfrm>
            <a:off x="609600" y="1447800"/>
            <a:ext cx="4572000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/>
              <a:t>SELECT lpad( '*', level, '*') || LastName</a:t>
            </a:r>
          </a:p>
          <a:p>
            <a:pPr algn="l"/>
            <a:r>
              <a:rPr lang="en-US"/>
              <a:t>FROM EMPLOYEE</a:t>
            </a:r>
          </a:p>
          <a:p>
            <a:pPr algn="l"/>
            <a:r>
              <a:rPr lang="en-US"/>
              <a:t>Start with ManagerID Is null</a:t>
            </a:r>
          </a:p>
          <a:p>
            <a:pPr algn="l"/>
            <a:r>
              <a:rPr lang="en-US"/>
              <a:t>Connect by prior EmployeeID=ManagerID;</a:t>
            </a:r>
          </a:p>
        </p:txBody>
      </p:sp>
      <p:sp>
        <p:nvSpPr>
          <p:cNvPr id="29701" name="Rectangle 4"/>
          <p:cNvSpPr>
            <a:spLocks noChangeArrowheads="1"/>
          </p:cNvSpPr>
          <p:nvPr/>
        </p:nvSpPr>
        <p:spPr bwMode="auto">
          <a:xfrm>
            <a:off x="6172200" y="1524000"/>
            <a:ext cx="19812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0"/>
              </a:spcBef>
            </a:pPr>
            <a:r>
              <a:rPr lang="en-US" sz="1600">
                <a:solidFill>
                  <a:srgbClr val="0070C0"/>
                </a:solidFill>
              </a:rPr>
              <a:t>*Killy</a:t>
            </a:r>
          </a:p>
          <a:p>
            <a:pPr algn="l">
              <a:spcBef>
                <a:spcPct val="0"/>
              </a:spcBef>
            </a:pPr>
            <a:r>
              <a:rPr lang="en-US" sz="1600">
                <a:solidFill>
                  <a:srgbClr val="0070C0"/>
                </a:solidFill>
              </a:rPr>
              <a:t>**Heiden</a:t>
            </a:r>
          </a:p>
          <a:p>
            <a:pPr algn="l">
              <a:spcBef>
                <a:spcPct val="0"/>
              </a:spcBef>
            </a:pPr>
            <a:r>
              <a:rPr lang="en-US" sz="1600">
                <a:solidFill>
                  <a:srgbClr val="0070C0"/>
                </a:solidFill>
              </a:rPr>
              <a:t>***Miyahira</a:t>
            </a:r>
          </a:p>
          <a:p>
            <a:pPr algn="l">
              <a:spcBef>
                <a:spcPct val="0"/>
              </a:spcBef>
            </a:pPr>
            <a:r>
              <a:rPr lang="en-US" sz="1600">
                <a:solidFill>
                  <a:srgbClr val="0070C0"/>
                </a:solidFill>
              </a:rPr>
              <a:t>***Cavagnoud</a:t>
            </a:r>
          </a:p>
          <a:p>
            <a:pPr algn="l">
              <a:spcBef>
                <a:spcPct val="0"/>
              </a:spcBef>
            </a:pPr>
            <a:r>
              <a:rPr lang="en-US" sz="1600">
                <a:solidFill>
                  <a:srgbClr val="0070C0"/>
                </a:solidFill>
              </a:rPr>
              <a:t>***Carr</a:t>
            </a:r>
          </a:p>
          <a:p>
            <a:pPr algn="l">
              <a:spcBef>
                <a:spcPct val="0"/>
              </a:spcBef>
            </a:pPr>
            <a:r>
              <a:rPr lang="en-US" sz="1600">
                <a:solidFill>
                  <a:srgbClr val="0070C0"/>
                </a:solidFill>
              </a:rPr>
              <a:t>**Daehlie</a:t>
            </a:r>
          </a:p>
          <a:p>
            <a:pPr algn="l">
              <a:spcBef>
                <a:spcPct val="0"/>
              </a:spcBef>
            </a:pPr>
            <a:r>
              <a:rPr lang="en-US" sz="1600">
                <a:solidFill>
                  <a:srgbClr val="0070C0"/>
                </a:solidFill>
              </a:rPr>
              <a:t>***Street</a:t>
            </a:r>
          </a:p>
          <a:p>
            <a:pPr algn="l">
              <a:spcBef>
                <a:spcPct val="0"/>
              </a:spcBef>
            </a:pPr>
            <a:r>
              <a:rPr lang="en-US" sz="1600">
                <a:solidFill>
                  <a:srgbClr val="0070C0"/>
                </a:solidFill>
              </a:rPr>
              <a:t>****Weinbrecht</a:t>
            </a:r>
          </a:p>
          <a:p>
            <a:pPr algn="l">
              <a:spcBef>
                <a:spcPct val="0"/>
              </a:spcBef>
            </a:pPr>
            <a:r>
              <a:rPr lang="en-US" sz="1600">
                <a:solidFill>
                  <a:srgbClr val="0070C0"/>
                </a:solidFill>
              </a:rPr>
              <a:t>****Adam</a:t>
            </a:r>
          </a:p>
          <a:p>
            <a:pPr algn="l">
              <a:spcBef>
                <a:spcPct val="0"/>
              </a:spcBef>
            </a:pPr>
            <a:r>
              <a:rPr lang="en-US" sz="1600">
                <a:solidFill>
                  <a:srgbClr val="0070C0"/>
                </a:solidFill>
              </a:rPr>
              <a:t>***Boit</a:t>
            </a:r>
          </a:p>
          <a:p>
            <a:pPr algn="l">
              <a:spcBef>
                <a:spcPct val="0"/>
              </a:spcBef>
            </a:pPr>
            <a:r>
              <a:rPr lang="en-US" sz="1600">
                <a:solidFill>
                  <a:srgbClr val="0070C0"/>
                </a:solidFill>
              </a:rPr>
              <a:t>**Brassard</a:t>
            </a:r>
          </a:p>
          <a:p>
            <a:pPr algn="l">
              <a:spcBef>
                <a:spcPct val="0"/>
              </a:spcBef>
            </a:pPr>
            <a:r>
              <a:rPr lang="en-US" sz="1600">
                <a:solidFill>
                  <a:srgbClr val="0070C0"/>
                </a:solidFill>
              </a:rPr>
              <a:t>***Moe</a:t>
            </a:r>
          </a:p>
          <a:p>
            <a:pPr algn="l">
              <a:spcBef>
                <a:spcPct val="0"/>
              </a:spcBef>
            </a:pPr>
            <a:r>
              <a:rPr lang="en-US" sz="1600">
                <a:solidFill>
                  <a:srgbClr val="0070C0"/>
                </a:solidFill>
              </a:rPr>
              <a:t>***Jasey-Jay</a:t>
            </a:r>
          </a:p>
          <a:p>
            <a:pPr algn="l">
              <a:spcBef>
                <a:spcPct val="0"/>
              </a:spcBef>
            </a:pPr>
            <a:r>
              <a:rPr lang="en-US" sz="1600">
                <a:solidFill>
                  <a:srgbClr val="0070C0"/>
                </a:solidFill>
              </a:rPr>
              <a:t>***Bourgeat</a:t>
            </a:r>
          </a:p>
          <a:p>
            <a:pPr algn="l">
              <a:spcBef>
                <a:spcPct val="0"/>
              </a:spcBef>
            </a:pPr>
            <a:r>
              <a:rPr lang="en-US" sz="1600">
                <a:solidFill>
                  <a:srgbClr val="0070C0"/>
                </a:solidFill>
              </a:rPr>
              <a:t>**Gravier</a:t>
            </a:r>
          </a:p>
          <a:p>
            <a:pPr algn="l">
              <a:spcBef>
                <a:spcPct val="0"/>
              </a:spcBef>
            </a:pPr>
            <a:r>
              <a:rPr lang="en-US" sz="1600">
                <a:solidFill>
                  <a:srgbClr val="0070C0"/>
                </a:solidFill>
              </a:rPr>
              <a:t>***Tomba</a:t>
            </a:r>
          </a:p>
          <a:p>
            <a:pPr algn="l">
              <a:spcBef>
                <a:spcPct val="0"/>
              </a:spcBef>
            </a:pPr>
            <a:r>
              <a:rPr lang="en-US" sz="1600">
                <a:solidFill>
                  <a:srgbClr val="0070C0"/>
                </a:solidFill>
              </a:rPr>
              <a:t>****Staff</a:t>
            </a:r>
          </a:p>
          <a:p>
            <a:pPr algn="l">
              <a:spcBef>
                <a:spcPct val="0"/>
              </a:spcBef>
            </a:pPr>
            <a:r>
              <a:rPr lang="en-US" sz="1600">
                <a:solidFill>
                  <a:srgbClr val="0070C0"/>
                </a:solidFill>
              </a:rPr>
              <a:t>***Mckenna</a:t>
            </a:r>
          </a:p>
          <a:p>
            <a:pPr algn="l">
              <a:spcBef>
                <a:spcPct val="0"/>
              </a:spcBef>
            </a:pPr>
            <a:r>
              <a:rPr lang="en-US" sz="1600">
                <a:solidFill>
                  <a:srgbClr val="0070C0"/>
                </a:solidFill>
              </a:rPr>
              <a:t>****Fawcett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B2FFEDD-533F-4A41-9472-7A5527C16310}" type="slidenum">
              <a:rPr lang="en-US" smtClean="0"/>
              <a:pPr/>
              <a:t>27</a:t>
            </a:fld>
            <a:endParaRPr lang="en-US" smtClean="0"/>
          </a:p>
        </p:txBody>
      </p:sp>
      <p:sp>
        <p:nvSpPr>
          <p:cNvPr id="30723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Action</a:t>
            </a:r>
          </a:p>
        </p:txBody>
      </p:sp>
      <p:sp>
        <p:nvSpPr>
          <p:cNvPr id="30724" name="Text Box 5"/>
          <p:cNvSpPr txBox="1">
            <a:spLocks noChangeArrowheads="1"/>
          </p:cNvSpPr>
          <p:nvPr/>
        </p:nvSpPr>
        <p:spPr bwMode="auto">
          <a:xfrm>
            <a:off x="1752600" y="1905000"/>
            <a:ext cx="5257800" cy="2133600"/>
          </a:xfrm>
          <a:prstGeom prst="rect">
            <a:avLst/>
          </a:prstGeom>
          <a:gradFill rotWithShape="1">
            <a:gsLst>
              <a:gs pos="0">
                <a:srgbClr val="D3D3D3"/>
              </a:gs>
              <a:gs pos="100000">
                <a:srgbClr val="F4F4F4"/>
              </a:gs>
            </a:gsLst>
            <a:lin ang="5400000" scaled="1"/>
          </a:gradFill>
          <a:ln w="9525" algn="ctr">
            <a:solidFill>
              <a:srgbClr val="9933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2000" b="1"/>
              <a:t>Action</a:t>
            </a:r>
          </a:p>
          <a:p>
            <a:pPr algn="l"/>
            <a:r>
              <a:rPr lang="en-US" sz="2000"/>
              <a:t>Create a new query</a:t>
            </a:r>
          </a:p>
          <a:p>
            <a:pPr algn="l"/>
            <a:r>
              <a:rPr lang="en-US" sz="2000"/>
              <a:t>Enter the CREATE TABLE command</a:t>
            </a:r>
          </a:p>
          <a:p>
            <a:pPr algn="l"/>
            <a:r>
              <a:rPr lang="en-US" sz="2000"/>
              <a:t>Run the query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B7508C9-120A-4210-9112-43C31A27EBCF}" type="slidenum">
              <a:rPr lang="en-US" smtClean="0"/>
              <a:pPr/>
              <a:t>28</a:t>
            </a:fld>
            <a:endParaRPr lang="en-US" smtClean="0"/>
          </a:p>
        </p:txBody>
      </p:sp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CREATE TABLE Query</a:t>
            </a:r>
          </a:p>
        </p:txBody>
      </p:sp>
      <p:sp>
        <p:nvSpPr>
          <p:cNvPr id="31748" name="Text Box 8"/>
          <p:cNvSpPr txBox="1">
            <a:spLocks noChangeArrowheads="1"/>
          </p:cNvSpPr>
          <p:nvPr/>
        </p:nvSpPr>
        <p:spPr bwMode="auto">
          <a:xfrm>
            <a:off x="609600" y="1752600"/>
            <a:ext cx="8229600" cy="3662363"/>
          </a:xfrm>
          <a:prstGeom prst="rect">
            <a:avLst/>
          </a:prstGeom>
          <a:noFill/>
          <a:ln w="9525" algn="ctr">
            <a:noFill/>
            <a:miter lim="800000"/>
            <a:headEnd/>
            <a:tailEnd type="none" w="sm" len="sm"/>
          </a:ln>
        </p:spPr>
        <p:txBody>
          <a:bodyPr>
            <a:spAutoFit/>
          </a:bodyPr>
          <a:lstStyle/>
          <a:p>
            <a:pPr algn="l">
              <a:spcBef>
                <a:spcPct val="0"/>
              </a:spcBef>
              <a:tabLst>
                <a:tab pos="233363" algn="l"/>
                <a:tab pos="404813" algn="l"/>
                <a:tab pos="1935163" algn="l"/>
              </a:tabLst>
            </a:pPr>
            <a:r>
              <a:rPr lang="en-US"/>
              <a:t>CREATE TABLE Contacts</a:t>
            </a:r>
          </a:p>
          <a:p>
            <a:pPr algn="l">
              <a:spcBef>
                <a:spcPct val="0"/>
              </a:spcBef>
              <a:tabLst>
                <a:tab pos="233363" algn="l"/>
                <a:tab pos="404813" algn="l"/>
                <a:tab pos="1935163" algn="l"/>
              </a:tabLst>
            </a:pPr>
            <a:r>
              <a:rPr lang="en-US"/>
              <a:t>(</a:t>
            </a:r>
          </a:p>
          <a:p>
            <a:pPr algn="l">
              <a:spcBef>
                <a:spcPct val="0"/>
              </a:spcBef>
              <a:tabLst>
                <a:tab pos="233363" algn="l"/>
                <a:tab pos="404813" algn="l"/>
                <a:tab pos="1935163" algn="l"/>
              </a:tabLst>
            </a:pPr>
            <a:r>
              <a:rPr lang="en-US"/>
              <a:t>	ContactID	INTEGER,</a:t>
            </a:r>
          </a:p>
          <a:p>
            <a:pPr algn="l">
              <a:spcBef>
                <a:spcPct val="0"/>
              </a:spcBef>
              <a:tabLst>
                <a:tab pos="233363" algn="l"/>
                <a:tab pos="404813" algn="l"/>
                <a:tab pos="1935163" algn="l"/>
              </a:tabLst>
            </a:pPr>
            <a:r>
              <a:rPr lang="en-US"/>
              <a:t>	ManufacturerID	INTEGER,</a:t>
            </a:r>
          </a:p>
          <a:p>
            <a:pPr algn="l">
              <a:spcBef>
                <a:spcPct val="0"/>
              </a:spcBef>
              <a:tabLst>
                <a:tab pos="233363" algn="l"/>
                <a:tab pos="404813" algn="l"/>
                <a:tab pos="1935163" algn="l"/>
              </a:tabLst>
            </a:pPr>
            <a:r>
              <a:rPr lang="en-US"/>
              <a:t>	LastName	NVARCHAR2(25),</a:t>
            </a:r>
          </a:p>
          <a:p>
            <a:pPr algn="l">
              <a:spcBef>
                <a:spcPct val="0"/>
              </a:spcBef>
              <a:tabLst>
                <a:tab pos="233363" algn="l"/>
                <a:tab pos="404813" algn="l"/>
                <a:tab pos="1935163" algn="l"/>
              </a:tabLst>
            </a:pPr>
            <a:r>
              <a:rPr lang="en-US"/>
              <a:t>	FirstName	NVARCHAR2(25),</a:t>
            </a:r>
          </a:p>
          <a:p>
            <a:pPr algn="l">
              <a:spcBef>
                <a:spcPct val="0"/>
              </a:spcBef>
              <a:tabLst>
                <a:tab pos="233363" algn="l"/>
                <a:tab pos="404813" algn="l"/>
                <a:tab pos="1935163" algn="l"/>
              </a:tabLst>
            </a:pPr>
            <a:r>
              <a:rPr lang="en-US"/>
              <a:t>	Phone	NVARCHAR2 (15),</a:t>
            </a:r>
          </a:p>
          <a:p>
            <a:pPr algn="l">
              <a:spcBef>
                <a:spcPct val="0"/>
              </a:spcBef>
              <a:tabLst>
                <a:tab pos="233363" algn="l"/>
                <a:tab pos="404813" algn="l"/>
                <a:tab pos="1935163" algn="l"/>
              </a:tabLst>
            </a:pPr>
            <a:r>
              <a:rPr lang="en-US"/>
              <a:t>	Email	NVARCHAR2 (120),</a:t>
            </a:r>
          </a:p>
          <a:p>
            <a:pPr algn="l">
              <a:spcBef>
                <a:spcPct val="0"/>
              </a:spcBef>
              <a:tabLst>
                <a:tab pos="233363" algn="l"/>
                <a:tab pos="404813" algn="l"/>
                <a:tab pos="1935163" algn="l"/>
              </a:tabLst>
            </a:pPr>
            <a:r>
              <a:rPr lang="en-US"/>
              <a:t>		CONSTRAINT pk_Contacts PRIMARY KEY (ContactID),</a:t>
            </a:r>
          </a:p>
          <a:p>
            <a:pPr algn="l">
              <a:spcBef>
                <a:spcPct val="0"/>
              </a:spcBef>
              <a:tabLst>
                <a:tab pos="233363" algn="l"/>
                <a:tab pos="404813" algn="l"/>
                <a:tab pos="1935163" algn="l"/>
              </a:tabLst>
            </a:pPr>
            <a:r>
              <a:rPr lang="en-US"/>
              <a:t>		CONSTRAINT fk_ContactsManufacturer FOREIGN KEY (ManufacturerID)</a:t>
            </a:r>
          </a:p>
          <a:p>
            <a:pPr algn="l">
              <a:spcBef>
                <a:spcPct val="0"/>
              </a:spcBef>
              <a:tabLst>
                <a:tab pos="233363" algn="l"/>
                <a:tab pos="404813" algn="l"/>
                <a:tab pos="1935163" algn="l"/>
              </a:tabLst>
            </a:pPr>
            <a:r>
              <a:rPr lang="en-US"/>
              <a:t>		   REFERENCES Manufacturer(ManufacturerID)</a:t>
            </a:r>
          </a:p>
          <a:p>
            <a:pPr algn="l">
              <a:spcBef>
                <a:spcPct val="0"/>
              </a:spcBef>
              <a:tabLst>
                <a:tab pos="233363" algn="l"/>
                <a:tab pos="404813" algn="l"/>
                <a:tab pos="1935163" algn="l"/>
              </a:tabLst>
            </a:pPr>
            <a:r>
              <a:rPr lang="en-US"/>
              <a:t>)</a:t>
            </a:r>
          </a:p>
          <a:p>
            <a:pPr algn="l">
              <a:spcBef>
                <a:spcPct val="0"/>
              </a:spcBef>
              <a:tabLst>
                <a:tab pos="233363" algn="l"/>
                <a:tab pos="404813" algn="l"/>
                <a:tab pos="1935163" algn="l"/>
              </a:tabLst>
            </a:pPr>
            <a:r>
              <a:rPr lang="en-US"/>
              <a:t>;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D107E33-97BC-4068-83D4-FFCD4AC33749}" type="slidenum">
              <a:rPr lang="en-US" smtClean="0"/>
              <a:pPr/>
              <a:t>29</a:t>
            </a:fld>
            <a:endParaRPr lang="en-US" smtClean="0"/>
          </a:p>
        </p:txBody>
      </p:sp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Create a Temporary Table</a:t>
            </a:r>
          </a:p>
        </p:txBody>
      </p:sp>
      <p:sp>
        <p:nvSpPr>
          <p:cNvPr id="32772" name="Text Box 4"/>
          <p:cNvSpPr txBox="1">
            <a:spLocks noChangeArrowheads="1"/>
          </p:cNvSpPr>
          <p:nvPr/>
        </p:nvSpPr>
        <p:spPr bwMode="auto">
          <a:xfrm>
            <a:off x="609600" y="1905000"/>
            <a:ext cx="5638800" cy="2014538"/>
          </a:xfrm>
          <a:prstGeom prst="rect">
            <a:avLst/>
          </a:prstGeom>
          <a:noFill/>
          <a:ln w="9525" algn="ctr">
            <a:noFill/>
            <a:miter lim="800000"/>
            <a:headEnd/>
            <a:tailEnd type="none" w="sm" len="sm"/>
          </a:ln>
        </p:spPr>
        <p:txBody>
          <a:bodyPr>
            <a:spAutoFit/>
          </a:bodyPr>
          <a:lstStyle/>
          <a:p>
            <a:pPr algn="l">
              <a:spcBef>
                <a:spcPct val="0"/>
              </a:spcBef>
              <a:tabLst>
                <a:tab pos="468313" algn="l"/>
              </a:tabLst>
            </a:pPr>
            <a:r>
              <a:rPr lang="en-US"/>
              <a:t>CREATE TABLE MyTemp</a:t>
            </a:r>
          </a:p>
          <a:p>
            <a:pPr algn="l">
              <a:spcBef>
                <a:spcPct val="0"/>
              </a:spcBef>
              <a:tabLst>
                <a:tab pos="468313" algn="l"/>
              </a:tabLst>
            </a:pPr>
            <a:r>
              <a:rPr lang="en-US"/>
              <a:t>(</a:t>
            </a:r>
          </a:p>
          <a:p>
            <a:pPr algn="l">
              <a:spcBef>
                <a:spcPct val="0"/>
              </a:spcBef>
              <a:tabLst>
                <a:tab pos="468313" algn="l"/>
              </a:tabLst>
            </a:pPr>
            <a:r>
              <a:rPr lang="en-US"/>
              <a:t>	ID		INTEGER,</a:t>
            </a:r>
          </a:p>
          <a:p>
            <a:pPr algn="l">
              <a:spcBef>
                <a:spcPct val="0"/>
              </a:spcBef>
              <a:tabLst>
                <a:tab pos="468313" algn="l"/>
              </a:tabLst>
            </a:pPr>
            <a:r>
              <a:rPr lang="en-US"/>
              <a:t>	LName	NVARCHAR2(25),</a:t>
            </a:r>
          </a:p>
          <a:p>
            <a:pPr algn="l">
              <a:spcBef>
                <a:spcPct val="0"/>
              </a:spcBef>
              <a:tabLst>
                <a:tab pos="468313" algn="l"/>
              </a:tabLst>
            </a:pPr>
            <a:r>
              <a:rPr lang="en-US"/>
              <a:t>	FName	NVARCHAR2(25),</a:t>
            </a:r>
          </a:p>
          <a:p>
            <a:pPr algn="l">
              <a:spcBef>
                <a:spcPct val="0"/>
              </a:spcBef>
              <a:tabLst>
                <a:tab pos="468313" algn="l"/>
              </a:tabLst>
            </a:pPr>
            <a:r>
              <a:rPr lang="en-US"/>
              <a:t>	CONSTRAINT pk_MyTemp PRIMARY KEY (ID)</a:t>
            </a:r>
          </a:p>
          <a:p>
            <a:pPr algn="l">
              <a:spcBef>
                <a:spcPct val="0"/>
              </a:spcBef>
              <a:tabLst>
                <a:tab pos="468313" algn="l"/>
              </a:tabLst>
            </a:pPr>
            <a:r>
              <a:rPr lang="en-US"/>
              <a:t>);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DCC5BB2-470C-4EE5-83FD-2E33FE362AD4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Find Best Customers: 1</a:t>
            </a:r>
          </a:p>
        </p:txBody>
      </p:sp>
      <p:graphicFrame>
        <p:nvGraphicFramePr>
          <p:cNvPr id="1026" name="Object 35"/>
          <p:cNvGraphicFramePr>
            <a:graphicFrameLocks noChangeAspect="1"/>
          </p:cNvGraphicFramePr>
          <p:nvPr/>
        </p:nvGraphicFramePr>
        <p:xfrm>
          <a:off x="465138" y="1595438"/>
          <a:ext cx="7764462" cy="4537075"/>
        </p:xfrm>
        <a:graphic>
          <a:graphicData uri="http://schemas.openxmlformats.org/presentationml/2006/ole">
            <p:oleObj spid="_x0000_s1026" name="Document" r:id="rId3" imgW="5265432" imgH="3093079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4CA1F54-9FAD-4E24-923A-662D918691D1}" type="slidenum">
              <a:rPr lang="en-US" smtClean="0"/>
              <a:pPr/>
              <a:t>30</a:t>
            </a:fld>
            <a:endParaRPr lang="en-US" smtClean="0"/>
          </a:p>
        </p:txBody>
      </p:sp>
      <p:sp>
        <p:nvSpPr>
          <p:cNvPr id="33795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Action</a:t>
            </a:r>
          </a:p>
        </p:txBody>
      </p:sp>
      <p:sp>
        <p:nvSpPr>
          <p:cNvPr id="33796" name="Text Box 5"/>
          <p:cNvSpPr txBox="1">
            <a:spLocks noChangeArrowheads="1"/>
          </p:cNvSpPr>
          <p:nvPr/>
        </p:nvSpPr>
        <p:spPr bwMode="auto">
          <a:xfrm>
            <a:off x="838200" y="1828800"/>
            <a:ext cx="7239000" cy="2590800"/>
          </a:xfrm>
          <a:prstGeom prst="rect">
            <a:avLst/>
          </a:prstGeom>
          <a:gradFill rotWithShape="1">
            <a:gsLst>
              <a:gs pos="0">
                <a:srgbClr val="D3D3D3"/>
              </a:gs>
              <a:gs pos="100000">
                <a:srgbClr val="F4F4F4"/>
              </a:gs>
            </a:gsLst>
            <a:lin ang="5400000" scaled="1"/>
          </a:gradFill>
          <a:ln w="9525" algn="ctr">
            <a:solidFill>
              <a:srgbClr val="9933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2000" b="1"/>
              <a:t>Action</a:t>
            </a:r>
          </a:p>
          <a:p>
            <a:pPr algn="l"/>
            <a:r>
              <a:rPr lang="en-US" sz="2000"/>
              <a:t>Create a new query</a:t>
            </a:r>
          </a:p>
          <a:p>
            <a:pPr algn="l"/>
            <a:r>
              <a:rPr lang="en-US" sz="2000"/>
              <a:t>Type the INSERT command: INSERT INTO Customer (CustomerID, LastName, FirstName, City, Gender) VALUES (4000, 'Jones', 'Jack', 'Nowhere', 'Male');</a:t>
            </a:r>
          </a:p>
          <a:p>
            <a:pPr algn="l"/>
            <a:r>
              <a:rPr lang="en-US" sz="2000"/>
              <a:t>Run the query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888CE4E-0CA7-456A-963A-EEACA0BFDDF3}" type="slidenum">
              <a:rPr lang="en-US" smtClean="0"/>
              <a:pPr/>
              <a:t>31</a:t>
            </a:fld>
            <a:endParaRPr lang="en-US" smtClean="0"/>
          </a:p>
        </p:txBody>
      </p:sp>
      <p:sp>
        <p:nvSpPr>
          <p:cNvPr id="34819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INSERT INTO (One Row)</a:t>
            </a:r>
          </a:p>
        </p:txBody>
      </p:sp>
      <p:sp>
        <p:nvSpPr>
          <p:cNvPr id="34820" name="Text Box 5"/>
          <p:cNvSpPr txBox="1">
            <a:spLocks noChangeArrowheads="1"/>
          </p:cNvSpPr>
          <p:nvPr/>
        </p:nvSpPr>
        <p:spPr bwMode="auto">
          <a:xfrm>
            <a:off x="685800" y="1981200"/>
            <a:ext cx="7924800" cy="779463"/>
          </a:xfrm>
          <a:prstGeom prst="rect">
            <a:avLst/>
          </a:prstGeom>
          <a:noFill/>
          <a:ln w="9525" algn="ctr">
            <a:noFill/>
            <a:miter lim="800000"/>
            <a:headEnd/>
            <a:tailEnd type="none" w="sm" len="sm"/>
          </a:ln>
        </p:spPr>
        <p:txBody>
          <a:bodyPr>
            <a:spAutoFit/>
          </a:bodyPr>
          <a:lstStyle/>
          <a:p>
            <a:pPr algn="l"/>
            <a:r>
              <a:rPr lang="en-US"/>
              <a:t>INSERT INTO Customer (CstomerID, LastName, FirstName, City, Gender)</a:t>
            </a:r>
          </a:p>
          <a:p>
            <a:pPr algn="l"/>
            <a:r>
              <a:rPr lang="en-US"/>
              <a:t>VALUES (4000, 'Jones', 'Jack', 'Nowhere', 'Male');</a:t>
            </a:r>
          </a:p>
        </p:txBody>
      </p:sp>
      <p:sp>
        <p:nvSpPr>
          <p:cNvPr id="34821" name="Text Box 6"/>
          <p:cNvSpPr txBox="1">
            <a:spLocks noChangeArrowheads="1"/>
          </p:cNvSpPr>
          <p:nvPr/>
        </p:nvSpPr>
        <p:spPr bwMode="auto">
          <a:xfrm>
            <a:off x="1393825" y="4303713"/>
            <a:ext cx="5235575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 type="none" w="sm" len="sm"/>
          </a:ln>
        </p:spPr>
        <p:txBody>
          <a:bodyPr>
            <a:spAutoFit/>
          </a:bodyPr>
          <a:lstStyle/>
          <a:p>
            <a:pPr algn="l"/>
            <a:r>
              <a:rPr lang="en-US" i="1"/>
              <a:t>Lab 7 shows how to create sequences so CustomerID is generated automatically.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AED4631-1823-45D0-B84E-D229505A5CB9}" type="slidenum">
              <a:rPr lang="en-US" smtClean="0"/>
              <a:pPr/>
              <a:t>32</a:t>
            </a:fld>
            <a:endParaRPr lang="en-US" smtClean="0"/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INSERT INTO (Copy Rows)</a:t>
            </a:r>
          </a:p>
        </p:txBody>
      </p:sp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1600200" y="1981200"/>
            <a:ext cx="5181600" cy="2017713"/>
          </a:xfrm>
          <a:prstGeom prst="rect">
            <a:avLst/>
          </a:prstGeom>
          <a:noFill/>
          <a:ln w="9525" algn="ctr">
            <a:noFill/>
            <a:miter lim="800000"/>
            <a:headEnd/>
            <a:tailEnd type="none" w="sm" len="sm"/>
          </a:ln>
        </p:spPr>
        <p:txBody>
          <a:bodyPr>
            <a:spAutoFit/>
          </a:bodyPr>
          <a:lstStyle/>
          <a:p>
            <a:pPr algn="l">
              <a:tabLst>
                <a:tab pos="468313" algn="l"/>
              </a:tabLst>
            </a:pPr>
            <a:r>
              <a:rPr lang="en-US"/>
              <a:t>INSERT INTO MyTemp (ID, LName, FName)</a:t>
            </a:r>
          </a:p>
          <a:p>
            <a:pPr algn="l">
              <a:tabLst>
                <a:tab pos="468313" algn="l"/>
              </a:tabLst>
            </a:pPr>
            <a:r>
              <a:rPr lang="en-US"/>
              <a:t>	SELECT CustomerID, LastName, FirstName</a:t>
            </a:r>
          </a:p>
          <a:p>
            <a:pPr algn="l">
              <a:tabLst>
                <a:tab pos="468313" algn="l"/>
              </a:tabLst>
            </a:pPr>
            <a:r>
              <a:rPr lang="en-US"/>
              <a:t>	FROM Customer</a:t>
            </a:r>
          </a:p>
          <a:p>
            <a:pPr algn="l">
              <a:tabLst>
                <a:tab pos="468313" algn="l"/>
              </a:tabLst>
            </a:pPr>
            <a:r>
              <a:rPr lang="en-US"/>
              <a:t>	WHERE City='Sacramento'</a:t>
            </a:r>
          </a:p>
          <a:p>
            <a:pPr algn="l">
              <a:tabLst>
                <a:tab pos="468313" algn="l"/>
              </a:tabLst>
            </a:pPr>
            <a:r>
              <a:rPr lang="en-US"/>
              <a:t>;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9F1E99D-0C16-4B49-BA0C-31BB3D249D83}" type="slidenum">
              <a:rPr lang="en-US" smtClean="0"/>
              <a:pPr/>
              <a:t>33</a:t>
            </a:fld>
            <a:endParaRPr lang="en-US" smtClean="0"/>
          </a:p>
        </p:txBody>
      </p:sp>
      <p:sp>
        <p:nvSpPr>
          <p:cNvPr id="36867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Action</a:t>
            </a:r>
          </a:p>
        </p:txBody>
      </p:sp>
      <p:sp>
        <p:nvSpPr>
          <p:cNvPr id="36868" name="Text Box 5"/>
          <p:cNvSpPr txBox="1">
            <a:spLocks noChangeArrowheads="1"/>
          </p:cNvSpPr>
          <p:nvPr/>
        </p:nvSpPr>
        <p:spPr bwMode="auto">
          <a:xfrm>
            <a:off x="685800" y="1524000"/>
            <a:ext cx="7239000" cy="4572000"/>
          </a:xfrm>
          <a:prstGeom prst="rect">
            <a:avLst/>
          </a:prstGeom>
          <a:gradFill rotWithShape="1">
            <a:gsLst>
              <a:gs pos="0">
                <a:srgbClr val="D3D3D3"/>
              </a:gs>
              <a:gs pos="100000">
                <a:srgbClr val="F4F4F4"/>
              </a:gs>
            </a:gsLst>
            <a:lin ang="5400000" scaled="1"/>
          </a:gradFill>
          <a:ln w="9525" algn="ctr">
            <a:solidFill>
              <a:srgbClr val="9933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2000" b="1"/>
              <a:t>Action</a:t>
            </a:r>
          </a:p>
          <a:p>
            <a:pPr algn="l"/>
            <a:r>
              <a:rPr lang="en-US" sz="2000"/>
              <a:t>Create a new query.</a:t>
            </a:r>
          </a:p>
          <a:p>
            <a:pPr algn="l"/>
            <a:r>
              <a:rPr lang="en-US" sz="2000"/>
              <a:t>Columns: Category, ModelYear, and Round(Cost*1.04,2).</a:t>
            </a:r>
          </a:p>
          <a:p>
            <a:pPr algn="l"/>
            <a:r>
              <a:rPr lang="en-US" sz="2000"/>
              <a:t>Table: ItemModel.</a:t>
            </a:r>
          </a:p>
          <a:p>
            <a:pPr algn="l"/>
            <a:r>
              <a:rPr lang="en-US" sz="2000"/>
              <a:t>Criteria: Category=’Board’ And ModelYear=2010.</a:t>
            </a:r>
          </a:p>
          <a:p>
            <a:pPr algn="l"/>
            <a:r>
              <a:rPr lang="en-US" sz="2000"/>
              <a:t>Run the query.</a:t>
            </a:r>
          </a:p>
          <a:p>
            <a:pPr algn="l"/>
            <a:r>
              <a:rPr lang="en-US" sz="2000"/>
              <a:t>Change the first two lines to:</a:t>
            </a:r>
          </a:p>
          <a:p>
            <a:pPr algn="l"/>
            <a:r>
              <a:rPr lang="en-US" sz="2000"/>
              <a:t>UPDATE ItemModel</a:t>
            </a:r>
          </a:p>
          <a:p>
            <a:pPr algn="l"/>
            <a:r>
              <a:rPr lang="en-US" sz="2000"/>
              <a:t>SET Cost = Round(Cost*1.04,2).</a:t>
            </a:r>
          </a:p>
          <a:p>
            <a:pPr algn="l"/>
            <a:r>
              <a:rPr lang="en-US" sz="2000"/>
              <a:t>Run the query.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D42B699-9CD1-4F3A-9EF0-F94F86CB56AD}" type="slidenum">
              <a:rPr lang="en-US" smtClean="0"/>
              <a:pPr/>
              <a:t>34</a:t>
            </a:fld>
            <a:endParaRPr lang="en-US" smtClean="0"/>
          </a:p>
        </p:txBody>
      </p:sp>
      <p:sp>
        <p:nvSpPr>
          <p:cNvPr id="37891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UPDATE Board Cost</a:t>
            </a:r>
          </a:p>
        </p:txBody>
      </p:sp>
      <p:graphicFrame>
        <p:nvGraphicFramePr>
          <p:cNvPr id="257054" name="Group 30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table">
            <a:tbl>
              <a:tblPr/>
              <a:tblGrid>
                <a:gridCol w="1052513"/>
                <a:gridCol w="7177087"/>
              </a:tblGrid>
              <a:tr h="8477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Question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Increase the cost of snow boards by four percent for 2010.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845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SQL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SELECT Category,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ModelYear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, Round(Cost*1.04,2)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FROM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ItemModel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WHERE Category='Board' AND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ModelYear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=2010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;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-- run the top query first, then edit it to make the actual changes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UPDATE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ItemModel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SET Cost = Round(Cost*1.04,2)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WHERE Category='Board' AND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ModelYear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=2010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;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3713">
                <a:tc gridSpan="2"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88 rows updated.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686ACFB-D62F-40FB-AA3E-C3056A456EA7}" type="slidenum">
              <a:rPr lang="en-US" smtClean="0"/>
              <a:pPr/>
              <a:t>35</a:t>
            </a:fld>
            <a:endParaRPr lang="en-US" smtClean="0"/>
          </a:p>
        </p:txBody>
      </p:sp>
      <p:sp>
        <p:nvSpPr>
          <p:cNvPr id="38915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Action</a:t>
            </a:r>
          </a:p>
        </p:txBody>
      </p:sp>
      <p:sp>
        <p:nvSpPr>
          <p:cNvPr id="38916" name="Text Box 5"/>
          <p:cNvSpPr txBox="1">
            <a:spLocks noChangeArrowheads="1"/>
          </p:cNvSpPr>
          <p:nvPr/>
        </p:nvSpPr>
        <p:spPr bwMode="auto">
          <a:xfrm>
            <a:off x="1219200" y="1676400"/>
            <a:ext cx="6629400" cy="4114800"/>
          </a:xfrm>
          <a:prstGeom prst="rect">
            <a:avLst/>
          </a:prstGeom>
          <a:gradFill rotWithShape="1">
            <a:gsLst>
              <a:gs pos="0">
                <a:srgbClr val="D3D3D3"/>
              </a:gs>
              <a:gs pos="100000">
                <a:srgbClr val="F4F4F4"/>
              </a:gs>
            </a:gsLst>
            <a:lin ang="5400000" scaled="1"/>
          </a:gradFill>
          <a:ln w="9525" algn="ctr">
            <a:solidFill>
              <a:srgbClr val="9933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2000" b="1"/>
              <a:t>Action</a:t>
            </a:r>
          </a:p>
          <a:p>
            <a:pPr algn="l"/>
            <a:r>
              <a:rPr lang="en-US" sz="2000"/>
              <a:t>Create a new query: SELECT * FROM MyTemp WHERE ID &gt; 100;</a:t>
            </a:r>
          </a:p>
          <a:p>
            <a:pPr algn="l"/>
            <a:r>
              <a:rPr lang="en-US" sz="2000"/>
              <a:t>Test the query.</a:t>
            </a:r>
          </a:p>
          <a:p>
            <a:pPr algn="l"/>
            <a:r>
              <a:rPr lang="en-US" sz="2000"/>
              <a:t>Change the SELECT row to DELETE.</a:t>
            </a:r>
          </a:p>
          <a:p>
            <a:pPr algn="l"/>
            <a:r>
              <a:rPr lang="en-US" sz="2000"/>
              <a:t>Run the query.</a:t>
            </a:r>
          </a:p>
          <a:p>
            <a:pPr algn="l"/>
            <a:r>
              <a:rPr lang="en-US" sz="2000"/>
              <a:t>Run a commit; command.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DF6E468-F5A9-434D-AA0F-2CEE8198E50D}" type="slidenum">
              <a:rPr lang="en-US" smtClean="0"/>
              <a:pPr/>
              <a:t>36</a:t>
            </a:fld>
            <a:endParaRPr lang="en-US" smtClean="0"/>
          </a:p>
        </p:txBody>
      </p:sp>
      <p:sp>
        <p:nvSpPr>
          <p:cNvPr id="399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DELETE Rows</a:t>
            </a:r>
          </a:p>
        </p:txBody>
      </p:sp>
      <p:graphicFrame>
        <p:nvGraphicFramePr>
          <p:cNvPr id="260110" name="Group 1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table">
            <a:tbl>
              <a:tblPr/>
              <a:tblGrid>
                <a:gridCol w="1639888"/>
                <a:gridCol w="6589712"/>
              </a:tblGrid>
              <a:tr h="8175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Question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Delete sample row from the MyTemp table.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843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SQL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-- SELECT *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DELETE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FROM MyTemp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WHERE ID &gt; 100;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Commit;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24050">
                <a:tc gridSpan="2"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        ID LNAME                     FNAME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      1184 Cherry                    Louis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1 row deleted.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Times New Roman" pitchFamily="18" charset="0"/>
                        <a:cs typeface="Courier New" pitchFamily="49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commit;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Times New Roman" pitchFamily="18" charset="0"/>
                        <a:cs typeface="Courier New" pitchFamily="49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Commited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B200491-E5DC-4C45-AD25-BB306F6FF302}" type="slidenum">
              <a:rPr lang="en-US" smtClean="0"/>
              <a:pPr/>
              <a:t>37</a:t>
            </a:fld>
            <a:endParaRPr lang="en-US" smtClean="0"/>
          </a:p>
        </p:txBody>
      </p:sp>
      <p:sp>
        <p:nvSpPr>
          <p:cNvPr id="409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DROP TABLE</a:t>
            </a:r>
          </a:p>
        </p:txBody>
      </p:sp>
      <p:sp>
        <p:nvSpPr>
          <p:cNvPr id="40964" name="Text Box 4"/>
          <p:cNvSpPr txBox="1">
            <a:spLocks noChangeArrowheads="1"/>
          </p:cNvSpPr>
          <p:nvPr/>
        </p:nvSpPr>
        <p:spPr bwMode="auto">
          <a:xfrm>
            <a:off x="1050925" y="2017713"/>
            <a:ext cx="264795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/>
              <a:t>DROP TABLE MyTemp;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03A6F73-8BB2-4EE0-A402-AFB2AEAA66F2}" type="slidenum">
              <a:rPr lang="en-US" smtClean="0"/>
              <a:pPr/>
              <a:t>38</a:t>
            </a:fld>
            <a:endParaRPr lang="en-US" smtClean="0"/>
          </a:p>
        </p:txBody>
      </p:sp>
      <p:sp>
        <p:nvSpPr>
          <p:cNvPr id="41987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Action</a:t>
            </a:r>
          </a:p>
        </p:txBody>
      </p:sp>
      <p:sp>
        <p:nvSpPr>
          <p:cNvPr id="41988" name="Text Box 5"/>
          <p:cNvSpPr txBox="1">
            <a:spLocks noChangeArrowheads="1"/>
          </p:cNvSpPr>
          <p:nvPr/>
        </p:nvSpPr>
        <p:spPr bwMode="auto">
          <a:xfrm>
            <a:off x="1371600" y="1828800"/>
            <a:ext cx="6324600" cy="2971800"/>
          </a:xfrm>
          <a:prstGeom prst="rect">
            <a:avLst/>
          </a:prstGeom>
          <a:gradFill rotWithShape="1">
            <a:gsLst>
              <a:gs pos="0">
                <a:srgbClr val="D3D3D3"/>
              </a:gs>
              <a:gs pos="100000">
                <a:srgbClr val="F4F4F4"/>
              </a:gs>
            </a:gsLst>
            <a:lin ang="5400000" scaled="1"/>
          </a:gradFill>
          <a:ln w="9525" algn="ctr">
            <a:solidFill>
              <a:srgbClr val="9933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2000" b="1"/>
              <a:t>Action</a:t>
            </a:r>
          </a:p>
          <a:p>
            <a:pPr algn="l"/>
            <a:r>
              <a:rPr lang="en-US" sz="2000"/>
              <a:t>Create a new query.</a:t>
            </a:r>
          </a:p>
          <a:p>
            <a:pPr algn="l"/>
            <a:r>
              <a:rPr lang="en-US" sz="2000"/>
              <a:t>Columns: Category, Sum(RentFee).</a:t>
            </a:r>
          </a:p>
          <a:p>
            <a:pPr algn="l"/>
            <a:r>
              <a:rPr lang="en-US" sz="2000"/>
              <a:t>Tables: Rental, RentItem, Inventory, and ItemModel.</a:t>
            </a:r>
          </a:p>
          <a:p>
            <a:pPr algn="l"/>
            <a:r>
              <a:rPr lang="en-US" sz="2000"/>
              <a:t>GROUP BY Category.</a:t>
            </a:r>
          </a:p>
          <a:p>
            <a:pPr algn="l"/>
            <a:r>
              <a:rPr lang="en-US" sz="2000"/>
              <a:t>Test the query.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A5BA81B-FBFE-472C-8485-C83D24B9DB22}" type="slidenum">
              <a:rPr lang="en-US" smtClean="0"/>
              <a:pPr/>
              <a:t>39</a:t>
            </a:fld>
            <a:endParaRPr lang="en-US" smtClean="0"/>
          </a:p>
        </p:txBody>
      </p:sp>
      <p:sp>
        <p:nvSpPr>
          <p:cNvPr id="1024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28600"/>
            <a:ext cx="8015288" cy="914400"/>
          </a:xfrm>
        </p:spPr>
        <p:txBody>
          <a:bodyPr/>
          <a:lstStyle/>
          <a:p>
            <a:pPr eaLnBrk="1" hangingPunct="1"/>
            <a:r>
              <a:rPr lang="en-US" smtClean="0"/>
              <a:t>Query Parameters</a:t>
            </a:r>
          </a:p>
        </p:txBody>
      </p:sp>
      <p:graphicFrame>
        <p:nvGraphicFramePr>
          <p:cNvPr id="10242" name="Object 27"/>
          <p:cNvGraphicFramePr>
            <a:graphicFrameLocks noChangeAspect="1"/>
          </p:cNvGraphicFramePr>
          <p:nvPr/>
        </p:nvGraphicFramePr>
        <p:xfrm>
          <a:off x="457200" y="1447800"/>
          <a:ext cx="8153400" cy="3865563"/>
        </p:xfrm>
        <a:graphic>
          <a:graphicData uri="http://schemas.openxmlformats.org/presentationml/2006/ole">
            <p:oleObj spid="_x0000_s10242" name="Document" r:id="rId3" imgW="5541026" imgH="2777437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4DD7106-BEEB-4A60-9DAB-719A2078412B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15363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Action</a:t>
            </a:r>
          </a:p>
        </p:txBody>
      </p:sp>
      <p:sp>
        <p:nvSpPr>
          <p:cNvPr id="15364" name="Text Box 5"/>
          <p:cNvSpPr txBox="1">
            <a:spLocks noChangeArrowheads="1"/>
          </p:cNvSpPr>
          <p:nvPr/>
        </p:nvSpPr>
        <p:spPr bwMode="auto">
          <a:xfrm>
            <a:off x="1295400" y="1600200"/>
            <a:ext cx="6248400" cy="3962400"/>
          </a:xfrm>
          <a:prstGeom prst="rect">
            <a:avLst/>
          </a:prstGeom>
          <a:gradFill rotWithShape="1">
            <a:gsLst>
              <a:gs pos="0">
                <a:srgbClr val="D3D3D3"/>
              </a:gs>
              <a:gs pos="100000">
                <a:srgbClr val="F4F4F4"/>
              </a:gs>
            </a:gsLst>
            <a:lin ang="5400000" scaled="1"/>
          </a:gradFill>
          <a:ln w="9525" algn="ctr">
            <a:solidFill>
              <a:srgbClr val="993300"/>
            </a:solidFill>
            <a:miter lim="800000"/>
            <a:headEnd/>
            <a:tailEnd/>
          </a:ln>
        </p:spPr>
        <p:txBody>
          <a:bodyPr/>
          <a:lstStyle/>
          <a:p>
            <a:pPr marL="457200" indent="-457200">
              <a:spcBef>
                <a:spcPct val="0"/>
              </a:spcBef>
            </a:pPr>
            <a:r>
              <a:rPr lang="en-US" sz="2000" b="1"/>
              <a:t>Action</a:t>
            </a:r>
          </a:p>
          <a:p>
            <a:pPr marL="457200" indent="-457200" algn="l">
              <a:spcBef>
                <a:spcPct val="0"/>
              </a:spcBef>
            </a:pPr>
            <a:r>
              <a:rPr lang="en-US" sz="2000"/>
              <a:t>Create a new query.</a:t>
            </a:r>
          </a:p>
          <a:p>
            <a:pPr marL="457200" indent="-457200" algn="l">
              <a:spcBef>
                <a:spcPct val="0"/>
              </a:spcBef>
            </a:pPr>
            <a:r>
              <a:rPr lang="en-US" sz="2000"/>
              <a:t>Tables: Customer, Sale, SaleItem.</a:t>
            </a:r>
          </a:p>
          <a:p>
            <a:pPr marL="457200" indent="-457200" algn="l">
              <a:spcBef>
                <a:spcPct val="0"/>
              </a:spcBef>
            </a:pPr>
            <a:r>
              <a:rPr lang="en-US" sz="2000"/>
              <a:t>Columns: CustomerID, LastName, FirstName, Sum(QuantitySold*SalePrice) AS SalesValue</a:t>
            </a:r>
          </a:p>
          <a:p>
            <a:pPr marL="457200" indent="-457200" algn="l">
              <a:spcBef>
                <a:spcPct val="0"/>
              </a:spcBef>
            </a:pPr>
            <a:r>
              <a:rPr lang="en-US" sz="2000"/>
              <a:t>Group By the other columns.</a:t>
            </a:r>
          </a:p>
          <a:p>
            <a:pPr marL="457200" indent="-457200" algn="l">
              <a:spcBef>
                <a:spcPct val="0"/>
              </a:spcBef>
            </a:pPr>
            <a:r>
              <a:rPr lang="en-US" sz="2000"/>
              <a:t>Run the query.</a:t>
            </a:r>
          </a:p>
          <a:p>
            <a:pPr marL="457200" indent="-457200" algn="l">
              <a:spcBef>
                <a:spcPct val="0"/>
              </a:spcBef>
            </a:pPr>
            <a:r>
              <a:rPr lang="en-US" sz="2000"/>
              <a:t>Save as a view CustomerSales.</a:t>
            </a:r>
          </a:p>
          <a:p>
            <a:pPr marL="457200" indent="-457200" algn="l">
              <a:spcBef>
                <a:spcPct val="0"/>
              </a:spcBef>
            </a:pPr>
            <a:r>
              <a:rPr lang="en-US" sz="2000"/>
              <a:t>Create new query.</a:t>
            </a:r>
          </a:p>
          <a:p>
            <a:pPr marL="457200" indent="-457200" algn="l">
              <a:spcBef>
                <a:spcPct val="0"/>
              </a:spcBef>
            </a:pPr>
            <a:r>
              <a:rPr lang="en-US" sz="2000"/>
              <a:t>Table: CustomerSales query.</a:t>
            </a:r>
          </a:p>
          <a:p>
            <a:pPr marL="457200" indent="-457200" algn="l">
              <a:spcBef>
                <a:spcPct val="0"/>
              </a:spcBef>
            </a:pPr>
            <a:r>
              <a:rPr lang="en-US" sz="2000"/>
              <a:t>SELECT Avg(SalesValue) …</a:t>
            </a:r>
          </a:p>
          <a:p>
            <a:pPr marL="457200" indent="-457200" algn="l">
              <a:spcBef>
                <a:spcPct val="0"/>
              </a:spcBef>
            </a:pPr>
            <a:r>
              <a:rPr lang="en-US" sz="2000"/>
              <a:t>Run the query.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FE56DB0-A9C3-4CA4-BC09-1CE933C0FD0A}" type="slidenum">
              <a:rPr lang="en-US" smtClean="0"/>
              <a:pPr/>
              <a:t>40</a:t>
            </a:fld>
            <a:endParaRPr lang="en-US" smtClean="0"/>
          </a:p>
        </p:txBody>
      </p:sp>
      <p:sp>
        <p:nvSpPr>
          <p:cNvPr id="43011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Action</a:t>
            </a:r>
          </a:p>
        </p:txBody>
      </p:sp>
      <p:sp>
        <p:nvSpPr>
          <p:cNvPr id="43012" name="Text Box 5"/>
          <p:cNvSpPr txBox="1">
            <a:spLocks noChangeArrowheads="1"/>
          </p:cNvSpPr>
          <p:nvPr/>
        </p:nvSpPr>
        <p:spPr bwMode="auto">
          <a:xfrm>
            <a:off x="762000" y="1676400"/>
            <a:ext cx="7543800" cy="3886200"/>
          </a:xfrm>
          <a:prstGeom prst="rect">
            <a:avLst/>
          </a:prstGeom>
          <a:gradFill rotWithShape="1">
            <a:gsLst>
              <a:gs pos="0">
                <a:srgbClr val="D3D3D3"/>
              </a:gs>
              <a:gs pos="100000">
                <a:srgbClr val="F4F4F4"/>
              </a:gs>
            </a:gsLst>
            <a:lin ang="5400000" scaled="1"/>
          </a:gradFill>
          <a:ln w="9525" algn="ctr">
            <a:solidFill>
              <a:srgbClr val="9933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2000" b="1"/>
              <a:t>Action</a:t>
            </a:r>
          </a:p>
          <a:p>
            <a:pPr algn="l"/>
            <a:r>
              <a:rPr lang="en-US" sz="2000"/>
              <a:t>Create a new query.</a:t>
            </a:r>
          </a:p>
          <a:p>
            <a:pPr algn="l"/>
            <a:r>
              <a:rPr lang="en-US" sz="2000"/>
              <a:t>Copy or paste the code to create the package and procedure.</a:t>
            </a:r>
          </a:p>
          <a:p>
            <a:pPr algn="l"/>
            <a:r>
              <a:rPr lang="en-US" sz="2000"/>
              <a:t>Run the package creation code.</a:t>
            </a:r>
          </a:p>
          <a:p>
            <a:pPr algn="l"/>
            <a:r>
              <a:rPr lang="en-US" sz="2000"/>
              <a:t>Enter the five commands to execute the parameter query.</a:t>
            </a:r>
          </a:p>
          <a:p>
            <a:pPr algn="l"/>
            <a:r>
              <a:rPr lang="en-US" sz="2000"/>
              <a:t>Run the query.</a:t>
            </a:r>
          </a:p>
          <a:p>
            <a:pPr algn="l"/>
            <a:r>
              <a:rPr lang="en-US" sz="2000"/>
              <a:t>Change the dates to Oct-Dec.</a:t>
            </a:r>
          </a:p>
          <a:p>
            <a:pPr algn="l"/>
            <a:r>
              <a:rPr lang="en-US" sz="2000"/>
              <a:t>Run the query.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396C6C0-3DDB-46E7-B763-8780E9242F70}" type="slidenum">
              <a:rPr lang="en-US" smtClean="0"/>
              <a:pPr/>
              <a:t>41</a:t>
            </a:fld>
            <a:endParaRPr lang="en-US" smtClean="0"/>
          </a:p>
        </p:txBody>
      </p:sp>
      <p:sp>
        <p:nvSpPr>
          <p:cNvPr id="44035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Query Parameters: Package</a:t>
            </a:r>
          </a:p>
        </p:txBody>
      </p:sp>
      <p:sp>
        <p:nvSpPr>
          <p:cNvPr id="44036" name="Rectangle 5"/>
          <p:cNvSpPr>
            <a:spLocks noChangeArrowheads="1"/>
          </p:cNvSpPr>
          <p:nvPr/>
        </p:nvSpPr>
        <p:spPr bwMode="auto">
          <a:xfrm>
            <a:off x="533400" y="1600200"/>
            <a:ext cx="7924800" cy="3662363"/>
          </a:xfrm>
          <a:prstGeom prst="rect">
            <a:avLst/>
          </a:prstGeom>
          <a:noFill/>
          <a:ln w="9525" algn="ctr">
            <a:noFill/>
            <a:miter lim="800000"/>
            <a:headEnd/>
            <a:tailEnd type="none" w="sm" len="sm"/>
          </a:ln>
        </p:spPr>
        <p:txBody>
          <a:bodyPr>
            <a:spAutoFit/>
          </a:bodyPr>
          <a:lstStyle/>
          <a:p>
            <a:pPr algn="l">
              <a:spcBef>
                <a:spcPct val="0"/>
              </a:spcBef>
              <a:tabLst>
                <a:tab pos="461963" algn="l"/>
                <a:tab pos="2290763" algn="l"/>
              </a:tabLst>
            </a:pPr>
            <a:r>
              <a:rPr lang="en-US"/>
              <a:t>CREATE PACKAGE pckCategoryFees AS</a:t>
            </a:r>
          </a:p>
          <a:p>
            <a:pPr algn="l">
              <a:spcBef>
                <a:spcPct val="0"/>
              </a:spcBef>
              <a:tabLst>
                <a:tab pos="461963" algn="l"/>
                <a:tab pos="2290763" algn="l"/>
              </a:tabLst>
            </a:pPr>
            <a:r>
              <a:rPr lang="en-US"/>
              <a:t>	TYPE typeCategoryFees IS RECORD</a:t>
            </a:r>
          </a:p>
          <a:p>
            <a:pPr algn="l">
              <a:spcBef>
                <a:spcPct val="0"/>
              </a:spcBef>
              <a:tabLst>
                <a:tab pos="461963" algn="l"/>
                <a:tab pos="2290763" algn="l"/>
              </a:tabLst>
            </a:pPr>
            <a:r>
              <a:rPr lang="en-US"/>
              <a:t>	( Category	NVARCHAR2(15),</a:t>
            </a:r>
          </a:p>
          <a:p>
            <a:pPr algn="l">
              <a:spcBef>
                <a:spcPct val="0"/>
              </a:spcBef>
              <a:tabLst>
                <a:tab pos="461963" algn="l"/>
                <a:tab pos="2290763" algn="l"/>
              </a:tabLst>
            </a:pPr>
            <a:r>
              <a:rPr lang="en-US"/>
              <a:t>	SumOfRentFees	NUMBER(8,2)</a:t>
            </a:r>
          </a:p>
          <a:p>
            <a:pPr algn="l">
              <a:spcBef>
                <a:spcPct val="0"/>
              </a:spcBef>
              <a:tabLst>
                <a:tab pos="461963" algn="l"/>
                <a:tab pos="2290763" algn="l"/>
              </a:tabLst>
            </a:pPr>
            <a:r>
              <a:rPr lang="en-US"/>
              <a:t>	);</a:t>
            </a:r>
          </a:p>
          <a:p>
            <a:pPr algn="l">
              <a:spcBef>
                <a:spcPct val="0"/>
              </a:spcBef>
              <a:tabLst>
                <a:tab pos="461963" algn="l"/>
                <a:tab pos="2290763" algn="l"/>
              </a:tabLst>
            </a:pPr>
            <a:r>
              <a:rPr lang="en-US"/>
              <a:t>	TYPE typeCursorFees IS REF CURSOR RETURN typeCategoryFees;</a:t>
            </a:r>
          </a:p>
          <a:p>
            <a:pPr algn="l">
              <a:spcBef>
                <a:spcPct val="0"/>
              </a:spcBef>
              <a:tabLst>
                <a:tab pos="461963" algn="l"/>
                <a:tab pos="2290763" algn="l"/>
              </a:tabLst>
            </a:pPr>
            <a:r>
              <a:rPr lang="en-US"/>
              <a:t>	PROCEDURE GetCategoryFees</a:t>
            </a:r>
          </a:p>
          <a:p>
            <a:pPr algn="l">
              <a:spcBef>
                <a:spcPct val="0"/>
              </a:spcBef>
              <a:tabLst>
                <a:tab pos="461963" algn="l"/>
                <a:tab pos="2290763" algn="l"/>
              </a:tabLst>
            </a:pPr>
            <a:r>
              <a:rPr lang="en-US"/>
              <a:t>	( </a:t>
            </a:r>
            <a:r>
              <a:rPr lang="en-US" b="1"/>
              <a:t>dateStart</a:t>
            </a:r>
            <a:r>
              <a:rPr lang="en-US"/>
              <a:t>	IN DATE,</a:t>
            </a:r>
          </a:p>
          <a:p>
            <a:pPr algn="l">
              <a:spcBef>
                <a:spcPct val="0"/>
              </a:spcBef>
              <a:tabLst>
                <a:tab pos="461963" algn="l"/>
                <a:tab pos="2290763" algn="l"/>
              </a:tabLst>
            </a:pPr>
            <a:r>
              <a:rPr lang="en-US"/>
              <a:t>	</a:t>
            </a:r>
            <a:r>
              <a:rPr lang="en-US" b="1"/>
              <a:t>dateEnd</a:t>
            </a:r>
            <a:r>
              <a:rPr lang="en-US"/>
              <a:t>	IN DATE,</a:t>
            </a:r>
          </a:p>
          <a:p>
            <a:pPr algn="l">
              <a:spcBef>
                <a:spcPct val="0"/>
              </a:spcBef>
              <a:tabLst>
                <a:tab pos="461963" algn="l"/>
                <a:tab pos="2290763" algn="l"/>
              </a:tabLst>
            </a:pPr>
            <a:r>
              <a:rPr lang="en-US"/>
              <a:t>	cvFees	IN OUT typeCursorFees</a:t>
            </a:r>
          </a:p>
          <a:p>
            <a:pPr algn="l">
              <a:spcBef>
                <a:spcPct val="0"/>
              </a:spcBef>
              <a:tabLst>
                <a:tab pos="461963" algn="l"/>
                <a:tab pos="2290763" algn="l"/>
              </a:tabLst>
            </a:pPr>
            <a:r>
              <a:rPr lang="en-US"/>
              <a:t>	);</a:t>
            </a:r>
          </a:p>
          <a:p>
            <a:pPr algn="l">
              <a:spcBef>
                <a:spcPct val="0"/>
              </a:spcBef>
              <a:tabLst>
                <a:tab pos="461963" algn="l"/>
                <a:tab pos="2290763" algn="l"/>
              </a:tabLst>
            </a:pPr>
            <a:r>
              <a:rPr lang="en-US"/>
              <a:t>END;</a:t>
            </a:r>
          </a:p>
          <a:p>
            <a:pPr algn="l">
              <a:spcBef>
                <a:spcPct val="0"/>
              </a:spcBef>
              <a:tabLst>
                <a:tab pos="461963" algn="l"/>
                <a:tab pos="2290763" algn="l"/>
              </a:tabLst>
            </a:pPr>
            <a:r>
              <a:rPr lang="en-US"/>
              <a:t>/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E1EBC3A-DE54-4C40-98B9-B90B3116CFA3}" type="slidenum">
              <a:rPr lang="en-US" smtClean="0"/>
              <a:pPr/>
              <a:t>42</a:t>
            </a:fld>
            <a:endParaRPr lang="en-US" smtClean="0"/>
          </a:p>
        </p:txBody>
      </p:sp>
      <p:sp>
        <p:nvSpPr>
          <p:cNvPr id="45059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Package Body</a:t>
            </a:r>
          </a:p>
        </p:txBody>
      </p:sp>
      <p:sp>
        <p:nvSpPr>
          <p:cNvPr id="45060" name="Rectangle 5"/>
          <p:cNvSpPr>
            <a:spLocks noChangeArrowheads="1"/>
          </p:cNvSpPr>
          <p:nvPr/>
        </p:nvSpPr>
        <p:spPr bwMode="auto">
          <a:xfrm>
            <a:off x="990600" y="1365250"/>
            <a:ext cx="7162800" cy="5035550"/>
          </a:xfrm>
          <a:prstGeom prst="rect">
            <a:avLst/>
          </a:prstGeom>
          <a:noFill/>
          <a:ln w="9525" algn="ctr">
            <a:noFill/>
            <a:miter lim="800000"/>
            <a:headEnd/>
            <a:tailEnd type="none" w="sm" len="sm"/>
          </a:ln>
        </p:spPr>
        <p:txBody>
          <a:bodyPr>
            <a:spAutoFit/>
          </a:bodyPr>
          <a:lstStyle/>
          <a:p>
            <a:pPr algn="l">
              <a:spcBef>
                <a:spcPct val="0"/>
              </a:spcBef>
              <a:tabLst>
                <a:tab pos="227013" algn="l"/>
                <a:tab pos="461963" algn="l"/>
                <a:tab pos="687388" algn="l"/>
              </a:tabLst>
            </a:pPr>
            <a:r>
              <a:rPr lang="en-US"/>
              <a:t>CREATE PACKAGE BODY pckCategoryFees AS</a:t>
            </a:r>
          </a:p>
          <a:p>
            <a:pPr algn="l">
              <a:spcBef>
                <a:spcPct val="0"/>
              </a:spcBef>
              <a:tabLst>
                <a:tab pos="227013" algn="l"/>
                <a:tab pos="461963" algn="l"/>
                <a:tab pos="687388" algn="l"/>
              </a:tabLst>
            </a:pPr>
            <a:r>
              <a:rPr lang="en-US"/>
              <a:t>	PROCEDURE GetCategoryFees</a:t>
            </a:r>
          </a:p>
          <a:p>
            <a:pPr algn="l">
              <a:spcBef>
                <a:spcPct val="0"/>
              </a:spcBef>
              <a:tabLst>
                <a:tab pos="227013" algn="l"/>
                <a:tab pos="461963" algn="l"/>
                <a:tab pos="687388" algn="l"/>
              </a:tabLst>
            </a:pPr>
            <a:r>
              <a:rPr lang="en-US"/>
              <a:t>	( </a:t>
            </a:r>
            <a:r>
              <a:rPr lang="en-US" b="1"/>
              <a:t>dateStart</a:t>
            </a:r>
            <a:r>
              <a:rPr lang="en-US"/>
              <a:t>	IN DATE,</a:t>
            </a:r>
          </a:p>
          <a:p>
            <a:pPr algn="l">
              <a:spcBef>
                <a:spcPct val="0"/>
              </a:spcBef>
              <a:tabLst>
                <a:tab pos="227013" algn="l"/>
                <a:tab pos="461963" algn="l"/>
                <a:tab pos="687388" algn="l"/>
              </a:tabLst>
            </a:pPr>
            <a:r>
              <a:rPr lang="en-US"/>
              <a:t>	  dateEnd	IN DATE,</a:t>
            </a:r>
          </a:p>
          <a:p>
            <a:pPr algn="l">
              <a:spcBef>
                <a:spcPct val="0"/>
              </a:spcBef>
              <a:tabLst>
                <a:tab pos="227013" algn="l"/>
                <a:tab pos="461963" algn="l"/>
                <a:tab pos="687388" algn="l"/>
              </a:tabLst>
            </a:pPr>
            <a:r>
              <a:rPr lang="en-US"/>
              <a:t>	  cvFees	IN OUT typeCursorFees</a:t>
            </a:r>
          </a:p>
          <a:p>
            <a:pPr algn="l">
              <a:spcBef>
                <a:spcPct val="0"/>
              </a:spcBef>
              <a:tabLst>
                <a:tab pos="227013" algn="l"/>
                <a:tab pos="461963" algn="l"/>
                <a:tab pos="687388" algn="l"/>
              </a:tabLst>
            </a:pPr>
            <a:r>
              <a:rPr lang="en-US"/>
              <a:t>	) IS</a:t>
            </a:r>
          </a:p>
          <a:p>
            <a:pPr algn="l">
              <a:spcBef>
                <a:spcPct val="0"/>
              </a:spcBef>
              <a:tabLst>
                <a:tab pos="227013" algn="l"/>
                <a:tab pos="461963" algn="l"/>
                <a:tab pos="687388" algn="l"/>
              </a:tabLst>
            </a:pPr>
            <a:r>
              <a:rPr lang="en-US"/>
              <a:t>		BEGIN</a:t>
            </a:r>
          </a:p>
          <a:p>
            <a:pPr algn="l">
              <a:spcBef>
                <a:spcPct val="0"/>
              </a:spcBef>
              <a:tabLst>
                <a:tab pos="227013" algn="l"/>
                <a:tab pos="461963" algn="l"/>
                <a:tab pos="687388" algn="l"/>
              </a:tabLst>
            </a:pPr>
            <a:r>
              <a:rPr lang="en-US"/>
              <a:t>		OPEN cvFees FOR</a:t>
            </a:r>
          </a:p>
          <a:p>
            <a:pPr algn="l">
              <a:spcBef>
                <a:spcPct val="0"/>
              </a:spcBef>
              <a:tabLst>
                <a:tab pos="227013" algn="l"/>
                <a:tab pos="461963" algn="l"/>
                <a:tab pos="687388" algn="l"/>
              </a:tabLst>
            </a:pPr>
            <a:r>
              <a:rPr lang="en-US"/>
              <a:t>			SELECT Category, Sum(RentFee) AS SumOfRentFee</a:t>
            </a:r>
          </a:p>
          <a:p>
            <a:pPr algn="l">
              <a:spcBef>
                <a:spcPct val="0"/>
              </a:spcBef>
              <a:tabLst>
                <a:tab pos="227013" algn="l"/>
                <a:tab pos="461963" algn="l"/>
                <a:tab pos="687388" algn="l"/>
              </a:tabLst>
            </a:pPr>
            <a:r>
              <a:rPr lang="en-US"/>
              <a:t>			FROM Rental INNER JOIN RentItem INNER JOIN Inventory </a:t>
            </a:r>
          </a:p>
          <a:p>
            <a:pPr algn="l">
              <a:spcBef>
                <a:spcPct val="0"/>
              </a:spcBef>
              <a:tabLst>
                <a:tab pos="227013" algn="l"/>
                <a:tab pos="461963" algn="l"/>
                <a:tab pos="687388" algn="l"/>
              </a:tabLst>
            </a:pPr>
            <a:r>
              <a:rPr lang="en-US"/>
              <a:t>				INNER JOIN ItemModel</a:t>
            </a:r>
          </a:p>
          <a:p>
            <a:pPr algn="l">
              <a:spcBef>
                <a:spcPct val="0"/>
              </a:spcBef>
              <a:tabLst>
                <a:tab pos="227013" algn="l"/>
                <a:tab pos="461963" algn="l"/>
                <a:tab pos="687388" algn="l"/>
              </a:tabLst>
            </a:pPr>
            <a:r>
              <a:rPr lang="en-US"/>
              <a:t>			ON Inventory.ModelID=ItemModel.ModelID</a:t>
            </a:r>
          </a:p>
          <a:p>
            <a:pPr algn="l">
              <a:spcBef>
                <a:spcPct val="0"/>
              </a:spcBef>
              <a:tabLst>
                <a:tab pos="227013" algn="l"/>
                <a:tab pos="461963" algn="l"/>
                <a:tab pos="687388" algn="l"/>
              </a:tabLst>
            </a:pPr>
            <a:r>
              <a:rPr lang="en-US"/>
              <a:t>			ON RentItem.SKU=Inventory.SKU</a:t>
            </a:r>
          </a:p>
          <a:p>
            <a:pPr algn="l">
              <a:spcBef>
                <a:spcPct val="0"/>
              </a:spcBef>
              <a:tabLst>
                <a:tab pos="227013" algn="l"/>
                <a:tab pos="461963" algn="l"/>
                <a:tab pos="687388" algn="l"/>
              </a:tabLst>
            </a:pPr>
            <a:r>
              <a:rPr lang="en-US"/>
              <a:t>			ON Rental.RentID=RentItem.RentID</a:t>
            </a:r>
          </a:p>
          <a:p>
            <a:pPr algn="l">
              <a:spcBef>
                <a:spcPct val="0"/>
              </a:spcBef>
              <a:tabLst>
                <a:tab pos="227013" algn="l"/>
                <a:tab pos="461963" algn="l"/>
                <a:tab pos="687388" algn="l"/>
              </a:tabLst>
            </a:pPr>
            <a:r>
              <a:rPr lang="en-US"/>
              <a:t>			WHERE RentDate Between </a:t>
            </a:r>
            <a:r>
              <a:rPr lang="en-US" b="1"/>
              <a:t>dateStart</a:t>
            </a:r>
            <a:r>
              <a:rPr lang="en-US"/>
              <a:t> And </a:t>
            </a:r>
            <a:r>
              <a:rPr lang="en-US" b="1"/>
              <a:t>dateEnd</a:t>
            </a:r>
          </a:p>
          <a:p>
            <a:pPr algn="l">
              <a:spcBef>
                <a:spcPct val="0"/>
              </a:spcBef>
              <a:tabLst>
                <a:tab pos="227013" algn="l"/>
                <a:tab pos="461963" algn="l"/>
                <a:tab pos="687388" algn="l"/>
              </a:tabLst>
            </a:pPr>
            <a:r>
              <a:rPr lang="en-US"/>
              <a:t>			GROUP BY Category;</a:t>
            </a:r>
          </a:p>
          <a:p>
            <a:pPr algn="l">
              <a:spcBef>
                <a:spcPct val="0"/>
              </a:spcBef>
              <a:tabLst>
                <a:tab pos="227013" algn="l"/>
                <a:tab pos="461963" algn="l"/>
                <a:tab pos="687388" algn="l"/>
              </a:tabLst>
            </a:pPr>
            <a:r>
              <a:rPr lang="en-US"/>
              <a:t>	END;</a:t>
            </a:r>
          </a:p>
          <a:p>
            <a:pPr algn="l">
              <a:spcBef>
                <a:spcPct val="0"/>
              </a:spcBef>
              <a:tabLst>
                <a:tab pos="227013" algn="l"/>
                <a:tab pos="461963" algn="l"/>
                <a:tab pos="687388" algn="l"/>
              </a:tabLst>
            </a:pPr>
            <a:r>
              <a:rPr lang="en-US"/>
              <a:t>END;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375E43D-C958-4FFF-A081-31CCC0531F4F}" type="slidenum">
              <a:rPr lang="en-US" smtClean="0"/>
              <a:pPr/>
              <a:t>43</a:t>
            </a:fld>
            <a:endParaRPr lang="en-US" smtClean="0"/>
          </a:p>
        </p:txBody>
      </p:sp>
      <p:sp>
        <p:nvSpPr>
          <p:cNvPr id="46083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Query Parameters</a:t>
            </a:r>
          </a:p>
        </p:txBody>
      </p:sp>
      <p:graphicFrame>
        <p:nvGraphicFramePr>
          <p:cNvPr id="285707" name="Group 11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table">
            <a:tbl>
              <a:tblPr/>
              <a:tblGrid>
                <a:gridCol w="1062038"/>
                <a:gridCol w="7167562"/>
              </a:tblGrid>
              <a:tr h="73501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Question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Use the parameterized procedure to display rental totals for specified dates.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3511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SQL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SET AUTOPRINT ON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VARIABLE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cv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 REFCURSOR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EXECUTE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pckCategoryFees.GetCategoryFees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('01-Jan-2010', 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		'31-Mar-2010', :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cv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);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55838">
                <a:tc gridSpan="2"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CATEGORY        SUMOFRENTFEE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Board             $18,660.00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Boots             $14,370.00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Electronic         $1,350.00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Poles                $790.00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Rack                 $420.00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Ski               $37,900.00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3C73D4C-4A9B-4296-B0F2-595AA5A37C85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16387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Average Customer Sales</a:t>
            </a:r>
          </a:p>
        </p:txBody>
      </p:sp>
      <p:graphicFrame>
        <p:nvGraphicFramePr>
          <p:cNvPr id="196634" name="Group 26"/>
          <p:cNvGraphicFramePr>
            <a:graphicFrameLocks noGrp="1"/>
          </p:cNvGraphicFramePr>
          <p:nvPr>
            <p:ph idx="1"/>
          </p:nvPr>
        </p:nvGraphicFramePr>
        <p:xfrm>
          <a:off x="762000" y="1600200"/>
          <a:ext cx="7467600" cy="3810001"/>
        </p:xfrm>
        <a:graphic>
          <a:graphicData uri="http://schemas.openxmlformats.org/drawingml/2006/table">
            <a:tbl>
              <a:tblPr/>
              <a:tblGrid>
                <a:gridCol w="1046163"/>
                <a:gridCol w="6421437"/>
              </a:tblGrid>
              <a:tr h="103187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Question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Compute average total purchases for customers.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542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SQL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SELECT Avg(SalesValue) As AvgOfSalesValue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FROM CustomerSales;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3888">
                <a:tc gridSpan="2"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AVGOFSALESVALUE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942.114155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EEB62C4-C989-4296-96F0-76C55917146B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17411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Action</a:t>
            </a:r>
          </a:p>
        </p:txBody>
      </p:sp>
      <p:sp>
        <p:nvSpPr>
          <p:cNvPr id="17412" name="Text Box 5"/>
          <p:cNvSpPr txBox="1">
            <a:spLocks noChangeArrowheads="1"/>
          </p:cNvSpPr>
          <p:nvPr/>
        </p:nvSpPr>
        <p:spPr bwMode="auto">
          <a:xfrm>
            <a:off x="990600" y="1905000"/>
            <a:ext cx="6934200" cy="3276600"/>
          </a:xfrm>
          <a:prstGeom prst="rect">
            <a:avLst/>
          </a:prstGeom>
          <a:gradFill rotWithShape="1">
            <a:gsLst>
              <a:gs pos="0">
                <a:srgbClr val="D3D3D3"/>
              </a:gs>
              <a:gs pos="100000">
                <a:srgbClr val="F4F4F4"/>
              </a:gs>
            </a:gsLst>
            <a:lin ang="5400000" scaled="1"/>
          </a:gradFill>
          <a:ln w="9525" algn="ctr">
            <a:solidFill>
              <a:srgbClr val="9933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2000" b="1"/>
              <a:t>Action</a:t>
            </a:r>
          </a:p>
          <a:p>
            <a:pPr algn="l"/>
            <a:r>
              <a:rPr lang="en-US" sz="2000"/>
              <a:t>Create a new query.</a:t>
            </a:r>
          </a:p>
          <a:p>
            <a:pPr algn="l"/>
            <a:r>
              <a:rPr lang="en-US" sz="2000"/>
              <a:t>Table: CustomerSales query.</a:t>
            </a:r>
          </a:p>
          <a:p>
            <a:pPr algn="l"/>
            <a:r>
              <a:rPr lang="en-US" sz="2000"/>
              <a:t>Columns: LastName, FirstName, SalesValue.</a:t>
            </a:r>
          </a:p>
          <a:p>
            <a:pPr algn="l"/>
            <a:r>
              <a:rPr lang="en-US" sz="2000"/>
              <a:t>Criteria for SalesValue </a:t>
            </a:r>
          </a:p>
          <a:p>
            <a:pPr algn="l"/>
            <a:r>
              <a:rPr lang="en-US" sz="2000"/>
              <a:t>&gt;(SELECT Avg(SalesValue) FROM CustomerSales).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35C87CA-75A0-4E6B-BB0E-8C777CAFA3A0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205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Best Customers</a:t>
            </a:r>
          </a:p>
        </p:txBody>
      </p:sp>
      <p:graphicFrame>
        <p:nvGraphicFramePr>
          <p:cNvPr id="2050" name="Object 32"/>
          <p:cNvGraphicFramePr>
            <a:graphicFrameLocks noChangeAspect="1"/>
          </p:cNvGraphicFramePr>
          <p:nvPr/>
        </p:nvGraphicFramePr>
        <p:xfrm>
          <a:off x="681038" y="1446213"/>
          <a:ext cx="7186612" cy="5030787"/>
        </p:xfrm>
        <a:graphic>
          <a:graphicData uri="http://schemas.openxmlformats.org/presentationml/2006/ole">
            <p:oleObj spid="_x0000_s2050" name="Document" r:id="rId3" imgW="5151021" imgH="3750997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3AC7918-1564-4F3E-92E8-AD2D851252A1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28600"/>
            <a:ext cx="8015288" cy="914400"/>
          </a:xfrm>
        </p:spPr>
        <p:txBody>
          <a:bodyPr/>
          <a:lstStyle/>
          <a:p>
            <a:pPr eaLnBrk="1" hangingPunct="1"/>
            <a:r>
              <a:rPr lang="en-US" smtClean="0"/>
              <a:t>INNER JOIN: Sales and Rentals</a:t>
            </a:r>
          </a:p>
        </p:txBody>
      </p:sp>
      <p:graphicFrame>
        <p:nvGraphicFramePr>
          <p:cNvPr id="3074" name="Object 30"/>
          <p:cNvGraphicFramePr>
            <a:graphicFrameLocks noChangeAspect="1"/>
          </p:cNvGraphicFramePr>
          <p:nvPr/>
        </p:nvGraphicFramePr>
        <p:xfrm>
          <a:off x="457200" y="1524000"/>
          <a:ext cx="8275638" cy="4572000"/>
        </p:xfrm>
        <a:graphic>
          <a:graphicData uri="http://schemas.openxmlformats.org/presentationml/2006/ole">
            <p:oleObj spid="_x0000_s3074" name="Document" r:id="rId3" imgW="5387039" imgH="3185936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D13C17C-8FB4-450F-9F58-F91788E60A42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18435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Action</a:t>
            </a:r>
          </a:p>
        </p:txBody>
      </p:sp>
      <p:sp>
        <p:nvSpPr>
          <p:cNvPr id="18436" name="Text Box 5"/>
          <p:cNvSpPr txBox="1">
            <a:spLocks noChangeArrowheads="1"/>
          </p:cNvSpPr>
          <p:nvPr/>
        </p:nvSpPr>
        <p:spPr bwMode="auto">
          <a:xfrm>
            <a:off x="609600" y="1676400"/>
            <a:ext cx="7696200" cy="3657600"/>
          </a:xfrm>
          <a:prstGeom prst="rect">
            <a:avLst/>
          </a:prstGeom>
          <a:gradFill rotWithShape="1">
            <a:gsLst>
              <a:gs pos="0">
                <a:srgbClr val="D3D3D3"/>
              </a:gs>
              <a:gs pos="100000">
                <a:srgbClr val="F4F4F4"/>
              </a:gs>
            </a:gsLst>
            <a:lin ang="5400000" scaled="1"/>
          </a:gradFill>
          <a:ln w="9525" algn="ctr">
            <a:solidFill>
              <a:srgbClr val="9933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2000" b="1"/>
              <a:t>Action</a:t>
            </a:r>
          </a:p>
          <a:p>
            <a:pPr algn="l"/>
            <a:r>
              <a:rPr lang="en-US" sz="2000"/>
              <a:t>Create a new query.</a:t>
            </a:r>
          </a:p>
          <a:p>
            <a:pPr algn="l"/>
            <a:r>
              <a:rPr lang="en-US" sz="2000"/>
              <a:t>Tables: Rental and Sale.</a:t>
            </a:r>
          </a:p>
          <a:p>
            <a:pPr algn="l"/>
            <a:r>
              <a:rPr lang="en-US" sz="2000"/>
              <a:t>Columns: RentDate, SaleDate, and CustomerID from both tables.</a:t>
            </a:r>
          </a:p>
          <a:p>
            <a:pPr algn="l"/>
            <a:r>
              <a:rPr lang="en-US" sz="2000"/>
              <a:t>Join the tables on CustomerID.</a:t>
            </a:r>
          </a:p>
          <a:p>
            <a:pPr algn="l"/>
            <a:r>
              <a:rPr lang="en-US" sz="2000"/>
              <a:t>Run the query.</a:t>
            </a:r>
          </a:p>
          <a:p>
            <a:pPr algn="l"/>
            <a:r>
              <a:rPr lang="en-US" sz="2000"/>
              <a:t>Add a join between the tables on RentDate=SaleDate.</a:t>
            </a:r>
          </a:p>
          <a:p>
            <a:pPr algn="l"/>
            <a:r>
              <a:rPr lang="en-US" sz="2000"/>
              <a:t>Run the query.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Radial">
  <a:themeElements>
    <a:clrScheme name="Radial 1">
      <a:dk1>
        <a:srgbClr val="000000"/>
      </a:dk1>
      <a:lt1>
        <a:srgbClr val="FFFFFF"/>
      </a:lt1>
      <a:dk2>
        <a:srgbClr val="FFFFFF"/>
      </a:dk2>
      <a:lt2>
        <a:srgbClr val="669999"/>
      </a:lt2>
      <a:accent1>
        <a:srgbClr val="99CCFF"/>
      </a:accent1>
      <a:accent2>
        <a:srgbClr val="9999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8A8AE7"/>
      </a:accent6>
      <a:hlink>
        <a:srgbClr val="996666"/>
      </a:hlink>
      <a:folHlink>
        <a:srgbClr val="6666CC"/>
      </a:folHlink>
    </a:clrScheme>
    <a:fontScheme name="Rad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triangl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triangl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Radial 1">
        <a:dk1>
          <a:srgbClr val="000000"/>
        </a:dk1>
        <a:lt1>
          <a:srgbClr val="FFFFFF"/>
        </a:lt1>
        <a:dk2>
          <a:srgbClr val="FFFFFF"/>
        </a:dk2>
        <a:lt2>
          <a:srgbClr val="669999"/>
        </a:lt2>
        <a:accent1>
          <a:srgbClr val="99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8A8AE7"/>
        </a:accent6>
        <a:hlink>
          <a:srgbClr val="996666"/>
        </a:hlink>
        <a:folHlink>
          <a:srgbClr val="66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dial 2">
        <a:dk1>
          <a:srgbClr val="000000"/>
        </a:dk1>
        <a:lt1>
          <a:srgbClr val="FFFFFF"/>
        </a:lt1>
        <a:dk2>
          <a:srgbClr val="FFFFFF"/>
        </a:dk2>
        <a:lt2>
          <a:srgbClr val="817F3F"/>
        </a:lt2>
        <a:accent1>
          <a:srgbClr val="FFCC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8A00"/>
        </a:accent6>
        <a:hlink>
          <a:srgbClr val="996666"/>
        </a:hlink>
        <a:folHlink>
          <a:srgbClr val="C9450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dial 3">
        <a:dk1>
          <a:srgbClr val="CC6600"/>
        </a:dk1>
        <a:lt1>
          <a:srgbClr val="FFFFFF"/>
        </a:lt1>
        <a:dk2>
          <a:srgbClr val="800000"/>
        </a:dk2>
        <a:lt2>
          <a:srgbClr val="FFFFFF"/>
        </a:lt2>
        <a:accent1>
          <a:srgbClr val="FF6600"/>
        </a:accent1>
        <a:accent2>
          <a:srgbClr val="33CCCC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2DB9B9"/>
        </a:accent6>
        <a:hlink>
          <a:srgbClr val="99FF33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4">
        <a:dk1>
          <a:srgbClr val="993300"/>
        </a:dk1>
        <a:lt1>
          <a:srgbClr val="FFFFFF"/>
        </a:lt1>
        <a:dk2>
          <a:srgbClr val="431A01"/>
        </a:dk2>
        <a:lt2>
          <a:srgbClr val="FFFFFF"/>
        </a:lt2>
        <a:accent1>
          <a:srgbClr val="FFCC00"/>
        </a:accent1>
        <a:accent2>
          <a:srgbClr val="FF9966"/>
        </a:accent2>
        <a:accent3>
          <a:srgbClr val="B0ABAA"/>
        </a:accent3>
        <a:accent4>
          <a:srgbClr val="DADADA"/>
        </a:accent4>
        <a:accent5>
          <a:srgbClr val="FFE2AA"/>
        </a:accent5>
        <a:accent6>
          <a:srgbClr val="E78A5C"/>
        </a:accent6>
        <a:hlink>
          <a:srgbClr val="FF66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5">
        <a:dk1>
          <a:srgbClr val="75878B"/>
        </a:dk1>
        <a:lt1>
          <a:srgbClr val="FFFFFF"/>
        </a:lt1>
        <a:dk2>
          <a:srgbClr val="260000"/>
        </a:dk2>
        <a:lt2>
          <a:srgbClr val="FFFFFF"/>
        </a:lt2>
        <a:accent1>
          <a:srgbClr val="0099CC"/>
        </a:accent1>
        <a:accent2>
          <a:srgbClr val="FF3300"/>
        </a:accent2>
        <a:accent3>
          <a:srgbClr val="ACAAAA"/>
        </a:accent3>
        <a:accent4>
          <a:srgbClr val="DADADA"/>
        </a:accent4>
        <a:accent5>
          <a:srgbClr val="AACAE2"/>
        </a:accent5>
        <a:accent6>
          <a:srgbClr val="E72D00"/>
        </a:accent6>
        <a:hlink>
          <a:srgbClr val="FFCC00"/>
        </a:hlink>
        <a:folHlink>
          <a:srgbClr val="CC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6">
        <a:dk1>
          <a:srgbClr val="666699"/>
        </a:dk1>
        <a:lt1>
          <a:srgbClr val="FFFFFF"/>
        </a:lt1>
        <a:dk2>
          <a:srgbClr val="000000"/>
        </a:dk2>
        <a:lt2>
          <a:srgbClr val="FFFFFF"/>
        </a:lt2>
        <a:accent1>
          <a:srgbClr val="9966FF"/>
        </a:accent1>
        <a:accent2>
          <a:srgbClr val="99CCFF"/>
        </a:accent2>
        <a:accent3>
          <a:srgbClr val="AAAAAA"/>
        </a:accent3>
        <a:accent4>
          <a:srgbClr val="DADADA"/>
        </a:accent4>
        <a:accent5>
          <a:srgbClr val="CAB8FF"/>
        </a:accent5>
        <a:accent6>
          <a:srgbClr val="8AB9E7"/>
        </a:accent6>
        <a:hlink>
          <a:srgbClr val="FFFFCC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7">
        <a:dk1>
          <a:srgbClr val="666699"/>
        </a:dk1>
        <a:lt1>
          <a:srgbClr val="FFFFFF"/>
        </a:lt1>
        <a:dk2>
          <a:srgbClr val="2A2A40"/>
        </a:dk2>
        <a:lt2>
          <a:srgbClr val="FFFFFF"/>
        </a:lt2>
        <a:accent1>
          <a:srgbClr val="006699"/>
        </a:accent1>
        <a:accent2>
          <a:srgbClr val="CC9900"/>
        </a:accent2>
        <a:accent3>
          <a:srgbClr val="ACACAF"/>
        </a:accent3>
        <a:accent4>
          <a:srgbClr val="DADADA"/>
        </a:accent4>
        <a:accent5>
          <a:srgbClr val="AAB8CA"/>
        </a:accent5>
        <a:accent6>
          <a:srgbClr val="B98A00"/>
        </a:accent6>
        <a:hlink>
          <a:srgbClr val="CC6600"/>
        </a:hlink>
        <a:folHlink>
          <a:srgbClr val="6C94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8">
        <a:dk1>
          <a:srgbClr val="BECBD8"/>
        </a:dk1>
        <a:lt1>
          <a:srgbClr val="FFFFFF"/>
        </a:lt1>
        <a:dk2>
          <a:srgbClr val="2B335B"/>
        </a:dk2>
        <a:lt2>
          <a:srgbClr val="FFFFFF"/>
        </a:lt2>
        <a:accent1>
          <a:srgbClr val="0099CC"/>
        </a:accent1>
        <a:accent2>
          <a:srgbClr val="B5DBE3"/>
        </a:accent2>
        <a:accent3>
          <a:srgbClr val="ACADB5"/>
        </a:accent3>
        <a:accent4>
          <a:srgbClr val="DADADA"/>
        </a:accent4>
        <a:accent5>
          <a:srgbClr val="AACAE2"/>
        </a:accent5>
        <a:accent6>
          <a:srgbClr val="A4C6CE"/>
        </a:accent6>
        <a:hlink>
          <a:srgbClr val="FFCC00"/>
        </a:hlink>
        <a:folHlink>
          <a:srgbClr val="586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9">
        <a:dk1>
          <a:srgbClr val="3333FF"/>
        </a:dk1>
        <a:lt1>
          <a:srgbClr val="FFFFFF"/>
        </a:lt1>
        <a:dk2>
          <a:srgbClr val="000099"/>
        </a:dk2>
        <a:lt2>
          <a:srgbClr val="FFFFFF"/>
        </a:lt2>
        <a:accent1>
          <a:srgbClr val="339966"/>
        </a:accent1>
        <a:accent2>
          <a:srgbClr val="9999FF"/>
        </a:accent2>
        <a:accent3>
          <a:srgbClr val="AAAACA"/>
        </a:accent3>
        <a:accent4>
          <a:srgbClr val="DADADA"/>
        </a:accent4>
        <a:accent5>
          <a:srgbClr val="ADCAB8"/>
        </a:accent5>
        <a:accent6>
          <a:srgbClr val="8A8AE7"/>
        </a:accent6>
        <a:hlink>
          <a:srgbClr val="FFFF99"/>
        </a:hlink>
        <a:folHlink>
          <a:srgbClr val="17A0D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10">
        <a:dk1>
          <a:srgbClr val="808000"/>
        </a:dk1>
        <a:lt1>
          <a:srgbClr val="FFFFFF"/>
        </a:lt1>
        <a:dk2>
          <a:srgbClr val="354418"/>
        </a:dk2>
        <a:lt2>
          <a:srgbClr val="FFFFFF"/>
        </a:lt2>
        <a:accent1>
          <a:srgbClr val="60897C"/>
        </a:accent1>
        <a:accent2>
          <a:srgbClr val="99CC00"/>
        </a:accent2>
        <a:accent3>
          <a:srgbClr val="AEB0AB"/>
        </a:accent3>
        <a:accent4>
          <a:srgbClr val="DADADA"/>
        </a:accent4>
        <a:accent5>
          <a:srgbClr val="B6C4BF"/>
        </a:accent5>
        <a:accent6>
          <a:srgbClr val="8AB900"/>
        </a:accent6>
        <a:hlink>
          <a:srgbClr val="CCCC00"/>
        </a:hlink>
        <a:folHlink>
          <a:srgbClr val="66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Radial</Template>
  <TotalTime>3649</TotalTime>
  <Words>1324</Words>
  <Application>Microsoft Office PowerPoint</Application>
  <PresentationFormat>On-screen Show (4:3)</PresentationFormat>
  <Paragraphs>447</Paragraphs>
  <Slides>43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52" baseType="lpstr">
      <vt:lpstr>Arial</vt:lpstr>
      <vt:lpstr>Wingdings</vt:lpstr>
      <vt:lpstr>Times New Roman</vt:lpstr>
      <vt:lpstr>Arial Black</vt:lpstr>
      <vt:lpstr>Century Schoolbook</vt:lpstr>
      <vt:lpstr>Courier New</vt:lpstr>
      <vt:lpstr>Calibri</vt:lpstr>
      <vt:lpstr>Radial</vt:lpstr>
      <vt:lpstr>Microsoft Office Word Document</vt:lpstr>
      <vt:lpstr>All Powder Board and Ski</vt:lpstr>
      <vt:lpstr>Primary Tables</vt:lpstr>
      <vt:lpstr>Find Best Customers: 1</vt:lpstr>
      <vt:lpstr>Action</vt:lpstr>
      <vt:lpstr>Average Customer Sales</vt:lpstr>
      <vt:lpstr>Action</vt:lpstr>
      <vt:lpstr>Best Customers</vt:lpstr>
      <vt:lpstr>INNER JOIN: Sales and Rentals</vt:lpstr>
      <vt:lpstr>Action</vt:lpstr>
      <vt:lpstr>Sales and Rentals on Same Day</vt:lpstr>
      <vt:lpstr>Action</vt:lpstr>
      <vt:lpstr>Rental Without a Purchase</vt:lpstr>
      <vt:lpstr>Action</vt:lpstr>
      <vt:lpstr>Purchase but Never Rented</vt:lpstr>
      <vt:lpstr>Model Quantity On Hand</vt:lpstr>
      <vt:lpstr>Action</vt:lpstr>
      <vt:lpstr>Categories</vt:lpstr>
      <vt:lpstr>CREATE TABLE</vt:lpstr>
      <vt:lpstr>Action</vt:lpstr>
      <vt:lpstr>Inequality Join</vt:lpstr>
      <vt:lpstr>Sales Categories</vt:lpstr>
      <vt:lpstr>Action</vt:lpstr>
      <vt:lpstr>UNION Query</vt:lpstr>
      <vt:lpstr>Action: Recursive Query</vt:lpstr>
      <vt:lpstr>Recursive Query Data</vt:lpstr>
      <vt:lpstr>Recursive Query</vt:lpstr>
      <vt:lpstr>Action</vt:lpstr>
      <vt:lpstr>CREATE TABLE Query</vt:lpstr>
      <vt:lpstr>Create a Temporary Table</vt:lpstr>
      <vt:lpstr>Action</vt:lpstr>
      <vt:lpstr>INSERT INTO (One Row)</vt:lpstr>
      <vt:lpstr>INSERT INTO (Copy Rows)</vt:lpstr>
      <vt:lpstr>Action</vt:lpstr>
      <vt:lpstr>UPDATE Board Cost</vt:lpstr>
      <vt:lpstr>Action</vt:lpstr>
      <vt:lpstr>DELETE Rows</vt:lpstr>
      <vt:lpstr>DROP TABLE</vt:lpstr>
      <vt:lpstr>Action</vt:lpstr>
      <vt:lpstr>Query Parameters</vt:lpstr>
      <vt:lpstr>Action</vt:lpstr>
      <vt:lpstr>Query Parameters: Package</vt:lpstr>
      <vt:lpstr>Package Body</vt:lpstr>
      <vt:lpstr>Query Parameters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All Powder Board and Ski</dc:title>
  <dc:creator>Jerry Post</dc:creator>
  <cp:lastModifiedBy>JPost</cp:lastModifiedBy>
  <cp:revision>59</cp:revision>
  <dcterms:created xsi:type="dcterms:W3CDTF">2003-04-08T22:44:22Z</dcterms:created>
  <dcterms:modified xsi:type="dcterms:W3CDTF">2010-03-12T01:04:24Z</dcterms:modified>
</cp:coreProperties>
</file>