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68"/>
  </p:notesMasterIdLst>
  <p:handoutMasterIdLst>
    <p:handoutMasterId r:id="rId69"/>
  </p:handoutMasterIdLst>
  <p:sldIdLst>
    <p:sldId id="256" r:id="rId2"/>
    <p:sldId id="257" r:id="rId3"/>
    <p:sldId id="258" r:id="rId4"/>
    <p:sldId id="259" r:id="rId5"/>
    <p:sldId id="260" r:id="rId6"/>
    <p:sldId id="261" r:id="rId7"/>
    <p:sldId id="262" r:id="rId8"/>
    <p:sldId id="263" r:id="rId9"/>
    <p:sldId id="312" r:id="rId10"/>
    <p:sldId id="264" r:id="rId11"/>
    <p:sldId id="265" r:id="rId12"/>
    <p:sldId id="321" r:id="rId13"/>
    <p:sldId id="266" r:id="rId14"/>
    <p:sldId id="267" r:id="rId15"/>
    <p:sldId id="268" r:id="rId16"/>
    <p:sldId id="269" r:id="rId17"/>
    <p:sldId id="270" r:id="rId18"/>
    <p:sldId id="271" r:id="rId19"/>
    <p:sldId id="272" r:id="rId20"/>
    <p:sldId id="273" r:id="rId21"/>
    <p:sldId id="274" r:id="rId22"/>
    <p:sldId id="275" r:id="rId23"/>
    <p:sldId id="307" r:id="rId24"/>
    <p:sldId id="276" r:id="rId25"/>
    <p:sldId id="277" r:id="rId26"/>
    <p:sldId id="308" r:id="rId27"/>
    <p:sldId id="309" r:id="rId28"/>
    <p:sldId id="278" r:id="rId29"/>
    <p:sldId id="279" r:id="rId30"/>
    <p:sldId id="313" r:id="rId31"/>
    <p:sldId id="280" r:id="rId32"/>
    <p:sldId id="281" r:id="rId33"/>
    <p:sldId id="314" r:id="rId34"/>
    <p:sldId id="282" r:id="rId35"/>
    <p:sldId id="283" r:id="rId36"/>
    <p:sldId id="284" r:id="rId37"/>
    <p:sldId id="285" r:id="rId38"/>
    <p:sldId id="286" r:id="rId39"/>
    <p:sldId id="287" r:id="rId40"/>
    <p:sldId id="311" r:id="rId41"/>
    <p:sldId id="310" r:id="rId42"/>
    <p:sldId id="288" r:id="rId43"/>
    <p:sldId id="289" r:id="rId44"/>
    <p:sldId id="290" r:id="rId45"/>
    <p:sldId id="291" r:id="rId46"/>
    <p:sldId id="318" r:id="rId47"/>
    <p:sldId id="319" r:id="rId48"/>
    <p:sldId id="320" r:id="rId49"/>
    <p:sldId id="292" r:id="rId50"/>
    <p:sldId id="293" r:id="rId51"/>
    <p:sldId id="294" r:id="rId52"/>
    <p:sldId id="295" r:id="rId53"/>
    <p:sldId id="296" r:id="rId54"/>
    <p:sldId id="297" r:id="rId55"/>
    <p:sldId id="298" r:id="rId56"/>
    <p:sldId id="299" r:id="rId57"/>
    <p:sldId id="300" r:id="rId58"/>
    <p:sldId id="301" r:id="rId59"/>
    <p:sldId id="315" r:id="rId60"/>
    <p:sldId id="316" r:id="rId61"/>
    <p:sldId id="317" r:id="rId62"/>
    <p:sldId id="302" r:id="rId63"/>
    <p:sldId id="303" r:id="rId64"/>
    <p:sldId id="304" r:id="rId65"/>
    <p:sldId id="305" r:id="rId66"/>
    <p:sldId id="306" r:id="rId67"/>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56" d="100"/>
          <a:sy n="56" d="100"/>
        </p:scale>
        <p:origin x="-2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Books\MISBook\Data6e\C14%20Jobs%20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Occupational Change 2010</a:t>
            </a:r>
          </a:p>
        </c:rich>
      </c:tx>
      <c:layout/>
      <c:overlay val="0"/>
    </c:title>
    <c:autoTitleDeleted val="0"/>
    <c:plotArea>
      <c:layout/>
      <c:barChart>
        <c:barDir val="bar"/>
        <c:grouping val="clustered"/>
        <c:varyColors val="0"/>
        <c:ser>
          <c:idx val="0"/>
          <c:order val="0"/>
          <c:invertIfNegative val="0"/>
          <c:val>
            <c:numRef>
              <c:f>Sheet3!$J$5:$J$24</c:f>
              <c:numCache>
                <c:formatCode>General</c:formatCode>
                <c:ptCount val="20"/>
                <c:pt idx="0">
                  <c:v>-45</c:v>
                </c:pt>
                <c:pt idx="1">
                  <c:v>-41</c:v>
                </c:pt>
                <c:pt idx="2">
                  <c:v>-39</c:v>
                </c:pt>
                <c:pt idx="3">
                  <c:v>-35</c:v>
                </c:pt>
                <c:pt idx="4">
                  <c:v>-34</c:v>
                </c:pt>
                <c:pt idx="5">
                  <c:v>-34</c:v>
                </c:pt>
                <c:pt idx="6">
                  <c:v>-32</c:v>
                </c:pt>
                <c:pt idx="7">
                  <c:v>-31</c:v>
                </c:pt>
                <c:pt idx="8">
                  <c:v>-30</c:v>
                </c:pt>
                <c:pt idx="9">
                  <c:v>-30</c:v>
                </c:pt>
                <c:pt idx="10">
                  <c:v>37</c:v>
                </c:pt>
                <c:pt idx="11">
                  <c:v>37</c:v>
                </c:pt>
                <c:pt idx="12">
                  <c:v>38</c:v>
                </c:pt>
                <c:pt idx="13">
                  <c:v>39</c:v>
                </c:pt>
                <c:pt idx="14">
                  <c:v>40</c:v>
                </c:pt>
                <c:pt idx="15">
                  <c:v>41</c:v>
                </c:pt>
                <c:pt idx="16">
                  <c:v>46</c:v>
                </c:pt>
                <c:pt idx="17">
                  <c:v>50</c:v>
                </c:pt>
                <c:pt idx="18">
                  <c:v>53</c:v>
                </c:pt>
                <c:pt idx="19">
                  <c:v>72</c:v>
                </c:pt>
              </c:numCache>
            </c:numRef>
          </c:val>
        </c:ser>
        <c:dLbls>
          <c:showLegendKey val="0"/>
          <c:showVal val="0"/>
          <c:showCatName val="0"/>
          <c:showSerName val="0"/>
          <c:showPercent val="0"/>
          <c:showBubbleSize val="0"/>
        </c:dLbls>
        <c:gapWidth val="150"/>
        <c:axId val="131577344"/>
        <c:axId val="131578880"/>
      </c:barChart>
      <c:catAx>
        <c:axId val="131577344"/>
        <c:scaling>
          <c:orientation val="minMax"/>
        </c:scaling>
        <c:delete val="1"/>
        <c:axPos val="l"/>
        <c:majorTickMark val="out"/>
        <c:minorTickMark val="none"/>
        <c:tickLblPos val="nextTo"/>
        <c:crossAx val="131578880"/>
        <c:crosses val="autoZero"/>
        <c:auto val="1"/>
        <c:lblAlgn val="ctr"/>
        <c:lblOffset val="100"/>
        <c:noMultiLvlLbl val="0"/>
      </c:catAx>
      <c:valAx>
        <c:axId val="131578880"/>
        <c:scaling>
          <c:orientation val="minMax"/>
        </c:scaling>
        <c:delete val="0"/>
        <c:axPos val="b"/>
        <c:majorGridlines/>
        <c:numFmt formatCode="General" sourceLinked="1"/>
        <c:majorTickMark val="out"/>
        <c:minorTickMark val="none"/>
        <c:tickLblPos val="nextTo"/>
        <c:crossAx val="13157734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Annual Revenue</a:t>
            </a:r>
          </a:p>
        </c:rich>
      </c:tx>
      <c:overlay val="0"/>
    </c:title>
    <c:autoTitleDeleted val="0"/>
    <c:plotArea>
      <c:layout/>
      <c:lineChart>
        <c:grouping val="standard"/>
        <c:varyColors val="0"/>
        <c:ser>
          <c:idx val="0"/>
          <c:order val="0"/>
          <c:tx>
            <c:strRef>
              <c:f>'C14Healthcare'!$B$5</c:f>
              <c:strCache>
                <c:ptCount val="1"/>
                <c:pt idx="0">
                  <c:v>Sutter Health</c:v>
                </c:pt>
              </c:strCache>
            </c:strRef>
          </c:tx>
          <c:marker>
            <c:symbol val="none"/>
          </c:marker>
          <c:cat>
            <c:strRef>
              <c:f>'C14Healthcare'!$A$6:$A$22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'C14Healthcare'!$B$6:$B$22</c:f>
              <c:numCache>
                <c:formatCode>General</c:formatCode>
                <c:ptCount val="17"/>
                <c:pt idx="3">
                  <c:v>2.6629999999999998</c:v>
                </c:pt>
                <c:pt idx="4">
                  <c:v>2.8809999999999998</c:v>
                </c:pt>
                <c:pt idx="5">
                  <c:v>2.919</c:v>
                </c:pt>
                <c:pt idx="6">
                  <c:v>3.5459999999999998</c:v>
                </c:pt>
                <c:pt idx="7">
                  <c:v>4.117</c:v>
                </c:pt>
                <c:pt idx="8">
                  <c:v>4.6470000000000002</c:v>
                </c:pt>
                <c:pt idx="9">
                  <c:v>5.008</c:v>
                </c:pt>
                <c:pt idx="10">
                  <c:v>5.7290000000000001</c:v>
                </c:pt>
                <c:pt idx="11">
                  <c:v>6.6429999999999998</c:v>
                </c:pt>
                <c:pt idx="12">
                  <c:v>7.258</c:v>
                </c:pt>
                <c:pt idx="13">
                  <c:v>7.1230000000000002</c:v>
                </c:pt>
                <c:pt idx="14">
                  <c:v>7.6509999999999998</c:v>
                </c:pt>
                <c:pt idx="15">
                  <c:v>8.27</c:v>
                </c:pt>
                <c:pt idx="16">
                  <c:v>8.7720000000000002</c:v>
                </c:pt>
              </c:numCache>
            </c:numRef>
          </c:val>
          <c:smooth val="0"/>
        </c:ser>
        <c:ser>
          <c:idx val="1"/>
          <c:order val="1"/>
          <c:tx>
            <c:strRef>
              <c:f>'C14Healthcare'!$C$5</c:f>
              <c:strCache>
                <c:ptCount val="1"/>
                <c:pt idx="0">
                  <c:v>Partners Healthcare</c:v>
                </c:pt>
              </c:strCache>
            </c:strRef>
          </c:tx>
          <c:spPr>
            <a:ln>
              <a:solidFill>
                <a:schemeClr val="accent3"/>
              </a:solidFill>
            </a:ln>
          </c:spPr>
          <c:marker>
            <c:symbol val="none"/>
          </c:marker>
          <c:cat>
            <c:strRef>
              <c:f>'C14Healthcare'!$A$6:$A$22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'C14Healthcare'!$C$6:$C$22</c:f>
              <c:numCache>
                <c:formatCode>General</c:formatCode>
                <c:ptCount val="17"/>
                <c:pt idx="5">
                  <c:v>2.8733</c:v>
                </c:pt>
                <c:pt idx="6">
                  <c:v>3.3165999999999998</c:v>
                </c:pt>
                <c:pt idx="7">
                  <c:v>3.7725</c:v>
                </c:pt>
                <c:pt idx="8">
                  <c:v>4.2176</c:v>
                </c:pt>
                <c:pt idx="9">
                  <c:v>4.5612000000000004</c:v>
                </c:pt>
                <c:pt idx="10">
                  <c:v>4.9000000000000004</c:v>
                </c:pt>
                <c:pt idx="11">
                  <c:v>5.3</c:v>
                </c:pt>
                <c:pt idx="15">
                  <c:v>7.6</c:v>
                </c:pt>
                <c:pt idx="16">
                  <c:v>8.1</c:v>
                </c:pt>
              </c:numCache>
            </c:numRef>
          </c:val>
          <c:smooth val="0"/>
        </c:ser>
        <c:ser>
          <c:idx val="2"/>
          <c:order val="2"/>
          <c:tx>
            <c:strRef>
              <c:f>'C14Healthcare'!$D$5</c:f>
              <c:strCache>
                <c:ptCount val="1"/>
                <c:pt idx="0">
                  <c:v>CareGroup</c:v>
                </c:pt>
              </c:strCache>
            </c:strRef>
          </c:tx>
          <c:spPr>
            <a:ln>
              <a:solidFill>
                <a:schemeClr val="accent4"/>
              </a:solidFill>
            </a:ln>
          </c:spPr>
          <c:marker>
            <c:symbol val="none"/>
          </c:marker>
          <c:cat>
            <c:strRef>
              <c:f>'C14Healthcare'!$A$6:$A$22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'C14Healthcare'!$D$6:$D$22</c:f>
              <c:numCache>
                <c:formatCode>General</c:formatCode>
                <c:ptCount val="17"/>
                <c:pt idx="5">
                  <c:v>1.27</c:v>
                </c:pt>
                <c:pt idx="6">
                  <c:v>1.29</c:v>
                </c:pt>
                <c:pt idx="7">
                  <c:v>0.11650000000000001</c:v>
                </c:pt>
                <c:pt idx="8">
                  <c:v>0.12</c:v>
                </c:pt>
              </c:numCache>
            </c:numRef>
          </c:val>
          <c:smooth val="0"/>
        </c:ser>
        <c:dLbls>
          <c:showLegendKey val="0"/>
          <c:showVal val="0"/>
          <c:showCatName val="0"/>
          <c:showSerName val="0"/>
          <c:showPercent val="0"/>
          <c:showBubbleSize val="0"/>
        </c:dLbls>
        <c:marker val="1"/>
        <c:smooth val="0"/>
        <c:axId val="132142592"/>
        <c:axId val="132144128"/>
      </c:lineChart>
      <c:catAx>
        <c:axId val="132142592"/>
        <c:scaling>
          <c:orientation val="minMax"/>
        </c:scaling>
        <c:delete val="0"/>
        <c:axPos val="b"/>
        <c:majorTickMark val="out"/>
        <c:minorTickMark val="none"/>
        <c:tickLblPos val="nextTo"/>
        <c:txPr>
          <a:bodyPr/>
          <a:lstStyle/>
          <a:p>
            <a:pPr>
              <a:defRPr sz="1400"/>
            </a:pPr>
            <a:endParaRPr lang="en-US"/>
          </a:p>
        </c:txPr>
        <c:crossAx val="132144128"/>
        <c:crosses val="autoZero"/>
        <c:auto val="1"/>
        <c:lblAlgn val="ctr"/>
        <c:lblOffset val="100"/>
        <c:noMultiLvlLbl val="0"/>
      </c:catAx>
      <c:valAx>
        <c:axId val="132144128"/>
        <c:scaling>
          <c:orientation val="minMax"/>
        </c:scaling>
        <c:delete val="0"/>
        <c:axPos val="l"/>
        <c:majorGridlines/>
        <c:title>
          <c:tx>
            <c:rich>
              <a:bodyPr rot="-5400000" vert="horz"/>
              <a:lstStyle/>
              <a:p>
                <a:pPr>
                  <a:defRPr sz="1200"/>
                </a:pPr>
                <a:r>
                  <a:rPr lang="en-US" sz="1200"/>
                  <a:t>Billion $</a:t>
                </a:r>
              </a:p>
            </c:rich>
          </c:tx>
          <c:overlay val="0"/>
        </c:title>
        <c:numFmt formatCode="General" sourceLinked="1"/>
        <c:majorTickMark val="out"/>
        <c:minorTickMark val="none"/>
        <c:tickLblPos val="nextTo"/>
        <c:crossAx val="13214259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0.wmf"/><Relationship Id="rId1" Type="http://schemas.openxmlformats.org/officeDocument/2006/relationships/image" Target="../media/image36.wmf"/><Relationship Id="rId4" Type="http://schemas.openxmlformats.org/officeDocument/2006/relationships/image" Target="../media/image38.wmf"/></Relationships>
</file>

<file path=ppt/drawings/drawing1.xml><?xml version="1.0" encoding="utf-8"?>
<c:userShapes xmlns:c="http://schemas.openxmlformats.org/drawingml/2006/chart">
  <cdr:relSizeAnchor xmlns:cdr="http://schemas.openxmlformats.org/drawingml/2006/chartDrawing">
    <cdr:from>
      <cdr:x>0.05</cdr:x>
      <cdr:y>0.1</cdr:y>
    </cdr:from>
    <cdr:to>
      <cdr:x>0.42</cdr:x>
      <cdr:y>0.49494</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81000" y="457200"/>
          <a:ext cx="2819400" cy="1805684"/>
        </a:xfrm>
        <a:prstGeom xmlns:a="http://schemas.openxmlformats.org/drawingml/2006/main" prst="rect">
          <a:avLst/>
        </a:prstGeom>
      </cdr:spPr>
    </cdr:pic>
  </cdr:relSizeAnchor>
  <cdr:relSizeAnchor xmlns:cdr="http://schemas.openxmlformats.org/drawingml/2006/chartDrawing">
    <cdr:from>
      <cdr:x>0.44</cdr:x>
      <cdr:y>0.51667</cdr:y>
    </cdr:from>
    <cdr:to>
      <cdr:x>0.83035</cdr:x>
      <cdr:y>0.93333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352799" y="2362200"/>
          <a:ext cx="2974473" cy="1905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1CEF86-55B1-43B6-A2AB-FEB395B8AD7F}" type="slidenum">
              <a:rPr lang="en-US" sz="1200"/>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3AAF1FF-155D-4BDD-B1FC-7D9BE2D35D01}" type="slidenum">
              <a:rPr lang="en-US" sz="1200"/>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4EE8820-231A-42BC-BB9C-5937985897F2}" type="slidenum">
              <a:rPr lang="en-US" sz="1200"/>
              <a:pPr/>
              <a:t>10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3379EFB-B226-4B58-B5A1-B5568452A6DD}" type="slidenum">
              <a:rPr lang="en-US" sz="1200"/>
              <a:pPr/>
              <a:t>13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6C71A3F-FB68-45D6-9B53-4E8F2817172E}" type="slidenum">
              <a:rPr lang="en-US" sz="1200"/>
              <a:pPr/>
              <a:t>18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16B19D4-8589-4B53-9526-631D8C5D35AB}" type="slidenum">
              <a:rPr lang="en-US" sz="1200"/>
              <a:pPr/>
              <a:t>29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pPr lvl="0"/>
            <a:endParaRPr lang="en-US" noProof="0" smtClean="0"/>
          </a:p>
        </p:txBody>
      </p:sp>
      <p:sp>
        <p:nvSpPr>
          <p:cNvPr id="4" name="Rectangle 2051"/>
          <p:cNvSpPr>
            <a:spLocks noGrp="1" noChangeArrowheads="1"/>
          </p:cNvSpPr>
          <p:nvPr>
            <p:ph type="dt" sz="half" idx="10"/>
          </p:nvPr>
        </p:nvSpPr>
        <p:spPr>
          <a:ln/>
        </p:spPr>
        <p:txBody>
          <a:bodyPr/>
          <a:lstStyle>
            <a:lvl1pPr>
              <a:defRPr/>
            </a:lvl1pPr>
          </a:lstStyle>
          <a:p>
            <a:pPr>
              <a:defRPr/>
            </a:pPr>
            <a:endParaRPr lang="en-US"/>
          </a:p>
        </p:txBody>
      </p:sp>
      <p:sp>
        <p:nvSpPr>
          <p:cNvPr id="5" name="Rectangle 2052"/>
          <p:cNvSpPr>
            <a:spLocks noGrp="1" noChangeArrowheads="1"/>
          </p:cNvSpPr>
          <p:nvPr>
            <p:ph type="ftr" sz="quarter" idx="11"/>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2"/>
          </p:nvPr>
        </p:nvSpPr>
        <p:spPr>
          <a:ln/>
        </p:spPr>
        <p:txBody>
          <a:bodyPr/>
          <a:lstStyle>
            <a:lvl1pPr>
              <a:defRPr/>
            </a:lvl1pPr>
          </a:lstStyle>
          <a:p>
            <a:pPr>
              <a:defRPr/>
            </a:pPr>
            <a:fld id="{D3CC5885-B039-41C8-8E0B-642C93907EBF}" type="slidenum">
              <a:rPr lang="en-US"/>
              <a:pPr>
                <a:defRPr/>
              </a:pPr>
              <a:t>‹#›</a:t>
            </a:fld>
            <a:endParaRPr lang="en-US"/>
          </a:p>
        </p:txBody>
      </p:sp>
    </p:spTree>
    <p:extLst>
      <p:ext uri="{BB962C8B-B14F-4D97-AF65-F5344CB8AC3E}">
        <p14:creationId xmlns:p14="http://schemas.microsoft.com/office/powerpoint/2010/main" val="277845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1"/>
          <p:cNvSpPr>
            <a:spLocks noGrp="1" noChangeArrowheads="1"/>
          </p:cNvSpPr>
          <p:nvPr>
            <p:ph type="dt" sz="half" idx="10"/>
          </p:nvPr>
        </p:nvSpPr>
        <p:spPr>
          <a:ln/>
        </p:spPr>
        <p:txBody>
          <a:bodyPr/>
          <a:lstStyle>
            <a:lvl1pPr>
              <a:defRPr/>
            </a:lvl1pPr>
          </a:lstStyle>
          <a:p>
            <a:pPr>
              <a:defRPr/>
            </a:pPr>
            <a:endParaRPr lang="en-US"/>
          </a:p>
        </p:txBody>
      </p:sp>
      <p:sp>
        <p:nvSpPr>
          <p:cNvPr id="6" name="Rectangle 2052"/>
          <p:cNvSpPr>
            <a:spLocks noGrp="1" noChangeArrowheads="1"/>
          </p:cNvSpPr>
          <p:nvPr>
            <p:ph type="ftr" sz="quarter" idx="11"/>
          </p:nvPr>
        </p:nvSpPr>
        <p:spPr>
          <a:ln/>
        </p:spPr>
        <p:txBody>
          <a:bodyPr/>
          <a:lstStyle>
            <a:lvl1pPr>
              <a:defRPr/>
            </a:lvl1pPr>
          </a:lstStyle>
          <a:p>
            <a:pPr>
              <a:defRPr/>
            </a:pPr>
            <a:endParaRPr lang="en-US"/>
          </a:p>
        </p:txBody>
      </p:sp>
      <p:sp>
        <p:nvSpPr>
          <p:cNvPr id="7" name="Rectangle 2053"/>
          <p:cNvSpPr>
            <a:spLocks noGrp="1" noChangeArrowheads="1"/>
          </p:cNvSpPr>
          <p:nvPr>
            <p:ph type="sldNum" sz="quarter" idx="12"/>
          </p:nvPr>
        </p:nvSpPr>
        <p:spPr>
          <a:ln/>
        </p:spPr>
        <p:txBody>
          <a:bodyPr/>
          <a:lstStyle>
            <a:lvl1pPr>
              <a:defRPr/>
            </a:lvl1pPr>
          </a:lstStyle>
          <a:p>
            <a:pPr>
              <a:defRPr/>
            </a:pPr>
            <a:fld id="{47F1C19F-C94F-41D7-8635-C61280E52899}" type="slidenum">
              <a:rPr lang="en-US"/>
              <a:pPr>
                <a:defRPr/>
              </a:pPr>
              <a:t>‹#›</a:t>
            </a:fld>
            <a:endParaRPr lang="en-US"/>
          </a:p>
        </p:txBody>
      </p:sp>
    </p:spTree>
    <p:extLst>
      <p:ext uri="{BB962C8B-B14F-4D97-AF65-F5344CB8AC3E}">
        <p14:creationId xmlns:p14="http://schemas.microsoft.com/office/powerpoint/2010/main" val="189997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66.xml"/><Relationship Id="rId4" Type="http://schemas.openxmlformats.org/officeDocument/2006/relationships/slide" Target="slide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transparencyrepor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nformationshield.com/usprivacylaw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onotcall.gov/"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hyperlink" Target="http://www.bls.gov/news.release/ooh.table1.htm" TargetMode="Externa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hyperlink" Target="http://www.bls.gov/news.release/ecopro.t06.htm" TargetMode="Externa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hyperlink" Target="http://www.bls.gov/opub/mlr/2004/02/art5full.pdf" TargetMode="External"/><Relationship Id="rId5" Type="http://schemas.openxmlformats.org/officeDocument/2006/relationships/hyperlink" Target="http://www.bls.gov/emp/home.htm" TargetMode="Externa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bls.gov/emp/"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footmouse.com/" TargetMode="External"/><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image" Target="../media/image10.wmf"/><Relationship Id="rId12"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image" Target="../media/image38.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http://www.businessinsider.com/these-charts-explain-the-real-death-of-the-music-industry-2011-2"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news.bbc.co.uk/hi/english/health/newsid_997000/997266.stm" TargetMode="External"/><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hyperlink" Target="http://www.arthritiscure.net/" TargetMode="Externa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telegeography.com/products/books/pg/index.html" TargetMode="External"/><Relationship Id="rId2" Type="http://schemas.openxmlformats.org/officeDocument/2006/relationships/image" Target="../media/image50.wmf"/><Relationship Id="rId1" Type="http://schemas.openxmlformats.org/officeDocument/2006/relationships/slideLayout" Target="../slideLayouts/slideLayout6.xml"/><Relationship Id="rId4" Type="http://schemas.openxmlformats.org/officeDocument/2006/relationships/hyperlink" Target="http://www.telegeography.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6.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telegeography.com/product-info/map_traffic/index.php"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telegeography.com/product-info/map_cable/"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online.wsj.com/article/SB10001424052748704071704576276321665235588.html?KEYWORDS=microsoft"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5.bin"/><Relationship Id="rId18" Type="http://schemas.openxmlformats.org/officeDocument/2006/relationships/image" Target="../media/image16.wmf"/><Relationship Id="rId3" Type="http://schemas.openxmlformats.org/officeDocument/2006/relationships/notesSlide" Target="../notesSlides/notesSlide3.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3.w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15.wmf"/><Relationship Id="rId20" Type="http://schemas.openxmlformats.org/officeDocument/2006/relationships/image" Target="../media/image17.e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image" Target="../media/image19.wmf"/><Relationship Id="rId10" Type="http://schemas.openxmlformats.org/officeDocument/2006/relationships/image" Target="../media/image12.wmf"/><Relationship Id="rId19" Type="http://schemas.openxmlformats.org/officeDocument/2006/relationships/oleObject" Target="../embeddings/oleObject8.bin"/><Relationship Id="rId4" Type="http://schemas.openxmlformats.org/officeDocument/2006/relationships/image" Target="../media/image7.jpeg"/><Relationship Id="rId9" Type="http://schemas.openxmlformats.org/officeDocument/2006/relationships/oleObject" Target="../embeddings/oleObject3.bin"/><Relationship Id="rId14" Type="http://schemas.openxmlformats.org/officeDocument/2006/relationships/image" Target="../media/image14.wmf"/><Relationship Id="rId22" Type="http://schemas.openxmlformats.org/officeDocument/2006/relationships/image" Target="../media/image1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www.eff.org/" TargetMode="External"/><Relationship Id="rId3" Type="http://schemas.openxmlformats.org/officeDocument/2006/relationships/hyperlink" Target="http://thomas.loc.gov/" TargetMode="External"/><Relationship Id="rId7" Type="http://schemas.openxmlformats.org/officeDocument/2006/relationships/hyperlink" Target="http://www.copyright.com/" TargetMode="External"/><Relationship Id="rId2" Type="http://schemas.openxmlformats.org/officeDocument/2006/relationships/hyperlink" Target="http://fedlaw.gsa.gov/" TargetMode="External"/><Relationship Id="rId1" Type="http://schemas.openxmlformats.org/officeDocument/2006/relationships/slideLayout" Target="../slideLayouts/slideLayout6.xml"/><Relationship Id="rId6" Type="http://schemas.openxmlformats.org/officeDocument/2006/relationships/hyperlink" Target="http://www.uspto.gov/" TargetMode="External"/><Relationship Id="rId11" Type="http://schemas.openxmlformats.org/officeDocument/2006/relationships/hyperlink" Target="http://www.wired.com/" TargetMode="External"/><Relationship Id="rId5" Type="http://schemas.openxmlformats.org/officeDocument/2006/relationships/hyperlink" Target="http://lcweb.loc.gov/copyright" TargetMode="External"/><Relationship Id="rId10" Type="http://schemas.openxmlformats.org/officeDocument/2006/relationships/hyperlink" Target="http://www.uspto.gov/web/offices/com/doc/ipnii" TargetMode="External"/><Relationship Id="rId4" Type="http://schemas.openxmlformats.org/officeDocument/2006/relationships/hyperlink" Target="http://www.lawcircle.com/observer" TargetMode="External"/><Relationship Id="rId9" Type="http://schemas.openxmlformats.org/officeDocument/2006/relationships/hyperlink" Target="http://www.epic.org/" TargetMode="Externa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hyperlink" Target="http://www.google.com/transparencyreport/governmentreques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57.wmf"/></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hyperlink" Target="http://www.tranexp.com/" TargetMode="External"/><Relationship Id="rId3" Type="http://schemas.openxmlformats.org/officeDocument/2006/relationships/hyperlink" Target="http://www.xe.com/ucc" TargetMode="External"/><Relationship Id="rId7" Type="http://schemas.openxmlformats.org/officeDocument/2006/relationships/hyperlink" Target="http://www.worldlingo.com/" TargetMode="External"/><Relationship Id="rId2" Type="http://schemas.openxmlformats.org/officeDocument/2006/relationships/hyperlink" Target="http://www.oanda.com/" TargetMode="External"/><Relationship Id="rId1" Type="http://schemas.openxmlformats.org/officeDocument/2006/relationships/slideLayout" Target="../slideLayouts/slideLayout6.xml"/><Relationship Id="rId6" Type="http://schemas.openxmlformats.org/officeDocument/2006/relationships/hyperlink" Target="http://www.freetranslation.com/" TargetMode="External"/><Relationship Id="rId5" Type="http://schemas.openxmlformats.org/officeDocument/2006/relationships/hyperlink" Target="http://babel.altavista.com/" TargetMode="External"/><Relationship Id="rId4" Type="http://schemas.openxmlformats.org/officeDocument/2006/relationships/hyperlink" Target="http://www.x-rates.com/" TargetMode="External"/><Relationship Id="rId9" Type="http://schemas.openxmlformats.org/officeDocument/2006/relationships/hyperlink" Target="http://www.dictionary.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ursquare.com/" TargetMode="External"/><Relationship Id="rId2" Type="http://schemas.openxmlformats.org/officeDocument/2006/relationships/hyperlink" Target="http://www.loopt.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569536"/>
          </a:xfrm>
          <a:noFill/>
        </p:spPr>
        <p:txBody>
          <a:bodyPr>
            <a:normAutofit/>
          </a:bodyPr>
          <a:lstStyle/>
          <a:p>
            <a:pPr marL="342900" indent="-342900"/>
            <a:endParaRPr lang="en-US" dirty="0" smtClean="0"/>
          </a:p>
          <a:p>
            <a:pPr marL="342900" indent="-342900"/>
            <a:r>
              <a:rPr lang="en-US" dirty="0" smtClean="0"/>
              <a:t>Chapter 14</a:t>
            </a:r>
          </a:p>
          <a:p>
            <a:pPr marL="342900" indent="-342900"/>
            <a:r>
              <a:rPr lang="en-US" dirty="0" smtClean="0"/>
              <a:t>MIS Impact on Society</a:t>
            </a:r>
          </a:p>
          <a:p>
            <a:pPr marL="342900" indent="-342900"/>
            <a:endParaRPr lang="en-US" dirty="0"/>
          </a:p>
          <a:p>
            <a:pPr marL="342900" indent="-342900"/>
            <a:r>
              <a:rPr lang="en-US" dirty="0" smtClean="0"/>
              <a:t>Jerry Post</a:t>
            </a:r>
          </a:p>
        </p:txBody>
      </p:sp>
      <p:sp>
        <p:nvSpPr>
          <p:cNvPr id="14340" name="Text Box 4"/>
          <p:cNvSpPr txBox="1">
            <a:spLocks noChangeArrowheads="1"/>
          </p:cNvSpPr>
          <p:nvPr/>
        </p:nvSpPr>
        <p:spPr bwMode="auto">
          <a:xfrm>
            <a:off x="1066800" y="4800600"/>
            <a:ext cx="44125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E-Government Sites</a:t>
            </a:r>
            <a:endParaRPr lang="en-US" sz="1800" dirty="0"/>
          </a:p>
          <a:p>
            <a:r>
              <a:rPr lang="en-US" sz="1800" dirty="0">
                <a:hlinkClick r:id="rId4" action="ppaction://hlinksldjump"/>
              </a:rPr>
              <a:t>Technology Toolbox: Global Environment</a:t>
            </a:r>
            <a:endParaRPr lang="en-US" sz="1800" dirty="0"/>
          </a:p>
          <a:p>
            <a:r>
              <a:rPr lang="en-US" sz="1800" dirty="0">
                <a:hlinkClick r:id="rId5" action="ppaction://hlinksldjump"/>
              </a:rPr>
              <a:t>Cases: </a:t>
            </a:r>
            <a:r>
              <a:rPr lang="en-US" sz="1800" dirty="0" smtClean="0">
                <a:hlinkClick r:id="rId5" action="ppaction://hlinksldjump"/>
              </a:rPr>
              <a:t>Healthcare</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Privacy Problems</a:t>
            </a:r>
          </a:p>
        </p:txBody>
      </p:sp>
      <p:sp>
        <p:nvSpPr>
          <p:cNvPr id="18435" name="Rectangle 3"/>
          <p:cNvSpPr>
            <a:spLocks noGrp="1" noChangeArrowheads="1"/>
          </p:cNvSpPr>
          <p:nvPr>
            <p:ph sz="half" idx="1"/>
          </p:nvPr>
        </p:nvSpPr>
        <p:spPr/>
        <p:txBody>
          <a:bodyPr>
            <a:normAutofit lnSpcReduction="10000"/>
          </a:bodyPr>
          <a:lstStyle/>
          <a:p>
            <a:r>
              <a:rPr lang="en-US" sz="1800" smtClean="0"/>
              <a:t>TRW--1991</a:t>
            </a:r>
          </a:p>
          <a:p>
            <a:pPr lvl="1"/>
            <a:r>
              <a:rPr lang="en-US" sz="1600" smtClean="0"/>
              <a:t>Norwich, VT</a:t>
            </a:r>
          </a:p>
          <a:p>
            <a:pPr lvl="1"/>
            <a:r>
              <a:rPr lang="en-US" sz="1600" smtClean="0"/>
              <a:t>Listed everyone delinquent on property taxes</a:t>
            </a:r>
          </a:p>
          <a:p>
            <a:r>
              <a:rPr lang="en-US" sz="1800" smtClean="0"/>
              <a:t>Terry Dean Rogan</a:t>
            </a:r>
          </a:p>
          <a:p>
            <a:pPr lvl="1"/>
            <a:r>
              <a:rPr lang="en-US" sz="1600" smtClean="0"/>
              <a:t>Lost wallet</a:t>
            </a:r>
          </a:p>
          <a:p>
            <a:pPr lvl="1"/>
            <a:r>
              <a:rPr lang="en-US" sz="1600" smtClean="0"/>
              <a:t>Impersonator, 2 murders and 2 robberies</a:t>
            </a:r>
          </a:p>
          <a:p>
            <a:pPr lvl="1"/>
            <a:r>
              <a:rPr lang="en-US" sz="1600" smtClean="0"/>
              <a:t>NCIC database</a:t>
            </a:r>
          </a:p>
          <a:p>
            <a:pPr lvl="1"/>
            <a:r>
              <a:rPr lang="en-US" sz="1600" smtClean="0"/>
              <a:t>Rogan arrested 5 times in 14 months</a:t>
            </a:r>
          </a:p>
          <a:p>
            <a:pPr lvl="1"/>
            <a:r>
              <a:rPr lang="en-US" sz="1600" smtClean="0"/>
              <a:t>Sued and won $55,000 from LA</a:t>
            </a:r>
          </a:p>
          <a:p>
            <a:r>
              <a:rPr lang="en-US" sz="1800" smtClean="0"/>
              <a:t>Employees</a:t>
            </a:r>
          </a:p>
          <a:p>
            <a:pPr lvl="1"/>
            <a:r>
              <a:rPr lang="en-US" sz="1600" smtClean="0"/>
              <a:t>26 million monitored electronically</a:t>
            </a:r>
          </a:p>
          <a:p>
            <a:pPr lvl="1"/>
            <a:r>
              <a:rPr lang="en-US" sz="1600" smtClean="0"/>
              <a:t>10 million pay based on statistics</a:t>
            </a:r>
          </a:p>
        </p:txBody>
      </p:sp>
      <p:sp>
        <p:nvSpPr>
          <p:cNvPr id="18436" name="Rectangle 4"/>
          <p:cNvSpPr>
            <a:spLocks noGrp="1" noChangeArrowheads="1"/>
          </p:cNvSpPr>
          <p:nvPr>
            <p:ph sz="half" idx="2"/>
          </p:nvPr>
        </p:nvSpPr>
        <p:spPr/>
        <p:txBody>
          <a:bodyPr>
            <a:normAutofit lnSpcReduction="10000"/>
          </a:bodyPr>
          <a:lstStyle/>
          <a:p>
            <a:r>
              <a:rPr lang="en-US" sz="1800" smtClean="0"/>
              <a:t>Jeffrey McFadden--1989</a:t>
            </a:r>
          </a:p>
          <a:p>
            <a:pPr lvl="1"/>
            <a:r>
              <a:rPr lang="en-US" sz="1600" smtClean="0"/>
              <a:t>SSN and DoB for William Kalin from military records</a:t>
            </a:r>
          </a:p>
          <a:p>
            <a:pPr lvl="1"/>
            <a:r>
              <a:rPr lang="en-US" sz="1600" smtClean="0"/>
              <a:t>Got fake Kentucky ID</a:t>
            </a:r>
          </a:p>
          <a:p>
            <a:pPr lvl="1"/>
            <a:r>
              <a:rPr lang="en-US" sz="1600" smtClean="0"/>
              <a:t>Wrote $6000 in bad checks</a:t>
            </a:r>
          </a:p>
          <a:p>
            <a:pPr lvl="1"/>
            <a:r>
              <a:rPr lang="en-US" sz="1600" smtClean="0"/>
              <a:t>Kalin spent 2 days in jail</a:t>
            </a:r>
          </a:p>
          <a:p>
            <a:pPr lvl="1"/>
            <a:r>
              <a:rPr lang="en-US" sz="1600" smtClean="0"/>
              <a:t>Sued McFadden, won $10,000</a:t>
            </a:r>
          </a:p>
          <a:p>
            <a:r>
              <a:rPr lang="en-US" sz="1800" smtClean="0"/>
              <a:t>San Francisco Chronicle--1991</a:t>
            </a:r>
          </a:p>
          <a:p>
            <a:pPr lvl="1"/>
            <a:r>
              <a:rPr lang="en-US" sz="1600" smtClean="0"/>
              <a:t>Person found 12 others using her SSN</a:t>
            </a:r>
          </a:p>
          <a:p>
            <a:pPr lvl="1"/>
            <a:r>
              <a:rPr lang="en-US" sz="1600" smtClean="0"/>
              <a:t>Someone got 16 credit cards from another’s SSN, charged $10,000</a:t>
            </a:r>
          </a:p>
          <a:p>
            <a:pPr lvl="1"/>
            <a:r>
              <a:rPr lang="en-US" sz="1600" smtClean="0"/>
              <a:t>Someone discovered unemployment benefits had already been collected by 5 others</a:t>
            </a:r>
          </a:p>
        </p:txBody>
      </p:sp>
    </p:spTree>
    <p:extLst>
      <p:ext uri="{BB962C8B-B14F-4D97-AF65-F5344CB8AC3E}">
        <p14:creationId xmlns:p14="http://schemas.microsoft.com/office/powerpoint/2010/main" val="26420128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Government and Privacy</a:t>
            </a:r>
          </a:p>
        </p:txBody>
      </p:sp>
      <p:pic>
        <p:nvPicPr>
          <p:cNvPr id="19458" name="Picture 30" descr="j0284993"/>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209800" y="3048000"/>
            <a:ext cx="2286000" cy="1501775"/>
          </a:xfrm>
          <a:noFill/>
        </p:spPr>
      </p:pic>
      <p:pic>
        <p:nvPicPr>
          <p:cNvPr id="19471" name="Picture 28" descr="j04011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95600" y="1066800"/>
            <a:ext cx="1270000" cy="1905000"/>
          </a:xfrm>
          <a:noFill/>
        </p:spPr>
      </p:pic>
      <p:sp>
        <p:nvSpPr>
          <p:cNvPr id="19460" name="Line 16"/>
          <p:cNvSpPr>
            <a:spLocks noChangeShapeType="1"/>
          </p:cNvSpPr>
          <p:nvPr/>
        </p:nvSpPr>
        <p:spPr bwMode="auto">
          <a:xfrm flipV="1">
            <a:off x="914400" y="4495800"/>
            <a:ext cx="1524000" cy="1066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9461" name="Text Box 17"/>
          <p:cNvSpPr txBox="1">
            <a:spLocks noChangeArrowheads="1"/>
          </p:cNvSpPr>
          <p:nvPr/>
        </p:nvSpPr>
        <p:spPr bwMode="auto">
          <a:xfrm>
            <a:off x="228600" y="575945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Personal financial data</a:t>
            </a:r>
          </a:p>
        </p:txBody>
      </p:sp>
      <p:sp>
        <p:nvSpPr>
          <p:cNvPr id="19462" name="Text Box 18"/>
          <p:cNvSpPr txBox="1">
            <a:spLocks noChangeArrowheads="1"/>
          </p:cNvSpPr>
          <p:nvPr/>
        </p:nvSpPr>
        <p:spPr bwMode="auto">
          <a:xfrm>
            <a:off x="2057400" y="575945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Company financial data</a:t>
            </a:r>
          </a:p>
        </p:txBody>
      </p:sp>
      <p:sp>
        <p:nvSpPr>
          <p:cNvPr id="19463" name="Text Box 19"/>
          <p:cNvSpPr txBox="1">
            <a:spLocks noChangeArrowheads="1"/>
          </p:cNvSpPr>
          <p:nvPr/>
        </p:nvSpPr>
        <p:spPr bwMode="auto">
          <a:xfrm>
            <a:off x="6477000" y="57912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Political negotiations</a:t>
            </a:r>
          </a:p>
        </p:txBody>
      </p:sp>
      <p:sp>
        <p:nvSpPr>
          <p:cNvPr id="19464" name="Text Box 20"/>
          <p:cNvSpPr txBox="1">
            <a:spLocks noChangeArrowheads="1"/>
          </p:cNvSpPr>
          <p:nvPr/>
        </p:nvSpPr>
        <p:spPr bwMode="auto">
          <a:xfrm>
            <a:off x="3886200" y="5791200"/>
            <a:ext cx="91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Health data</a:t>
            </a:r>
          </a:p>
        </p:txBody>
      </p:sp>
      <p:sp>
        <p:nvSpPr>
          <p:cNvPr id="19465" name="Text Box 21"/>
          <p:cNvSpPr txBox="1">
            <a:spLocks noChangeArrowheads="1"/>
          </p:cNvSpPr>
          <p:nvPr/>
        </p:nvSpPr>
        <p:spPr bwMode="auto">
          <a:xfrm>
            <a:off x="5181600" y="5791200"/>
            <a:ext cx="91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Travel data</a:t>
            </a:r>
          </a:p>
        </p:txBody>
      </p:sp>
      <p:sp>
        <p:nvSpPr>
          <p:cNvPr id="19466" name="Line 22"/>
          <p:cNvSpPr>
            <a:spLocks noChangeShapeType="1"/>
          </p:cNvSpPr>
          <p:nvPr/>
        </p:nvSpPr>
        <p:spPr bwMode="auto">
          <a:xfrm flipV="1">
            <a:off x="2743200" y="4572000"/>
            <a:ext cx="304800" cy="1143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9467" name="Line 23"/>
          <p:cNvSpPr>
            <a:spLocks noChangeShapeType="1"/>
          </p:cNvSpPr>
          <p:nvPr/>
        </p:nvSpPr>
        <p:spPr bwMode="auto">
          <a:xfrm flipH="1" flipV="1">
            <a:off x="3733800" y="4572000"/>
            <a:ext cx="609600" cy="1143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9468" name="Line 24"/>
          <p:cNvSpPr>
            <a:spLocks noChangeShapeType="1"/>
          </p:cNvSpPr>
          <p:nvPr/>
        </p:nvSpPr>
        <p:spPr bwMode="auto">
          <a:xfrm flipH="1" flipV="1">
            <a:off x="4572000" y="4572000"/>
            <a:ext cx="1066800" cy="1143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9469" name="Line 25"/>
          <p:cNvSpPr>
            <a:spLocks noChangeShapeType="1"/>
          </p:cNvSpPr>
          <p:nvPr/>
        </p:nvSpPr>
        <p:spPr bwMode="auto">
          <a:xfrm flipH="1" flipV="1">
            <a:off x="4876800" y="4038600"/>
            <a:ext cx="1828800" cy="1600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9470" name="Text Box 26"/>
          <p:cNvSpPr txBox="1">
            <a:spLocks noChangeArrowheads="1"/>
          </p:cNvSpPr>
          <p:nvPr/>
        </p:nvSpPr>
        <p:spPr bwMode="auto">
          <a:xfrm>
            <a:off x="5867400" y="1431925"/>
            <a:ext cx="3124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Spying on “ordinary” people is not an issue.</a:t>
            </a:r>
          </a:p>
          <a:p>
            <a:pPr>
              <a:spcBef>
                <a:spcPct val="50000"/>
              </a:spcBef>
            </a:pPr>
            <a:r>
              <a:rPr lang="en-US" sz="2000"/>
              <a:t>Spying on business and political leaders or journalists can cause problems.</a:t>
            </a:r>
          </a:p>
          <a:p>
            <a:pPr>
              <a:spcBef>
                <a:spcPct val="50000"/>
              </a:spcBef>
            </a:pPr>
            <a:r>
              <a:rPr lang="en-US" sz="2000"/>
              <a:t>Collecting data on targeted individuals such as dissidents or minorities can stifle innovation.</a:t>
            </a:r>
          </a:p>
        </p:txBody>
      </p:sp>
    </p:spTree>
    <p:extLst>
      <p:ext uri="{BB962C8B-B14F-4D97-AF65-F5344CB8AC3E}">
        <p14:creationId xmlns:p14="http://schemas.microsoft.com/office/powerpoint/2010/main" val="1324913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Transparency Report</a:t>
            </a:r>
            <a:endParaRPr lang="en-US" dirty="0"/>
          </a:p>
        </p:txBody>
      </p:sp>
      <p:sp>
        <p:nvSpPr>
          <p:cNvPr id="3" name="Rectangle 2"/>
          <p:cNvSpPr/>
          <p:nvPr/>
        </p:nvSpPr>
        <p:spPr>
          <a:xfrm>
            <a:off x="1752600" y="6172200"/>
            <a:ext cx="6172200" cy="461665"/>
          </a:xfrm>
          <a:prstGeom prst="rect">
            <a:avLst/>
          </a:prstGeom>
        </p:spPr>
        <p:txBody>
          <a:bodyPr wrap="square">
            <a:spAutoFit/>
          </a:bodyPr>
          <a:lstStyle/>
          <a:p>
            <a:r>
              <a:rPr lang="en-US" dirty="0">
                <a:hlinkClick r:id="rId2"/>
              </a:rPr>
              <a:t>http://www.google.com/transparencyreport</a:t>
            </a:r>
            <a:r>
              <a:rPr lang="en-US" dirty="0" smtClean="0">
                <a:hlinkClick r:id="rId2"/>
              </a:rPr>
              <a:t>/</a:t>
            </a:r>
            <a:r>
              <a:rPr lang="en-US" dirty="0" smtClean="0"/>
              <a:t> </a:t>
            </a:r>
            <a:endParaRPr lang="en-US" dirty="0"/>
          </a:p>
        </p:txBody>
      </p:sp>
      <p:sp>
        <p:nvSpPr>
          <p:cNvPr id="4" name="TextBox 3"/>
          <p:cNvSpPr txBox="1"/>
          <p:nvPr/>
        </p:nvSpPr>
        <p:spPr>
          <a:xfrm>
            <a:off x="1447800" y="1295400"/>
            <a:ext cx="6477000" cy="1692771"/>
          </a:xfrm>
          <a:prstGeom prst="rect">
            <a:avLst/>
          </a:prstGeom>
          <a:noFill/>
        </p:spPr>
        <p:txBody>
          <a:bodyPr wrap="square" rtlCol="0">
            <a:spAutoFit/>
          </a:bodyPr>
          <a:lstStyle/>
          <a:p>
            <a:r>
              <a:rPr lang="en-US" sz="2000" dirty="0" smtClean="0"/>
              <a:t>Google reports on the number of government requests that it receives.</a:t>
            </a:r>
          </a:p>
          <a:p>
            <a:endParaRPr lang="en-US" sz="2000" dirty="0" smtClean="0"/>
          </a:p>
          <a:p>
            <a:r>
              <a:rPr lang="en-US" sz="2000" dirty="0" smtClean="0"/>
              <a:t>Content Removal Requests</a:t>
            </a:r>
          </a:p>
          <a:p>
            <a:r>
              <a:rPr lang="en-US" sz="2000" dirty="0" smtClean="0"/>
              <a:t>User Data Requests</a:t>
            </a:r>
            <a:endParaRPr lang="en-US" sz="20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553"/>
          <a:stretch/>
        </p:blipFill>
        <p:spPr bwMode="auto">
          <a:xfrm>
            <a:off x="1524000" y="3048000"/>
            <a:ext cx="629487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96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Privacy Laws</a:t>
            </a:r>
          </a:p>
        </p:txBody>
      </p:sp>
      <p:sp>
        <p:nvSpPr>
          <p:cNvPr id="20483" name="Rectangle 3"/>
          <p:cNvSpPr>
            <a:spLocks noGrp="1" noChangeArrowheads="1"/>
          </p:cNvSpPr>
          <p:nvPr>
            <p:ph idx="1"/>
          </p:nvPr>
        </p:nvSpPr>
        <p:spPr/>
        <p:txBody>
          <a:bodyPr>
            <a:normAutofit fontScale="92500" lnSpcReduction="20000"/>
          </a:bodyPr>
          <a:lstStyle/>
          <a:p>
            <a:r>
              <a:rPr lang="en-US" smtClean="0"/>
              <a:t>Minimal in US</a:t>
            </a:r>
          </a:p>
          <a:p>
            <a:pPr lvl="1"/>
            <a:r>
              <a:rPr lang="en-US" smtClean="0"/>
              <a:t>Credit reports</a:t>
            </a:r>
          </a:p>
          <a:p>
            <a:pPr lvl="2"/>
            <a:r>
              <a:rPr lang="en-US" sz="1800" smtClean="0"/>
              <a:t>Right to add comments</a:t>
            </a:r>
          </a:p>
          <a:p>
            <a:pPr lvl="2"/>
            <a:r>
              <a:rPr lang="en-US" sz="1800" smtClean="0"/>
              <a:t>1994 disputes settled in 30 days</a:t>
            </a:r>
          </a:p>
          <a:p>
            <a:pPr lvl="2"/>
            <a:r>
              <a:rPr lang="en-US" sz="1800" smtClean="0"/>
              <a:t>1994 some limits on access to data</a:t>
            </a:r>
          </a:p>
          <a:p>
            <a:pPr lvl="1"/>
            <a:r>
              <a:rPr lang="en-US" smtClean="0"/>
              <a:t>Bork Bill--can’t release video rental data</a:t>
            </a:r>
          </a:p>
          <a:p>
            <a:pPr lvl="1"/>
            <a:r>
              <a:rPr lang="en-US" smtClean="0"/>
              <a:t>Educational data--limited availability</a:t>
            </a:r>
          </a:p>
          <a:p>
            <a:pPr lvl="1"/>
            <a:r>
              <a:rPr lang="en-US" smtClean="0"/>
              <a:t>1994 limits on selling state/local data</a:t>
            </a:r>
          </a:p>
          <a:p>
            <a:pPr lvl="1"/>
            <a:r>
              <a:rPr lang="en-US" smtClean="0"/>
              <a:t>2001 rules on medical data</a:t>
            </a:r>
          </a:p>
          <a:p>
            <a:r>
              <a:rPr lang="en-US" smtClean="0"/>
              <a:t>Europe</a:t>
            </a:r>
          </a:p>
          <a:p>
            <a:pPr lvl="1"/>
            <a:r>
              <a:rPr lang="en-US" smtClean="0"/>
              <a:t>France and some other controls</a:t>
            </a:r>
          </a:p>
          <a:p>
            <a:pPr lvl="1"/>
            <a:r>
              <a:rPr lang="en-US" smtClean="0"/>
              <a:t>1995 EU Privacy Controls</a:t>
            </a:r>
          </a:p>
        </p:txBody>
      </p:sp>
      <p:pic>
        <p:nvPicPr>
          <p:cNvPr id="20484" name="Picture 4" descr="bd0654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219200"/>
            <a:ext cx="18081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3237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Primary U.S. Privacy Laws</a:t>
            </a:r>
          </a:p>
        </p:txBody>
      </p:sp>
      <p:sp>
        <p:nvSpPr>
          <p:cNvPr id="21507" name="Rectangle 3"/>
          <p:cNvSpPr>
            <a:spLocks noGrp="1" noChangeArrowheads="1"/>
          </p:cNvSpPr>
          <p:nvPr>
            <p:ph idx="1"/>
          </p:nvPr>
        </p:nvSpPr>
        <p:spPr/>
        <p:txBody>
          <a:bodyPr>
            <a:normAutofit fontScale="70000" lnSpcReduction="20000"/>
          </a:bodyPr>
          <a:lstStyle/>
          <a:p>
            <a:r>
              <a:rPr lang="en-US" dirty="0" smtClean="0"/>
              <a:t>Freedom of Information Act</a:t>
            </a:r>
          </a:p>
          <a:p>
            <a:r>
              <a:rPr lang="en-US" dirty="0" smtClean="0"/>
              <a:t>Family Educational Rights and Privacy Act</a:t>
            </a:r>
          </a:p>
          <a:p>
            <a:r>
              <a:rPr lang="en-US" dirty="0" smtClean="0"/>
              <a:t>Fair Credit Reporting Act of 1999 (FCRA)</a:t>
            </a:r>
          </a:p>
          <a:p>
            <a:r>
              <a:rPr lang="en-US" dirty="0" smtClean="0"/>
              <a:t>Privacy Act of 1974</a:t>
            </a:r>
          </a:p>
          <a:p>
            <a:r>
              <a:rPr lang="en-US" dirty="0" smtClean="0"/>
              <a:t>Privacy Protection Act of 1980</a:t>
            </a:r>
          </a:p>
          <a:p>
            <a:r>
              <a:rPr lang="en-US" dirty="0" smtClean="0"/>
              <a:t>Electronic Communications Privacy Act of 1986</a:t>
            </a:r>
          </a:p>
          <a:p>
            <a:r>
              <a:rPr lang="en-US" dirty="0" smtClean="0"/>
              <a:t>Video Privacy Act of 1988</a:t>
            </a:r>
          </a:p>
          <a:p>
            <a:r>
              <a:rPr lang="en-US" dirty="0" smtClean="0"/>
              <a:t>Driver’s Privacy Protection Act of 1994</a:t>
            </a:r>
          </a:p>
          <a:p>
            <a:r>
              <a:rPr lang="en-US" dirty="0" smtClean="0"/>
              <a:t>Identity Theft and Assumption Deterrence Act of 1998</a:t>
            </a:r>
          </a:p>
          <a:p>
            <a:r>
              <a:rPr lang="en-US" dirty="0" smtClean="0"/>
              <a:t>2001 Federal Medical Privacy rules (not a law)</a:t>
            </a:r>
          </a:p>
          <a:p>
            <a:r>
              <a:rPr lang="en-US" dirty="0" smtClean="0"/>
              <a:t>Fair and Accurate Credit Transactions Act of 2003 </a:t>
            </a:r>
            <a:r>
              <a:rPr lang="en-US" dirty="0"/>
              <a:t>(FACTA)</a:t>
            </a:r>
            <a:endParaRPr lang="en-US" dirty="0" smtClean="0"/>
          </a:p>
          <a:p>
            <a:endParaRPr lang="en-US" dirty="0" smtClean="0"/>
          </a:p>
        </p:txBody>
      </p:sp>
      <p:sp>
        <p:nvSpPr>
          <p:cNvPr id="2" name="Rectangle 1"/>
          <p:cNvSpPr/>
          <p:nvPr/>
        </p:nvSpPr>
        <p:spPr>
          <a:xfrm>
            <a:off x="1219200" y="6248400"/>
            <a:ext cx="7543800" cy="381000"/>
          </a:xfrm>
          <a:prstGeom prst="rect">
            <a:avLst/>
          </a:prstGeom>
        </p:spPr>
        <p:txBody>
          <a:bodyPr wrap="square">
            <a:spAutoFit/>
          </a:bodyPr>
          <a:lstStyle/>
          <a:p>
            <a:r>
              <a:rPr lang="en-US" sz="1800" dirty="0" smtClean="0"/>
              <a:t>For more, see: </a:t>
            </a:r>
            <a:r>
              <a:rPr lang="en-US" sz="1800" dirty="0" smtClean="0">
                <a:hlinkClick r:id="rId2"/>
              </a:rPr>
              <a:t>http</a:t>
            </a:r>
            <a:r>
              <a:rPr lang="en-US" sz="1800" dirty="0">
                <a:hlinkClick r:id="rId2"/>
              </a:rPr>
              <a:t>://</a:t>
            </a:r>
            <a:r>
              <a:rPr lang="en-US" sz="1800" dirty="0" smtClean="0">
                <a:hlinkClick r:id="rId2"/>
              </a:rPr>
              <a:t>www.informationshield.com/usprivacylaws.html</a:t>
            </a:r>
            <a:r>
              <a:rPr lang="en-US" sz="1800" dirty="0" smtClean="0"/>
              <a:t> </a:t>
            </a:r>
            <a:endParaRPr lang="en-US" sz="1800" dirty="0"/>
          </a:p>
        </p:txBody>
      </p:sp>
    </p:spTree>
    <p:extLst>
      <p:ext uri="{BB962C8B-B14F-4D97-AF65-F5344CB8AC3E}">
        <p14:creationId xmlns:p14="http://schemas.microsoft.com/office/powerpoint/2010/main" val="1179361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smtClean="0"/>
              <a:t>Opt Out Lists</a:t>
            </a:r>
          </a:p>
        </p:txBody>
      </p:sp>
      <p:sp>
        <p:nvSpPr>
          <p:cNvPr id="22531" name="Text Box 5"/>
          <p:cNvSpPr txBox="1">
            <a:spLocks noChangeArrowheads="1"/>
          </p:cNvSpPr>
          <p:nvPr/>
        </p:nvSpPr>
        <p:spPr bwMode="auto">
          <a:xfrm>
            <a:off x="1143000" y="1143000"/>
            <a:ext cx="7010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a:t>Stop telemarketers (phone calls)</a:t>
            </a:r>
          </a:p>
          <a:p>
            <a:pPr>
              <a:spcBef>
                <a:spcPct val="50000"/>
              </a:spcBef>
            </a:pPr>
            <a:r>
              <a:rPr lang="en-US" sz="2000">
                <a:hlinkClick r:id="rId2"/>
              </a:rPr>
              <a:t>http://www.donotcall.gov</a:t>
            </a:r>
            <a:endParaRPr lang="en-US" sz="2000"/>
          </a:p>
        </p:txBody>
      </p:sp>
      <p:sp>
        <p:nvSpPr>
          <p:cNvPr id="22532" name="Text Box 6"/>
          <p:cNvSpPr txBox="1">
            <a:spLocks noChangeArrowheads="1"/>
          </p:cNvSpPr>
          <p:nvPr/>
        </p:nvSpPr>
        <p:spPr bwMode="auto">
          <a:xfrm>
            <a:off x="1143000" y="2133600"/>
            <a:ext cx="4038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a:t>Reduce junk mail</a:t>
            </a:r>
            <a:endParaRPr lang="en-US" sz="2000"/>
          </a:p>
          <a:p>
            <a:endParaRPr lang="en-US" sz="2000"/>
          </a:p>
          <a:p>
            <a:r>
              <a:rPr lang="en-US" sz="2000"/>
              <a:t>Mail Preference Service</a:t>
            </a:r>
          </a:p>
          <a:p>
            <a:r>
              <a:rPr lang="en-US" sz="2000"/>
              <a:t>Direct Marketing Association</a:t>
            </a:r>
          </a:p>
          <a:p>
            <a:r>
              <a:rPr lang="en-US" sz="2000"/>
              <a:t>P.O. Box 643</a:t>
            </a:r>
          </a:p>
          <a:p>
            <a:r>
              <a:rPr lang="en-US" sz="2000"/>
              <a:t>Carmel, NY  10512</a:t>
            </a:r>
            <a:endParaRPr lang="en-US" sz="2000" b="1"/>
          </a:p>
        </p:txBody>
      </p:sp>
      <p:sp>
        <p:nvSpPr>
          <p:cNvPr id="22533" name="Text Box 7"/>
          <p:cNvSpPr txBox="1">
            <a:spLocks noChangeArrowheads="1"/>
          </p:cNvSpPr>
          <p:nvPr/>
        </p:nvSpPr>
        <p:spPr bwMode="auto">
          <a:xfrm>
            <a:off x="1143000" y="4191000"/>
            <a:ext cx="7543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a:t>Stop credit agencies from selling your data (credit cards)</a:t>
            </a:r>
            <a:endParaRPr lang="en-US" sz="2000"/>
          </a:p>
          <a:p>
            <a:pPr>
              <a:spcBef>
                <a:spcPct val="50000"/>
              </a:spcBef>
            </a:pPr>
            <a:r>
              <a:rPr lang="en-US" sz="2000"/>
              <a:t>Credit Bureau Screen Service</a:t>
            </a:r>
          </a:p>
          <a:p>
            <a:pPr>
              <a:spcBef>
                <a:spcPct val="50000"/>
              </a:spcBef>
            </a:pPr>
            <a:r>
              <a:rPr lang="en-US" sz="2000"/>
              <a:t>888-567-8688</a:t>
            </a:r>
            <a:endParaRPr lang="en-US" sz="2000" b="1"/>
          </a:p>
        </p:txBody>
      </p:sp>
    </p:spTree>
    <p:extLst>
      <p:ext uri="{BB962C8B-B14F-4D97-AF65-F5344CB8AC3E}">
        <p14:creationId xmlns:p14="http://schemas.microsoft.com/office/powerpoint/2010/main" val="127729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Anonymity</a:t>
            </a:r>
          </a:p>
        </p:txBody>
      </p:sp>
      <p:sp>
        <p:nvSpPr>
          <p:cNvPr id="23555" name="Rectangle 3"/>
          <p:cNvSpPr>
            <a:spLocks noGrp="1" noChangeArrowheads="1"/>
          </p:cNvSpPr>
          <p:nvPr>
            <p:ph idx="1"/>
          </p:nvPr>
        </p:nvSpPr>
        <p:spPr>
          <a:noFill/>
        </p:spPr>
        <p:txBody>
          <a:bodyPr>
            <a:normAutofit fontScale="77500" lnSpcReduction="20000"/>
          </a:bodyPr>
          <a:lstStyle/>
          <a:p>
            <a:r>
              <a:rPr lang="en-US" dirty="0" smtClean="0"/>
              <a:t>Anonymity servers</a:t>
            </a:r>
          </a:p>
          <a:p>
            <a:r>
              <a:rPr lang="en-US" dirty="0" err="1" smtClean="0"/>
              <a:t>Dianetics</a:t>
            </a:r>
            <a:r>
              <a:rPr lang="en-US" dirty="0" smtClean="0"/>
              <a:t> church (L. Ron Hubbard) officials in the U.S.</a:t>
            </a:r>
          </a:p>
          <a:p>
            <a:pPr lvl="1"/>
            <a:r>
              <a:rPr lang="en-US" dirty="0" smtClean="0"/>
              <a:t>Sued a former employee for leaking confidential documents over the Internet.</a:t>
            </a:r>
          </a:p>
          <a:p>
            <a:pPr lvl="1"/>
            <a:r>
              <a:rPr lang="en-US" dirty="0" smtClean="0"/>
              <a:t>He posted them through a Danish anonymous server.</a:t>
            </a:r>
          </a:p>
          <a:p>
            <a:pPr lvl="1"/>
            <a:r>
              <a:rPr lang="en-US" dirty="0" smtClean="0"/>
              <a:t>The church pressured police to obtain the name of the poster.</a:t>
            </a:r>
          </a:p>
          <a:p>
            <a:pPr lvl="1"/>
            <a:r>
              <a:rPr lang="en-US" dirty="0" smtClean="0"/>
              <a:t>There might be more secure anonymity servers.</a:t>
            </a:r>
          </a:p>
          <a:p>
            <a:r>
              <a:rPr lang="en-US" dirty="0" smtClean="0"/>
              <a:t>Should we allow anonymity on the Internet?</a:t>
            </a:r>
          </a:p>
          <a:p>
            <a:pPr lvl="1"/>
            <a:r>
              <a:rPr lang="en-US" dirty="0" smtClean="0"/>
              <a:t>Protects privacy</a:t>
            </a:r>
          </a:p>
          <a:p>
            <a:pPr lvl="1"/>
            <a:r>
              <a:rPr lang="en-US" dirty="0" smtClean="0"/>
              <a:t>Can encourage flow of information</a:t>
            </a:r>
          </a:p>
          <a:p>
            <a:pPr lvl="2"/>
            <a:r>
              <a:rPr lang="en-US" sz="1800" dirty="0" smtClean="0"/>
              <a:t>Chinese dissenters</a:t>
            </a:r>
          </a:p>
          <a:p>
            <a:pPr lvl="2"/>
            <a:r>
              <a:rPr lang="en-US" sz="1800" dirty="0" smtClean="0"/>
              <a:t>Government whistleblowers</a:t>
            </a:r>
          </a:p>
          <a:p>
            <a:pPr lvl="1"/>
            <a:r>
              <a:rPr lang="en-US" dirty="0" smtClean="0"/>
              <a:t>Can be used for criminal activity</a:t>
            </a:r>
          </a:p>
        </p:txBody>
      </p:sp>
    </p:spTree>
    <p:extLst>
      <p:ext uri="{BB962C8B-B14F-4D97-AF65-F5344CB8AC3E}">
        <p14:creationId xmlns:p14="http://schemas.microsoft.com/office/powerpoint/2010/main" val="70913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smtClean="0"/>
              <a:t>Anonymity Server</a:t>
            </a:r>
          </a:p>
        </p:txBody>
      </p:sp>
      <p:pic>
        <p:nvPicPr>
          <p:cNvPr id="24580" name="Picture 31" descr="Computer Box (Offi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627">
            <a:off x="7459662" y="2819400"/>
            <a:ext cx="76517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2" descr="j0407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2" y="4310062"/>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33"/>
          <p:cNvSpPr txBox="1">
            <a:spLocks noChangeArrowheads="1"/>
          </p:cNvSpPr>
          <p:nvPr/>
        </p:nvSpPr>
        <p:spPr bwMode="auto">
          <a:xfrm>
            <a:off x="7340600" y="4167187"/>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Web Server</a:t>
            </a:r>
          </a:p>
        </p:txBody>
      </p:sp>
      <p:sp>
        <p:nvSpPr>
          <p:cNvPr id="24583" name="Text Box 34"/>
          <p:cNvSpPr txBox="1">
            <a:spLocks noChangeArrowheads="1"/>
          </p:cNvSpPr>
          <p:nvPr/>
        </p:nvSpPr>
        <p:spPr bwMode="auto">
          <a:xfrm>
            <a:off x="3956050" y="3349625"/>
            <a:ext cx="198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Anonymity Server</a:t>
            </a:r>
          </a:p>
          <a:p>
            <a:r>
              <a:rPr lang="en-US" sz="1800"/>
              <a:t>Proxy server</a:t>
            </a:r>
          </a:p>
        </p:txBody>
      </p:sp>
      <p:sp>
        <p:nvSpPr>
          <p:cNvPr id="24584" name="Line 35"/>
          <p:cNvSpPr>
            <a:spLocks noChangeShapeType="1"/>
          </p:cNvSpPr>
          <p:nvPr/>
        </p:nvSpPr>
        <p:spPr bwMode="auto">
          <a:xfrm flipV="1">
            <a:off x="2571750" y="2895600"/>
            <a:ext cx="1844675" cy="1379537"/>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585" name="Line 36"/>
          <p:cNvSpPr>
            <a:spLocks noChangeShapeType="1"/>
          </p:cNvSpPr>
          <p:nvPr/>
        </p:nvSpPr>
        <p:spPr bwMode="auto">
          <a:xfrm>
            <a:off x="5522912" y="2767012"/>
            <a:ext cx="1828800" cy="930275"/>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586" name="Text Box 37"/>
          <p:cNvSpPr txBox="1">
            <a:spLocks noChangeArrowheads="1"/>
          </p:cNvSpPr>
          <p:nvPr/>
        </p:nvSpPr>
        <p:spPr bwMode="auto">
          <a:xfrm>
            <a:off x="5767387" y="2290762"/>
            <a:ext cx="12128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Temp IP Address</a:t>
            </a:r>
          </a:p>
        </p:txBody>
      </p:sp>
      <p:sp>
        <p:nvSpPr>
          <p:cNvPr id="24587" name="Text Box 38"/>
          <p:cNvSpPr txBox="1">
            <a:spLocks noChangeArrowheads="1"/>
          </p:cNvSpPr>
          <p:nvPr/>
        </p:nvSpPr>
        <p:spPr bwMode="auto">
          <a:xfrm>
            <a:off x="6324600" y="4740275"/>
            <a:ext cx="24225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hlink"/>
                </a:solidFill>
              </a:rPr>
              <a:t>The Web server, and investigators, see the IP address of the anonymity server, not the real user.</a:t>
            </a:r>
          </a:p>
        </p:txBody>
      </p:sp>
      <p:sp>
        <p:nvSpPr>
          <p:cNvPr id="24588" name="Text Box 39"/>
          <p:cNvSpPr txBox="1">
            <a:spLocks noChangeArrowheads="1"/>
          </p:cNvSpPr>
          <p:nvPr/>
        </p:nvSpPr>
        <p:spPr bwMode="auto">
          <a:xfrm>
            <a:off x="1465262" y="1771650"/>
            <a:ext cx="24225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hlink"/>
                </a:solidFill>
              </a:rPr>
              <a:t>If the anonymity server is monitored in real time, or if it keeps records, it is possible to trace back to the original source.</a:t>
            </a:r>
          </a:p>
        </p:txBody>
      </p:sp>
      <p:sp>
        <p:nvSpPr>
          <p:cNvPr id="24589" name="Freeform 41"/>
          <p:cNvSpPr>
            <a:spLocks/>
          </p:cNvSpPr>
          <p:nvPr/>
        </p:nvSpPr>
        <p:spPr bwMode="auto">
          <a:xfrm>
            <a:off x="4287837" y="1409700"/>
            <a:ext cx="4283075" cy="2287587"/>
          </a:xfrm>
          <a:custGeom>
            <a:avLst/>
            <a:gdLst>
              <a:gd name="T0" fmla="*/ 2698 w 2698"/>
              <a:gd name="T1" fmla="*/ 1441 h 1441"/>
              <a:gd name="T2" fmla="*/ 1859 w 2698"/>
              <a:gd name="T3" fmla="*/ 158 h 1441"/>
              <a:gd name="T4" fmla="*/ 0 w 2698"/>
              <a:gd name="T5" fmla="*/ 491 h 1441"/>
              <a:gd name="T6" fmla="*/ 0 60000 65536"/>
              <a:gd name="T7" fmla="*/ 0 60000 65536"/>
              <a:gd name="T8" fmla="*/ 0 60000 65536"/>
              <a:gd name="T9" fmla="*/ 0 w 2698"/>
              <a:gd name="T10" fmla="*/ 0 h 1441"/>
              <a:gd name="T11" fmla="*/ 2698 w 2698"/>
              <a:gd name="T12" fmla="*/ 1441 h 1441"/>
            </a:gdLst>
            <a:ahLst/>
            <a:cxnLst>
              <a:cxn ang="T6">
                <a:pos x="T0" y="T1"/>
              </a:cxn>
              <a:cxn ang="T7">
                <a:pos x="T2" y="T3"/>
              </a:cxn>
              <a:cxn ang="T8">
                <a:pos x="T4" y="T5"/>
              </a:cxn>
            </a:cxnLst>
            <a:rect l="T9" t="T10" r="T11" b="T12"/>
            <a:pathLst>
              <a:path w="2698" h="1441">
                <a:moveTo>
                  <a:pt x="2698" y="1441"/>
                </a:moveTo>
                <a:cubicBezTo>
                  <a:pt x="2557" y="1227"/>
                  <a:pt x="2309" y="316"/>
                  <a:pt x="1859" y="158"/>
                </a:cubicBezTo>
                <a:cubicBezTo>
                  <a:pt x="1409" y="0"/>
                  <a:pt x="710" y="231"/>
                  <a:pt x="0" y="491"/>
                </a:cubicBezTo>
              </a:path>
            </a:pathLst>
          </a:custGeom>
          <a:noFill/>
          <a:ln w="12700">
            <a:solidFill>
              <a:schemeClr val="hlink"/>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8" name="Group 37"/>
          <p:cNvGrpSpPr/>
          <p:nvPr/>
        </p:nvGrpSpPr>
        <p:grpSpPr>
          <a:xfrm>
            <a:off x="4507288" y="2286000"/>
            <a:ext cx="902912" cy="672241"/>
            <a:chOff x="939760" y="666908"/>
            <a:chExt cx="5623170" cy="4186592"/>
          </a:xfrm>
        </p:grpSpPr>
        <p:sp>
          <p:nvSpPr>
            <p:cNvPr id="39" name="Freeform 3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reeform 4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3" name="Group 42"/>
            <p:cNvGrpSpPr/>
            <p:nvPr/>
          </p:nvGrpSpPr>
          <p:grpSpPr>
            <a:xfrm>
              <a:off x="1012296" y="810492"/>
              <a:ext cx="468535" cy="3181508"/>
              <a:chOff x="3264635" y="937071"/>
              <a:chExt cx="468535" cy="3181508"/>
            </a:xfrm>
          </p:grpSpPr>
          <p:sp>
            <p:nvSpPr>
              <p:cNvPr id="129" name="Freeform 1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Freeform 1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1710061" y="810492"/>
              <a:ext cx="468535" cy="3181508"/>
              <a:chOff x="3264635" y="937071"/>
              <a:chExt cx="468535" cy="3181508"/>
            </a:xfrm>
          </p:grpSpPr>
          <p:sp>
            <p:nvSpPr>
              <p:cNvPr id="115" name="Freeform 11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Freeform 11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2319661" y="810492"/>
              <a:ext cx="468535" cy="3181508"/>
              <a:chOff x="3264635" y="937071"/>
              <a:chExt cx="468535" cy="3181508"/>
            </a:xfrm>
          </p:grpSpPr>
          <p:sp>
            <p:nvSpPr>
              <p:cNvPr id="101" name="Freeform 10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2" name="Freeform 10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2973343" y="810492"/>
              <a:ext cx="468535" cy="3181508"/>
              <a:chOff x="3264635" y="937071"/>
              <a:chExt cx="468535" cy="3181508"/>
            </a:xfrm>
          </p:grpSpPr>
          <p:sp>
            <p:nvSpPr>
              <p:cNvPr id="87" name="Freeform 8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Freeform 8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3615061" y="810492"/>
              <a:ext cx="468535" cy="3181508"/>
              <a:chOff x="3264635" y="937071"/>
              <a:chExt cx="468535" cy="3181508"/>
            </a:xfrm>
          </p:grpSpPr>
          <p:sp>
            <p:nvSpPr>
              <p:cNvPr id="73" name="Freeform 7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Freeform 7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4300861" y="810492"/>
              <a:ext cx="468535" cy="3181508"/>
              <a:chOff x="3264635" y="937071"/>
              <a:chExt cx="468535" cy="3181508"/>
            </a:xfrm>
          </p:grpSpPr>
          <p:sp>
            <p:nvSpPr>
              <p:cNvPr id="59" name="Freeform 5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Freeform 5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Freeform 4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6769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50" name="Object 2"/>
          <p:cNvGraphicFramePr>
            <a:graphicFrameLocks/>
          </p:cNvGraphicFramePr>
          <p:nvPr>
            <p:extLst>
              <p:ext uri="{D42A27DB-BD31-4B8C-83A1-F6EECF244321}">
                <p14:modId xmlns:p14="http://schemas.microsoft.com/office/powerpoint/2010/main" val="3269730290"/>
              </p:ext>
            </p:extLst>
          </p:nvPr>
        </p:nvGraphicFramePr>
        <p:xfrm>
          <a:off x="914400" y="914400"/>
          <a:ext cx="7899400" cy="5799138"/>
        </p:xfrm>
        <a:graphic>
          <a:graphicData uri="http://schemas.openxmlformats.org/presentationml/2006/ole">
            <mc:AlternateContent xmlns:mc="http://schemas.openxmlformats.org/markup-compatibility/2006">
              <mc:Choice xmlns:v="urn:schemas-microsoft-com:vml" Requires="v">
                <p:oleObj spid="_x0000_s2093" name="Chart" r:id="rId4" imgW="4886280" imgH="5029200" progId="Excel.Chart.8">
                  <p:embed followColorScheme="full"/>
                </p:oleObj>
              </mc:Choice>
              <mc:Fallback>
                <p:oleObj name="Chart" r:id="rId4" imgW="4886280" imgH="5029200" progId="Excel.Chart.8">
                  <p:embed followColorScheme="full"/>
                  <p:pic>
                    <p:nvPicPr>
                      <p:cNvPr id="0" name=""/>
                      <p:cNvPicPr>
                        <a:picLocks noChangeArrowheads="1"/>
                      </p:cNvPicPr>
                      <p:nvPr/>
                    </p:nvPicPr>
                    <p:blipFill>
                      <a:blip r:embed="rId5"/>
                      <a:srcRect t="7730" b="8549"/>
                      <a:stretch>
                        <a:fillRect/>
                      </a:stretch>
                    </p:blipFill>
                    <p:spPr bwMode="auto">
                      <a:xfrm>
                        <a:off x="914400" y="914400"/>
                        <a:ext cx="7899400" cy="579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4"/>
          <p:cNvSpPr>
            <a:spLocks noChangeArrowheads="1"/>
          </p:cNvSpPr>
          <p:nvPr/>
        </p:nvSpPr>
        <p:spPr bwMode="auto">
          <a:xfrm>
            <a:off x="2362200" y="1295400"/>
            <a:ext cx="1671638" cy="2592388"/>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lnSpc>
                <a:spcPct val="65000"/>
              </a:lnSpc>
            </a:pPr>
            <a:r>
              <a:rPr lang="en-US" sz="1200"/>
              <a:t>Home-health</a:t>
            </a:r>
          </a:p>
          <a:p>
            <a:pPr algn="r">
              <a:lnSpc>
                <a:spcPct val="65000"/>
              </a:lnSpc>
            </a:pPr>
            <a:endParaRPr lang="en-US" sz="1200"/>
          </a:p>
          <a:p>
            <a:pPr algn="r">
              <a:lnSpc>
                <a:spcPct val="65000"/>
              </a:lnSpc>
            </a:pPr>
            <a:r>
              <a:rPr lang="en-US" sz="1200"/>
              <a:t>Programmer/analysts</a:t>
            </a:r>
          </a:p>
          <a:p>
            <a:pPr algn="r">
              <a:lnSpc>
                <a:spcPct val="65000"/>
              </a:lnSpc>
            </a:pPr>
            <a:endParaRPr lang="en-US" sz="1200"/>
          </a:p>
          <a:p>
            <a:pPr algn="r">
              <a:lnSpc>
                <a:spcPct val="65000"/>
              </a:lnSpc>
            </a:pPr>
            <a:r>
              <a:rPr lang="en-US" sz="1200"/>
              <a:t>Travel agents</a:t>
            </a:r>
          </a:p>
          <a:p>
            <a:pPr algn="r">
              <a:lnSpc>
                <a:spcPct val="65000"/>
              </a:lnSpc>
            </a:pPr>
            <a:endParaRPr lang="en-US" sz="1200"/>
          </a:p>
          <a:p>
            <a:pPr algn="r">
              <a:lnSpc>
                <a:spcPct val="65000"/>
              </a:lnSpc>
            </a:pPr>
            <a:r>
              <a:rPr lang="en-US" sz="1200"/>
              <a:t>Childcare</a:t>
            </a:r>
          </a:p>
          <a:p>
            <a:pPr algn="r">
              <a:lnSpc>
                <a:spcPct val="65000"/>
              </a:lnSpc>
            </a:pPr>
            <a:endParaRPr lang="en-US" sz="1200"/>
          </a:p>
          <a:p>
            <a:pPr algn="r">
              <a:lnSpc>
                <a:spcPct val="65000"/>
              </a:lnSpc>
            </a:pPr>
            <a:r>
              <a:rPr lang="en-US" sz="1200"/>
              <a:t>Guards</a:t>
            </a:r>
          </a:p>
          <a:p>
            <a:pPr algn="r">
              <a:lnSpc>
                <a:spcPct val="65000"/>
              </a:lnSpc>
            </a:pPr>
            <a:endParaRPr lang="en-US" sz="1200"/>
          </a:p>
          <a:p>
            <a:pPr algn="r">
              <a:lnSpc>
                <a:spcPct val="65000"/>
              </a:lnSpc>
            </a:pPr>
            <a:r>
              <a:rPr lang="en-US" sz="1200"/>
              <a:t>Cooks</a:t>
            </a:r>
          </a:p>
          <a:p>
            <a:pPr algn="r">
              <a:lnSpc>
                <a:spcPct val="65000"/>
              </a:lnSpc>
            </a:pPr>
            <a:endParaRPr lang="en-US" sz="1200"/>
          </a:p>
          <a:p>
            <a:pPr algn="r">
              <a:lnSpc>
                <a:spcPct val="65000"/>
              </a:lnSpc>
            </a:pPr>
            <a:r>
              <a:rPr lang="en-US" sz="1200"/>
              <a:t>Nurses</a:t>
            </a:r>
          </a:p>
          <a:p>
            <a:pPr algn="r">
              <a:lnSpc>
                <a:spcPct val="65000"/>
              </a:lnSpc>
            </a:pPr>
            <a:endParaRPr lang="en-US" sz="1200"/>
          </a:p>
          <a:p>
            <a:pPr algn="r">
              <a:lnSpc>
                <a:spcPct val="65000"/>
              </a:lnSpc>
            </a:pPr>
            <a:r>
              <a:rPr lang="en-US" sz="1200"/>
              <a:t>Gardners</a:t>
            </a:r>
          </a:p>
          <a:p>
            <a:pPr algn="r">
              <a:lnSpc>
                <a:spcPct val="65000"/>
              </a:lnSpc>
            </a:pPr>
            <a:endParaRPr lang="en-US" sz="1200"/>
          </a:p>
          <a:p>
            <a:pPr algn="r">
              <a:lnSpc>
                <a:spcPct val="65000"/>
              </a:lnSpc>
            </a:pPr>
            <a:r>
              <a:rPr lang="en-US" sz="1200"/>
              <a:t>Lawyers</a:t>
            </a:r>
          </a:p>
          <a:p>
            <a:pPr algn="r">
              <a:lnSpc>
                <a:spcPct val="65000"/>
              </a:lnSpc>
            </a:pPr>
            <a:endParaRPr lang="en-US" sz="1200"/>
          </a:p>
          <a:p>
            <a:pPr algn="r">
              <a:lnSpc>
                <a:spcPct val="65000"/>
              </a:lnSpc>
            </a:pPr>
            <a:r>
              <a:rPr lang="en-US" sz="1200"/>
              <a:t>Teachers</a:t>
            </a:r>
          </a:p>
          <a:p>
            <a:pPr algn="r">
              <a:lnSpc>
                <a:spcPct val="65000"/>
              </a:lnSpc>
            </a:pPr>
            <a:endParaRPr lang="en-US" sz="1200"/>
          </a:p>
          <a:p>
            <a:pPr algn="r">
              <a:lnSpc>
                <a:spcPct val="65000"/>
              </a:lnSpc>
            </a:pPr>
            <a:r>
              <a:rPr lang="en-US" sz="1200"/>
              <a:t>Janitors</a:t>
            </a:r>
          </a:p>
        </p:txBody>
      </p:sp>
      <p:sp>
        <p:nvSpPr>
          <p:cNvPr id="2052" name="Rectangle 5"/>
          <p:cNvSpPr>
            <a:spLocks noChangeArrowheads="1"/>
          </p:cNvSpPr>
          <p:nvPr/>
        </p:nvSpPr>
        <p:spPr bwMode="auto">
          <a:xfrm>
            <a:off x="4419600" y="4114800"/>
            <a:ext cx="2590800" cy="2116138"/>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ct val="65000"/>
              </a:lnSpc>
            </a:pPr>
            <a:r>
              <a:rPr lang="en-US" sz="1200" dirty="0"/>
              <a:t>Bank tellers</a:t>
            </a:r>
          </a:p>
          <a:p>
            <a:pPr>
              <a:lnSpc>
                <a:spcPct val="65000"/>
              </a:lnSpc>
            </a:pPr>
            <a:endParaRPr lang="en-US" sz="1200" dirty="0"/>
          </a:p>
          <a:p>
            <a:pPr>
              <a:lnSpc>
                <a:spcPct val="65000"/>
              </a:lnSpc>
            </a:pPr>
            <a:r>
              <a:rPr lang="en-US" sz="1200" dirty="0"/>
              <a:t>Electrical assemblers</a:t>
            </a:r>
          </a:p>
          <a:p>
            <a:pPr>
              <a:lnSpc>
                <a:spcPct val="65000"/>
              </a:lnSpc>
            </a:pPr>
            <a:endParaRPr lang="en-US" sz="1200" dirty="0"/>
          </a:p>
          <a:p>
            <a:pPr>
              <a:lnSpc>
                <a:spcPct val="65000"/>
              </a:lnSpc>
            </a:pPr>
            <a:r>
              <a:rPr lang="en-US" sz="1200" dirty="0"/>
              <a:t>Typists/word processors</a:t>
            </a:r>
          </a:p>
          <a:p>
            <a:pPr>
              <a:lnSpc>
                <a:spcPct val="65000"/>
              </a:lnSpc>
            </a:pPr>
            <a:endParaRPr lang="en-US" sz="1200" dirty="0"/>
          </a:p>
          <a:p>
            <a:pPr>
              <a:lnSpc>
                <a:spcPct val="65000"/>
              </a:lnSpc>
            </a:pPr>
            <a:r>
              <a:rPr lang="en-US" sz="1200" dirty="0"/>
              <a:t>Machine-tool operators</a:t>
            </a:r>
          </a:p>
          <a:p>
            <a:pPr>
              <a:lnSpc>
                <a:spcPct val="65000"/>
              </a:lnSpc>
            </a:pPr>
            <a:endParaRPr lang="en-US" sz="1200" dirty="0"/>
          </a:p>
          <a:p>
            <a:pPr>
              <a:lnSpc>
                <a:spcPct val="65000"/>
              </a:lnSpc>
            </a:pPr>
            <a:r>
              <a:rPr lang="en-US" sz="1200" dirty="0"/>
              <a:t>Textile workers</a:t>
            </a:r>
          </a:p>
          <a:p>
            <a:pPr>
              <a:lnSpc>
                <a:spcPct val="65000"/>
              </a:lnSpc>
            </a:pPr>
            <a:endParaRPr lang="en-US" sz="1200" dirty="0"/>
          </a:p>
          <a:p>
            <a:pPr>
              <a:lnSpc>
                <a:spcPct val="65000"/>
              </a:lnSpc>
            </a:pPr>
            <a:r>
              <a:rPr lang="en-US" sz="1200" dirty="0"/>
              <a:t>Switchboard operators</a:t>
            </a:r>
          </a:p>
          <a:p>
            <a:pPr>
              <a:lnSpc>
                <a:spcPct val="65000"/>
              </a:lnSpc>
            </a:pPr>
            <a:endParaRPr lang="en-US" sz="1200" dirty="0"/>
          </a:p>
          <a:p>
            <a:pPr>
              <a:lnSpc>
                <a:spcPct val="65000"/>
              </a:lnSpc>
            </a:pPr>
            <a:r>
              <a:rPr lang="en-US" sz="1200" dirty="0"/>
              <a:t>Packaging operators</a:t>
            </a:r>
          </a:p>
          <a:p>
            <a:pPr>
              <a:lnSpc>
                <a:spcPct val="65000"/>
              </a:lnSpc>
            </a:pPr>
            <a:endParaRPr lang="en-US" sz="1200" dirty="0"/>
          </a:p>
          <a:p>
            <a:pPr>
              <a:lnSpc>
                <a:spcPct val="65000"/>
              </a:lnSpc>
            </a:pPr>
            <a:r>
              <a:rPr lang="en-US" sz="1200" dirty="0"/>
              <a:t>Telephone &amp; cable TV installers</a:t>
            </a:r>
          </a:p>
          <a:p>
            <a:pPr>
              <a:lnSpc>
                <a:spcPct val="65000"/>
              </a:lnSpc>
            </a:pPr>
            <a:endParaRPr lang="en-US" sz="1200" dirty="0"/>
          </a:p>
          <a:p>
            <a:pPr>
              <a:lnSpc>
                <a:spcPct val="65000"/>
              </a:lnSpc>
            </a:pPr>
            <a:r>
              <a:rPr lang="en-US" sz="1200" dirty="0"/>
              <a:t>Directory-assistance operators</a:t>
            </a:r>
          </a:p>
        </p:txBody>
      </p:sp>
      <p:sp>
        <p:nvSpPr>
          <p:cNvPr id="2053" name="Rectangle 6"/>
          <p:cNvSpPr>
            <a:spLocks noGrp="1" noChangeArrowheads="1"/>
          </p:cNvSpPr>
          <p:nvPr>
            <p:ph type="title"/>
          </p:nvPr>
        </p:nvSpPr>
        <p:spPr/>
        <p:txBody>
          <a:bodyPr>
            <a:normAutofit/>
          </a:bodyPr>
          <a:lstStyle/>
          <a:p>
            <a:r>
              <a:rPr lang="en-US" smtClean="0"/>
              <a:t>Job Changes 1995-2002</a:t>
            </a:r>
          </a:p>
        </p:txBody>
      </p:sp>
    </p:spTree>
    <p:extLst>
      <p:ext uri="{BB962C8B-B14F-4D97-AF65-F5344CB8AC3E}">
        <p14:creationId xmlns:p14="http://schemas.microsoft.com/office/powerpoint/2010/main" val="39033805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extLst>
              <p:ext uri="{D42A27DB-BD31-4B8C-83A1-F6EECF244321}">
                <p14:modId xmlns:p14="http://schemas.microsoft.com/office/powerpoint/2010/main" val="339793970"/>
              </p:ext>
            </p:extLst>
          </p:nvPr>
        </p:nvGraphicFramePr>
        <p:xfrm>
          <a:off x="12469" y="990600"/>
          <a:ext cx="9144000" cy="5724525"/>
        </p:xfrm>
        <a:graphic>
          <a:graphicData uri="http://schemas.openxmlformats.org/presentationml/2006/ole">
            <mc:AlternateContent xmlns:mc="http://schemas.openxmlformats.org/markup-compatibility/2006">
              <mc:Choice xmlns:v="urn:schemas-microsoft-com:vml" Requires="v">
                <p:oleObj spid="_x0000_s3117" name="Worksheet" r:id="rId3" imgW="6496259" imgH="4067684" progId="Excel.Sheet.8">
                  <p:embed/>
                </p:oleObj>
              </mc:Choice>
              <mc:Fallback>
                <p:oleObj name="Worksheet" r:id="rId3" imgW="6496259" imgH="406768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9" y="990600"/>
                        <a:ext cx="91440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
          <p:cNvSpPr>
            <a:spLocks noGrp="1" noChangeArrowheads="1"/>
          </p:cNvSpPr>
          <p:nvPr>
            <p:ph type="title"/>
          </p:nvPr>
        </p:nvSpPr>
        <p:spPr/>
        <p:txBody>
          <a:bodyPr/>
          <a:lstStyle/>
          <a:p>
            <a:r>
              <a:rPr lang="en-US" smtClean="0"/>
              <a:t>Job Changes</a:t>
            </a:r>
          </a:p>
        </p:txBody>
      </p:sp>
      <p:sp>
        <p:nvSpPr>
          <p:cNvPr id="3076" name="Rectangle 5"/>
          <p:cNvSpPr>
            <a:spLocks noChangeArrowheads="1"/>
          </p:cNvSpPr>
          <p:nvPr/>
        </p:nvSpPr>
        <p:spPr bwMode="auto">
          <a:xfrm>
            <a:off x="152400" y="1066800"/>
            <a:ext cx="2514600" cy="4114800"/>
          </a:xfrm>
          <a:prstGeom prst="rect">
            <a:avLst/>
          </a:prstGeom>
          <a:solidFill>
            <a:srgbClr val="FFFFFF"/>
          </a:solidFill>
          <a:ln w="12700">
            <a:solidFill>
              <a:srgbClr val="FFFFFF"/>
            </a:solidFill>
            <a:miter lim="800000"/>
            <a:headEnd type="none" w="sm" len="sm"/>
            <a:tailEnd type="none" w="sm" len="sm"/>
          </a:ln>
        </p:spPr>
        <p:txBody>
          <a:bodyPr wrap="none" anchor="ctr"/>
          <a:lstStyle/>
          <a:p>
            <a:pPr algn="r">
              <a:lnSpc>
                <a:spcPct val="98000"/>
              </a:lnSpc>
            </a:pPr>
            <a:r>
              <a:rPr lang="en-US" sz="900"/>
              <a:t>Database administrators, etc.</a:t>
            </a:r>
          </a:p>
          <a:p>
            <a:pPr algn="r">
              <a:lnSpc>
                <a:spcPct val="98000"/>
              </a:lnSpc>
            </a:pPr>
            <a:r>
              <a:rPr lang="en-US" sz="900"/>
              <a:t>Computer engineers</a:t>
            </a:r>
          </a:p>
          <a:p>
            <a:pPr algn="r">
              <a:lnSpc>
                <a:spcPct val="98000"/>
              </a:lnSpc>
            </a:pPr>
            <a:r>
              <a:rPr lang="en-US" sz="900"/>
              <a:t>Systems analysts</a:t>
            </a:r>
          </a:p>
          <a:p>
            <a:pPr algn="r">
              <a:lnSpc>
                <a:spcPct val="98000"/>
              </a:lnSpc>
            </a:pPr>
            <a:r>
              <a:rPr lang="en-US" sz="900"/>
              <a:t>Personal and home care aides</a:t>
            </a:r>
          </a:p>
          <a:p>
            <a:pPr algn="r">
              <a:lnSpc>
                <a:spcPct val="98000"/>
              </a:lnSpc>
            </a:pPr>
            <a:r>
              <a:rPr lang="en-US" sz="900"/>
              <a:t>Home health aides</a:t>
            </a:r>
          </a:p>
          <a:p>
            <a:pPr algn="r">
              <a:lnSpc>
                <a:spcPct val="98000"/>
              </a:lnSpc>
            </a:pPr>
            <a:r>
              <a:rPr lang="en-US" sz="900"/>
              <a:t>Medical assistants</a:t>
            </a:r>
          </a:p>
          <a:p>
            <a:pPr algn="r">
              <a:lnSpc>
                <a:spcPct val="98000"/>
              </a:lnSpc>
            </a:pPr>
            <a:r>
              <a:rPr lang="en-US" sz="900"/>
              <a:t>Teachers, special education</a:t>
            </a:r>
          </a:p>
          <a:p>
            <a:pPr algn="r">
              <a:lnSpc>
                <a:spcPct val="98000"/>
              </a:lnSpc>
            </a:pPr>
            <a:r>
              <a:rPr lang="en-US" sz="900"/>
              <a:t>Adjustment clerks</a:t>
            </a:r>
          </a:p>
          <a:p>
            <a:pPr algn="r">
              <a:lnSpc>
                <a:spcPct val="98000"/>
              </a:lnSpc>
            </a:pPr>
            <a:r>
              <a:rPr lang="en-US" sz="900"/>
              <a:t>Teacher aides</a:t>
            </a:r>
          </a:p>
          <a:p>
            <a:pPr algn="r">
              <a:lnSpc>
                <a:spcPct val="98000"/>
              </a:lnSpc>
            </a:pPr>
            <a:r>
              <a:rPr lang="en-US" sz="900"/>
              <a:t>Child care workers</a:t>
            </a:r>
          </a:p>
          <a:p>
            <a:pPr algn="r">
              <a:lnSpc>
                <a:spcPct val="98000"/>
              </a:lnSpc>
            </a:pPr>
            <a:r>
              <a:rPr lang="en-US" sz="900"/>
              <a:t>Social workers</a:t>
            </a:r>
          </a:p>
          <a:p>
            <a:pPr algn="r">
              <a:lnSpc>
                <a:spcPct val="98000"/>
              </a:lnSpc>
            </a:pPr>
            <a:r>
              <a:rPr lang="en-US" sz="900"/>
              <a:t>Receptionists</a:t>
            </a:r>
          </a:p>
          <a:p>
            <a:pPr algn="r">
              <a:lnSpc>
                <a:spcPct val="98000"/>
              </a:lnSpc>
            </a:pPr>
            <a:r>
              <a:rPr lang="en-US" sz="900"/>
              <a:t>Food service and lodging managers</a:t>
            </a:r>
          </a:p>
          <a:p>
            <a:pPr algn="r">
              <a:lnSpc>
                <a:spcPct val="98000"/>
              </a:lnSpc>
            </a:pPr>
            <a:r>
              <a:rPr lang="en-US" sz="900"/>
              <a:t>Nursing aides, orderlies, etc.</a:t>
            </a:r>
          </a:p>
          <a:p>
            <a:pPr algn="r">
              <a:lnSpc>
                <a:spcPct val="98000"/>
              </a:lnSpc>
            </a:pPr>
            <a:r>
              <a:rPr lang="en-US" sz="900"/>
              <a:t>Hand packers</a:t>
            </a:r>
          </a:p>
          <a:p>
            <a:pPr algn="r">
              <a:lnSpc>
                <a:spcPct val="98000"/>
              </a:lnSpc>
            </a:pPr>
            <a:r>
              <a:rPr lang="en-US" sz="900"/>
              <a:t>Guards</a:t>
            </a:r>
          </a:p>
          <a:p>
            <a:pPr algn="r">
              <a:lnSpc>
                <a:spcPct val="98000"/>
              </a:lnSpc>
            </a:pPr>
            <a:r>
              <a:rPr lang="en-US" sz="900"/>
              <a:t>Teachers, secondary school</a:t>
            </a:r>
          </a:p>
          <a:p>
            <a:pPr algn="r">
              <a:lnSpc>
                <a:spcPct val="98000"/>
              </a:lnSpc>
            </a:pPr>
            <a:r>
              <a:rPr lang="en-US" sz="900"/>
              <a:t>Cooks, fast food</a:t>
            </a:r>
          </a:p>
          <a:p>
            <a:pPr algn="r">
              <a:lnSpc>
                <a:spcPct val="98000"/>
              </a:lnSpc>
            </a:pPr>
            <a:r>
              <a:rPr lang="en-US" sz="900"/>
              <a:t>Registered nurses</a:t>
            </a:r>
          </a:p>
          <a:p>
            <a:pPr algn="r">
              <a:lnSpc>
                <a:spcPct val="98000"/>
              </a:lnSpc>
            </a:pPr>
            <a:r>
              <a:rPr lang="en-US" sz="900"/>
              <a:t>Clerical supervisors</a:t>
            </a:r>
          </a:p>
          <a:p>
            <a:pPr algn="r">
              <a:lnSpc>
                <a:spcPct val="98000"/>
              </a:lnSpc>
            </a:pPr>
            <a:r>
              <a:rPr lang="en-US" sz="900"/>
              <a:t>Food preparation workers</a:t>
            </a:r>
          </a:p>
          <a:p>
            <a:pPr algn="r">
              <a:lnSpc>
                <a:spcPct val="98000"/>
              </a:lnSpc>
            </a:pPr>
            <a:r>
              <a:rPr lang="en-US" sz="900"/>
              <a:t>Maintenance repairers</a:t>
            </a:r>
          </a:p>
          <a:p>
            <a:pPr algn="r">
              <a:lnSpc>
                <a:spcPct val="98000"/>
              </a:lnSpc>
            </a:pPr>
            <a:r>
              <a:rPr lang="en-US" sz="900"/>
              <a:t>Cashiers</a:t>
            </a:r>
          </a:p>
          <a:p>
            <a:pPr algn="r">
              <a:lnSpc>
                <a:spcPct val="98000"/>
              </a:lnSpc>
            </a:pPr>
            <a:r>
              <a:rPr lang="en-US" sz="900"/>
              <a:t>General managers executives</a:t>
            </a:r>
          </a:p>
          <a:p>
            <a:pPr algn="r">
              <a:lnSpc>
                <a:spcPct val="98000"/>
              </a:lnSpc>
            </a:pPr>
            <a:r>
              <a:rPr lang="en-US" sz="900"/>
              <a:t>Truck drivers</a:t>
            </a:r>
          </a:p>
          <a:p>
            <a:pPr algn="r">
              <a:lnSpc>
                <a:spcPct val="98000"/>
              </a:lnSpc>
            </a:pPr>
            <a:r>
              <a:rPr lang="en-US" sz="900"/>
              <a:t>Food counter workers</a:t>
            </a:r>
          </a:p>
          <a:p>
            <a:pPr algn="r">
              <a:lnSpc>
                <a:spcPct val="98000"/>
              </a:lnSpc>
            </a:pPr>
            <a:r>
              <a:rPr lang="en-US" sz="900"/>
              <a:t>Marketing supervisors</a:t>
            </a:r>
          </a:p>
          <a:p>
            <a:pPr algn="r">
              <a:lnSpc>
                <a:spcPct val="98000"/>
              </a:lnSpc>
            </a:pPr>
            <a:r>
              <a:rPr lang="en-US" sz="900"/>
              <a:t>Waiters and waitresses</a:t>
            </a:r>
          </a:p>
          <a:p>
            <a:pPr algn="r">
              <a:lnSpc>
                <a:spcPct val="98000"/>
              </a:lnSpc>
            </a:pPr>
            <a:r>
              <a:rPr lang="en-US" sz="900"/>
              <a:t>Salespersons, retail</a:t>
            </a:r>
          </a:p>
          <a:p>
            <a:pPr algn="r">
              <a:lnSpc>
                <a:spcPct val="98000"/>
              </a:lnSpc>
            </a:pPr>
            <a:r>
              <a:rPr lang="en-US" sz="900"/>
              <a:t>General office clerks</a:t>
            </a:r>
          </a:p>
        </p:txBody>
      </p:sp>
      <p:sp>
        <p:nvSpPr>
          <p:cNvPr id="3077" name="Rectangle 7">
            <a:hlinkClick r:id="rId5"/>
          </p:cNvPr>
          <p:cNvSpPr>
            <a:spLocks noChangeArrowheads="1"/>
          </p:cNvSpPr>
          <p:nvPr/>
        </p:nvSpPr>
        <p:spPr bwMode="auto">
          <a:xfrm>
            <a:off x="27709" y="6096000"/>
            <a:ext cx="5105400" cy="457200"/>
          </a:xfrm>
          <a:prstGeom prst="rect">
            <a:avLst/>
          </a:prstGeom>
          <a:solidFill>
            <a:srgbClr val="CCFFCC"/>
          </a:solidFill>
          <a:ln w="12700">
            <a:solidFill>
              <a:schemeClr val="tx1"/>
            </a:solidFill>
            <a:miter lim="800000"/>
            <a:headEnd type="none" w="sm" len="sm"/>
            <a:tailEnd type="none" w="sm" len="sm"/>
          </a:ln>
        </p:spPr>
        <p:txBody>
          <a:bodyPr wrap="none" anchor="ctr"/>
          <a:lstStyle/>
          <a:p>
            <a:r>
              <a:rPr lang="en-US" sz="1800" dirty="0"/>
              <a:t>http://www.bls.gov/news.release/ooh.table1.htm</a:t>
            </a:r>
          </a:p>
        </p:txBody>
      </p:sp>
    </p:spTree>
    <p:extLst>
      <p:ext uri="{BB962C8B-B14F-4D97-AF65-F5344CB8AC3E}">
        <p14:creationId xmlns:p14="http://schemas.microsoft.com/office/powerpoint/2010/main" val="15825607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r>
              <a:rPr lang="en-US" dirty="0" smtClean="0"/>
              <a:t>Outline</a:t>
            </a:r>
          </a:p>
        </p:txBody>
      </p:sp>
      <p:sp>
        <p:nvSpPr>
          <p:cNvPr id="12291" name="Rectangle 6"/>
          <p:cNvSpPr>
            <a:spLocks noGrp="1" noChangeArrowheads="1"/>
          </p:cNvSpPr>
          <p:nvPr>
            <p:ph idx="1"/>
          </p:nvPr>
        </p:nvSpPr>
        <p:spPr/>
        <p:txBody>
          <a:bodyPr>
            <a:normAutofit fontScale="92500" lnSpcReduction="10000"/>
          </a:bodyPr>
          <a:lstStyle/>
          <a:p>
            <a:pPr>
              <a:lnSpc>
                <a:spcPct val="90000"/>
              </a:lnSpc>
            </a:pPr>
            <a:r>
              <a:rPr lang="en-US" sz="2000" dirty="0" smtClean="0"/>
              <a:t>How does your company affect the rest of the world? What influence does the outside world have on your company? </a:t>
            </a:r>
          </a:p>
          <a:p>
            <a:pPr>
              <a:lnSpc>
                <a:spcPct val="90000"/>
              </a:lnSpc>
            </a:pPr>
            <a:r>
              <a:rPr lang="en-US" sz="2000" dirty="0" smtClean="0"/>
              <a:t>How does information technology affect individuals? As a manager and a company, do you treat individuals the way you expect to be treated by other companies?  </a:t>
            </a:r>
          </a:p>
          <a:p>
            <a:pPr>
              <a:lnSpc>
                <a:spcPct val="90000"/>
              </a:lnSpc>
            </a:pPr>
            <a:r>
              <a:rPr lang="en-US" sz="2000" dirty="0" smtClean="0"/>
              <a:t>How does technology affect jobs? If computers do more of the work, what jobs are left for people? </a:t>
            </a:r>
          </a:p>
          <a:p>
            <a:pPr>
              <a:lnSpc>
                <a:spcPct val="90000"/>
              </a:lnSpc>
            </a:pPr>
            <a:r>
              <a:rPr lang="en-US" sz="2000" dirty="0" smtClean="0"/>
              <a:t>How does technology change the relationship between businesses and consumers? </a:t>
            </a:r>
          </a:p>
          <a:p>
            <a:pPr>
              <a:lnSpc>
                <a:spcPct val="90000"/>
              </a:lnSpc>
            </a:pPr>
            <a:r>
              <a:rPr lang="en-US" sz="2000" dirty="0" smtClean="0"/>
              <a:t>Can information technology change education? </a:t>
            </a:r>
          </a:p>
          <a:p>
            <a:pPr>
              <a:lnSpc>
                <a:spcPct val="90000"/>
              </a:lnSpc>
            </a:pPr>
            <a:r>
              <a:rPr lang="en-US" sz="2000" dirty="0" smtClean="0"/>
              <a:t>How does technology affect different areas of society? </a:t>
            </a:r>
          </a:p>
          <a:p>
            <a:pPr>
              <a:lnSpc>
                <a:spcPct val="90000"/>
              </a:lnSpc>
            </a:pPr>
            <a:r>
              <a:rPr lang="en-US" sz="2000" dirty="0" smtClean="0"/>
              <a:t>Can information technology improve governments? </a:t>
            </a:r>
          </a:p>
          <a:p>
            <a:pPr>
              <a:lnSpc>
                <a:spcPct val="90000"/>
              </a:lnSpc>
            </a:pPr>
            <a:r>
              <a:rPr lang="en-US" sz="2000" dirty="0" smtClean="0"/>
              <a:t>Do criminals know how to use computers? </a:t>
            </a:r>
          </a:p>
          <a:p>
            <a:pPr>
              <a:lnSpc>
                <a:spcPct val="90000"/>
              </a:lnSpc>
            </a:pPr>
            <a:r>
              <a:rPr lang="en-US" sz="2000" dirty="0" smtClean="0"/>
              <a:t>How do your actions affect society? Is it possible to follow the laws and still be wrong? </a:t>
            </a:r>
          </a:p>
          <a:p>
            <a:pPr>
              <a:lnSpc>
                <a:spcPct val="90000"/>
              </a:lnSpc>
            </a:pPr>
            <a:r>
              <a:rPr lang="en-US" sz="2000" dirty="0" smtClean="0"/>
              <a:t>What major laws affect technology and the use of computers?</a:t>
            </a:r>
          </a:p>
          <a:p>
            <a:pPr>
              <a:lnSpc>
                <a:spcPct val="90000"/>
              </a:lnSpc>
            </a:pPr>
            <a:r>
              <a:rPr lang="en-US" sz="2000" dirty="0" smtClean="0"/>
              <a:t>What risks are created through using cloud computing?</a:t>
            </a:r>
          </a:p>
        </p:txBody>
      </p:sp>
    </p:spTree>
    <p:extLst>
      <p:ext uri="{BB962C8B-B14F-4D97-AF65-F5344CB8AC3E}">
        <p14:creationId xmlns:p14="http://schemas.microsoft.com/office/powerpoint/2010/main" val="450421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r>
              <a:rPr lang="en-US" smtClean="0"/>
              <a:t>Job Changes 2000-2010 (growth)</a:t>
            </a:r>
          </a:p>
        </p:txBody>
      </p:sp>
      <p:graphicFrame>
        <p:nvGraphicFramePr>
          <p:cNvPr id="4098" name="Object 5"/>
          <p:cNvGraphicFramePr>
            <a:graphicFrameLocks noChangeAspect="1"/>
          </p:cNvGraphicFramePr>
          <p:nvPr>
            <p:extLst>
              <p:ext uri="{D42A27DB-BD31-4B8C-83A1-F6EECF244321}">
                <p14:modId xmlns:p14="http://schemas.microsoft.com/office/powerpoint/2010/main" val="3321822095"/>
              </p:ext>
            </p:extLst>
          </p:nvPr>
        </p:nvGraphicFramePr>
        <p:xfrm>
          <a:off x="838200" y="1371600"/>
          <a:ext cx="8305800" cy="4765675"/>
        </p:xfrm>
        <a:graphic>
          <a:graphicData uri="http://schemas.openxmlformats.org/presentationml/2006/ole">
            <mc:AlternateContent xmlns:mc="http://schemas.openxmlformats.org/markup-compatibility/2006">
              <mc:Choice xmlns:v="urn:schemas-microsoft-com:vml" Requires="v">
                <p:oleObj spid="_x0000_s4141" name="Chart" r:id="rId3" imgW="5162729" imgH="2962454" progId="Excel.Chart.8">
                  <p:embed/>
                </p:oleObj>
              </mc:Choice>
              <mc:Fallback>
                <p:oleObj name="Chart" r:id="rId3" imgW="5162729" imgH="296245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83058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6">
            <a:hlinkClick r:id="rId5"/>
          </p:cNvPr>
          <p:cNvSpPr txBox="1">
            <a:spLocks noChangeArrowheads="1"/>
          </p:cNvSpPr>
          <p:nvPr/>
        </p:nvSpPr>
        <p:spPr bwMode="auto">
          <a:xfrm>
            <a:off x="2819400" y="6172200"/>
            <a:ext cx="557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http://www.bls.gov/news.release/ecopro.t06.htm</a:t>
            </a:r>
          </a:p>
        </p:txBody>
      </p:sp>
    </p:spTree>
    <p:extLst>
      <p:ext uri="{BB962C8B-B14F-4D97-AF65-F5344CB8AC3E}">
        <p14:creationId xmlns:p14="http://schemas.microsoft.com/office/powerpoint/2010/main" val="1275884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smtClean="0"/>
              <a:t>Job Changes 2002-2012</a:t>
            </a:r>
          </a:p>
        </p:txBody>
      </p:sp>
      <p:graphicFrame>
        <p:nvGraphicFramePr>
          <p:cNvPr id="5122" name="Object 43"/>
          <p:cNvGraphicFramePr>
            <a:graphicFrameLocks noGrp="1" noChangeAspect="1"/>
          </p:cNvGraphicFramePr>
          <p:nvPr>
            <p:ph idx="4294967295"/>
            <p:extLst>
              <p:ext uri="{D42A27DB-BD31-4B8C-83A1-F6EECF244321}">
                <p14:modId xmlns:p14="http://schemas.microsoft.com/office/powerpoint/2010/main" val="2592675404"/>
              </p:ext>
            </p:extLst>
          </p:nvPr>
        </p:nvGraphicFramePr>
        <p:xfrm>
          <a:off x="1766888" y="1214438"/>
          <a:ext cx="7058025" cy="4878387"/>
        </p:xfrm>
        <a:graphic>
          <a:graphicData uri="http://schemas.openxmlformats.org/presentationml/2006/ole">
            <mc:AlternateContent xmlns:mc="http://schemas.openxmlformats.org/markup-compatibility/2006">
              <mc:Choice xmlns:v="urn:schemas-microsoft-com:vml" Requires="v">
                <p:oleObj spid="_x0000_s5166" name="Chart" r:id="rId3" imgW="6105545" imgH="4219643" progId="Excel.Chart.8">
                  <p:embed/>
                </p:oleObj>
              </mc:Choice>
              <mc:Fallback>
                <p:oleObj name="Chart" r:id="rId3" imgW="6105545" imgH="4219643" progId="Excel.Chart.8">
                  <p:embed/>
                  <p:pic>
                    <p:nvPicPr>
                      <p:cNvPr id="0" name=""/>
                      <p:cNvPicPr>
                        <a:picLocks noChangeAspect="1" noChangeArrowheads="1"/>
                      </p:cNvPicPr>
                      <p:nvPr/>
                    </p:nvPicPr>
                    <p:blipFill>
                      <a:blip r:embed="rId4"/>
                      <a:srcRect/>
                      <a:stretch>
                        <a:fillRect/>
                      </a:stretch>
                    </p:blipFill>
                    <p:spPr bwMode="auto">
                      <a:xfrm>
                        <a:off x="1766888" y="1214438"/>
                        <a:ext cx="7058025" cy="48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38">
            <a:hlinkClick r:id="rId5"/>
          </p:cNvPr>
          <p:cNvSpPr txBox="1">
            <a:spLocks noChangeArrowheads="1"/>
          </p:cNvSpPr>
          <p:nvPr/>
        </p:nvSpPr>
        <p:spPr bwMode="auto">
          <a:xfrm>
            <a:off x="2895600" y="6373813"/>
            <a:ext cx="4535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hlinkClick r:id="rId6"/>
              </a:rPr>
              <a:t>http://www.bls.gov/opub/mlr/2004/02/art5full.pdf</a:t>
            </a:r>
            <a:r>
              <a:rPr lang="en-US" sz="1600" dirty="0"/>
              <a:t> </a:t>
            </a:r>
          </a:p>
        </p:txBody>
      </p:sp>
      <p:sp>
        <p:nvSpPr>
          <p:cNvPr id="5125" name="Text Box 40"/>
          <p:cNvSpPr txBox="1">
            <a:spLocks noChangeArrowheads="1"/>
          </p:cNvSpPr>
          <p:nvPr/>
        </p:nvSpPr>
        <p:spPr bwMode="auto">
          <a:xfrm>
            <a:off x="5257800" y="4011613"/>
            <a:ext cx="31242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Aft>
                <a:spcPct val="5000"/>
              </a:spcAft>
            </a:pPr>
            <a:r>
              <a:rPr lang="en-US" sz="1000"/>
              <a:t>Secretaries, except legal, medical, and executive</a:t>
            </a:r>
          </a:p>
          <a:p>
            <a:pPr>
              <a:spcAft>
                <a:spcPct val="5000"/>
              </a:spcAft>
            </a:pPr>
            <a:r>
              <a:rPr lang="en-US" sz="1000"/>
              <a:t>Stock clerks and order filers</a:t>
            </a:r>
          </a:p>
          <a:p>
            <a:pPr>
              <a:spcAft>
                <a:spcPct val="5000"/>
              </a:spcAft>
            </a:pPr>
            <a:r>
              <a:rPr lang="en-US" sz="1000"/>
              <a:t>Data entry keyers</a:t>
            </a:r>
          </a:p>
          <a:p>
            <a:pPr>
              <a:spcAft>
                <a:spcPct val="5000"/>
              </a:spcAft>
            </a:pPr>
            <a:r>
              <a:rPr lang="en-US" sz="1000"/>
              <a:t>Telemarketers</a:t>
            </a:r>
          </a:p>
          <a:p>
            <a:pPr>
              <a:spcAft>
                <a:spcPct val="5000"/>
              </a:spcAft>
            </a:pPr>
            <a:r>
              <a:rPr lang="en-US" sz="1000"/>
              <a:t>Postal service mail sorters, processors</a:t>
            </a:r>
          </a:p>
          <a:p>
            <a:pPr>
              <a:spcAft>
                <a:spcPct val="5000"/>
              </a:spcAft>
            </a:pPr>
            <a:r>
              <a:rPr lang="en-US" sz="1000"/>
              <a:t>Loan interviewers and clerks</a:t>
            </a:r>
          </a:p>
          <a:p>
            <a:pPr>
              <a:spcAft>
                <a:spcPct val="5000"/>
              </a:spcAft>
            </a:pPr>
            <a:r>
              <a:rPr lang="en-US" sz="1000"/>
              <a:t>Computer operators</a:t>
            </a:r>
          </a:p>
          <a:p>
            <a:pPr>
              <a:spcAft>
                <a:spcPct val="5000"/>
              </a:spcAft>
            </a:pPr>
            <a:r>
              <a:rPr lang="en-US" sz="1000"/>
              <a:t>Electrical and electronic equipment assemblers</a:t>
            </a:r>
          </a:p>
          <a:p>
            <a:pPr>
              <a:spcAft>
                <a:spcPct val="5000"/>
              </a:spcAft>
            </a:pPr>
            <a:r>
              <a:rPr lang="en-US" sz="1000"/>
              <a:t>Farmers and ranchers</a:t>
            </a:r>
          </a:p>
          <a:p>
            <a:pPr>
              <a:spcAft>
                <a:spcPct val="5000"/>
              </a:spcAft>
            </a:pPr>
            <a:r>
              <a:rPr lang="en-US" sz="1000"/>
              <a:t>Sewing machine operators</a:t>
            </a:r>
          </a:p>
          <a:p>
            <a:pPr>
              <a:spcAft>
                <a:spcPct val="5000"/>
              </a:spcAft>
            </a:pPr>
            <a:r>
              <a:rPr lang="en-US" sz="1000"/>
              <a:t>Word processors and typists</a:t>
            </a:r>
          </a:p>
          <a:p>
            <a:pPr>
              <a:spcAft>
                <a:spcPct val="5000"/>
              </a:spcAft>
            </a:pPr>
            <a:r>
              <a:rPr lang="en-US" sz="1000"/>
              <a:t>Telephone operators</a:t>
            </a:r>
          </a:p>
        </p:txBody>
      </p:sp>
      <p:sp>
        <p:nvSpPr>
          <p:cNvPr id="5126" name="Text Box 42"/>
          <p:cNvSpPr txBox="1">
            <a:spLocks noChangeArrowheads="1"/>
          </p:cNvSpPr>
          <p:nvPr/>
        </p:nvSpPr>
        <p:spPr bwMode="auto">
          <a:xfrm>
            <a:off x="2057400" y="2343150"/>
            <a:ext cx="3200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lnSpc>
                <a:spcPct val="105000"/>
              </a:lnSpc>
            </a:pPr>
            <a:r>
              <a:rPr lang="en-US" sz="1000"/>
              <a:t>Medical assistants</a:t>
            </a:r>
          </a:p>
          <a:p>
            <a:pPr algn="r">
              <a:lnSpc>
                <a:spcPct val="105000"/>
              </a:lnSpc>
            </a:pPr>
            <a:r>
              <a:rPr lang="en-US" sz="1000"/>
              <a:t>Network systems and data communications analysts</a:t>
            </a:r>
          </a:p>
          <a:p>
            <a:pPr algn="r">
              <a:lnSpc>
                <a:spcPct val="105000"/>
              </a:lnSpc>
            </a:pPr>
            <a:r>
              <a:rPr lang="en-US" sz="1000"/>
              <a:t>Physician assistants</a:t>
            </a:r>
          </a:p>
          <a:p>
            <a:pPr algn="r">
              <a:lnSpc>
                <a:spcPct val="105000"/>
              </a:lnSpc>
            </a:pPr>
            <a:r>
              <a:rPr lang="en-US" sz="1000"/>
              <a:t>Social and human service assistants</a:t>
            </a:r>
          </a:p>
          <a:p>
            <a:pPr algn="r">
              <a:lnSpc>
                <a:spcPct val="105000"/>
              </a:lnSpc>
            </a:pPr>
            <a:r>
              <a:rPr lang="en-US" sz="1000"/>
              <a:t>Home health aides</a:t>
            </a:r>
          </a:p>
          <a:p>
            <a:pPr algn="r">
              <a:lnSpc>
                <a:spcPct val="105000"/>
              </a:lnSpc>
            </a:pPr>
            <a:r>
              <a:rPr lang="en-US" sz="1000"/>
              <a:t>Medical records and health information technicians</a:t>
            </a:r>
          </a:p>
          <a:p>
            <a:pPr algn="r">
              <a:lnSpc>
                <a:spcPct val="105000"/>
              </a:lnSpc>
            </a:pPr>
            <a:r>
              <a:rPr lang="en-US" sz="1000"/>
              <a:t>Physical therapist aides</a:t>
            </a:r>
          </a:p>
          <a:p>
            <a:pPr algn="r">
              <a:lnSpc>
                <a:spcPct val="105000"/>
              </a:lnSpc>
            </a:pPr>
            <a:r>
              <a:rPr lang="en-US" sz="1000"/>
              <a:t>Computer software engineers, applications</a:t>
            </a:r>
          </a:p>
          <a:p>
            <a:pPr algn="r">
              <a:lnSpc>
                <a:spcPct val="105000"/>
              </a:lnSpc>
            </a:pPr>
            <a:r>
              <a:rPr lang="en-US" sz="1000"/>
              <a:t>Computer software engineers, systems software</a:t>
            </a:r>
          </a:p>
          <a:p>
            <a:pPr algn="r">
              <a:lnSpc>
                <a:spcPct val="105000"/>
              </a:lnSpc>
            </a:pPr>
            <a:r>
              <a:rPr lang="en-US" sz="1000"/>
              <a:t>Physical therapist assistants</a:t>
            </a:r>
          </a:p>
        </p:txBody>
      </p:sp>
    </p:spTree>
    <p:extLst>
      <p:ext uri="{BB962C8B-B14F-4D97-AF65-F5344CB8AC3E}">
        <p14:creationId xmlns:p14="http://schemas.microsoft.com/office/powerpoint/2010/main" val="21433561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146" name="Object 5"/>
          <p:cNvGraphicFramePr>
            <a:graphicFrameLocks noGrp="1" noChangeAspect="1"/>
          </p:cNvGraphicFramePr>
          <p:nvPr>
            <p:ph sz="half" idx="4294967295"/>
            <p:extLst>
              <p:ext uri="{D42A27DB-BD31-4B8C-83A1-F6EECF244321}">
                <p14:modId xmlns:p14="http://schemas.microsoft.com/office/powerpoint/2010/main" val="2424348274"/>
              </p:ext>
            </p:extLst>
          </p:nvPr>
        </p:nvGraphicFramePr>
        <p:xfrm>
          <a:off x="1600200" y="609600"/>
          <a:ext cx="7159625" cy="6069013"/>
        </p:xfrm>
        <a:graphic>
          <a:graphicData uri="http://schemas.openxmlformats.org/presentationml/2006/ole">
            <mc:AlternateContent xmlns:mc="http://schemas.openxmlformats.org/markup-compatibility/2006">
              <mc:Choice xmlns:v="urn:schemas-microsoft-com:vml" Requires="v">
                <p:oleObj spid="_x0000_s6190" name="Chart" r:id="rId3" imgW="5505357" imgH="4667127" progId="Excel.Chart.8">
                  <p:embed/>
                </p:oleObj>
              </mc:Choice>
              <mc:Fallback>
                <p:oleObj name="Chart" r:id="rId3" imgW="5505357" imgH="466712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09600"/>
                        <a:ext cx="7159625" cy="606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4"/>
          <p:cNvSpPr>
            <a:spLocks noGrp="1" noChangeArrowheads="1"/>
          </p:cNvSpPr>
          <p:nvPr>
            <p:ph type="title"/>
          </p:nvPr>
        </p:nvSpPr>
        <p:spPr/>
        <p:txBody>
          <a:bodyPr>
            <a:normAutofit/>
          </a:bodyPr>
          <a:lstStyle/>
          <a:p>
            <a:r>
              <a:rPr lang="en-US" smtClean="0"/>
              <a:t>Job Changes 2004-2014</a:t>
            </a:r>
          </a:p>
        </p:txBody>
      </p:sp>
      <p:sp>
        <p:nvSpPr>
          <p:cNvPr id="6148" name="Rectangle 9"/>
          <p:cNvSpPr>
            <a:spLocks noChangeArrowheads="1"/>
          </p:cNvSpPr>
          <p:nvPr/>
        </p:nvSpPr>
        <p:spPr bwMode="auto">
          <a:xfrm>
            <a:off x="5257800" y="4210050"/>
            <a:ext cx="3657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200"/>
              <a:t>Machine feeders and offbearers</a:t>
            </a:r>
          </a:p>
          <a:p>
            <a:r>
              <a:rPr lang="en-US" sz="1200"/>
              <a:t>Order clerks</a:t>
            </a:r>
          </a:p>
          <a:p>
            <a:r>
              <a:rPr lang="en-US" sz="1200"/>
              <a:t>Office machine operators, except computer</a:t>
            </a:r>
          </a:p>
          <a:p>
            <a:r>
              <a:rPr lang="en-US" sz="1200"/>
              <a:t>Photographic processing operators</a:t>
            </a:r>
          </a:p>
          <a:p>
            <a:r>
              <a:rPr lang="en-US" sz="1200"/>
              <a:t>Computer operators</a:t>
            </a:r>
          </a:p>
          <a:p>
            <a:r>
              <a:rPr lang="en-US" sz="1200"/>
              <a:t>Telephone operators</a:t>
            </a:r>
          </a:p>
          <a:p>
            <a:r>
              <a:rPr lang="en-US" sz="1200"/>
              <a:t>File clerks</a:t>
            </a:r>
          </a:p>
          <a:p>
            <a:r>
              <a:rPr lang="en-US" sz="1200"/>
              <a:t>Sewing machine operators</a:t>
            </a:r>
          </a:p>
          <a:p>
            <a:r>
              <a:rPr lang="en-US" sz="1200"/>
              <a:t>Mail clerks and operators, except postal</a:t>
            </a:r>
          </a:p>
          <a:p>
            <a:r>
              <a:rPr lang="en-US" sz="1200"/>
              <a:t>Credit authorizers, checkers, clerks</a:t>
            </a:r>
          </a:p>
          <a:p>
            <a:r>
              <a:rPr lang="en-US" sz="1200"/>
              <a:t>Meter readers</a:t>
            </a:r>
          </a:p>
          <a:p>
            <a:r>
              <a:rPr lang="en-US" sz="1200"/>
              <a:t>Textile knitting and weaving machine operators</a:t>
            </a:r>
          </a:p>
        </p:txBody>
      </p:sp>
      <p:sp>
        <p:nvSpPr>
          <p:cNvPr id="6149" name="Rectangle 11"/>
          <p:cNvSpPr>
            <a:spLocks noChangeArrowheads="1"/>
          </p:cNvSpPr>
          <p:nvPr/>
        </p:nvSpPr>
        <p:spPr bwMode="auto">
          <a:xfrm>
            <a:off x="1447800" y="1927225"/>
            <a:ext cx="3657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r"/>
            <a:r>
              <a:rPr lang="en-US" sz="1200"/>
              <a:t>Home health aides</a:t>
            </a:r>
          </a:p>
          <a:p>
            <a:pPr algn="r"/>
            <a:r>
              <a:rPr lang="en-US" sz="1200"/>
              <a:t>Network systems and data comm. analysts</a:t>
            </a:r>
          </a:p>
          <a:p>
            <a:pPr algn="r"/>
            <a:r>
              <a:rPr lang="en-US" sz="1200"/>
              <a:t>Medical assistants</a:t>
            </a:r>
          </a:p>
          <a:p>
            <a:pPr algn="r"/>
            <a:r>
              <a:rPr lang="en-US" sz="1200"/>
              <a:t>Physician assistants</a:t>
            </a:r>
          </a:p>
          <a:p>
            <a:pPr algn="r"/>
            <a:r>
              <a:rPr lang="en-US" sz="1200"/>
              <a:t>Computer software engineers, applications</a:t>
            </a:r>
          </a:p>
          <a:p>
            <a:pPr algn="r"/>
            <a:r>
              <a:rPr lang="en-US" sz="1200"/>
              <a:t>Physical therapist assistants</a:t>
            </a:r>
          </a:p>
          <a:p>
            <a:pPr algn="r"/>
            <a:r>
              <a:rPr lang="en-US" sz="1200"/>
              <a:t>Dental hygienists</a:t>
            </a:r>
          </a:p>
          <a:p>
            <a:pPr algn="r"/>
            <a:r>
              <a:rPr lang="en-US" sz="1200"/>
              <a:t>Computer software engineers, systems software</a:t>
            </a:r>
          </a:p>
          <a:p>
            <a:pPr algn="r"/>
            <a:r>
              <a:rPr lang="en-US" sz="1200"/>
              <a:t>Dental assistants</a:t>
            </a:r>
          </a:p>
          <a:p>
            <a:pPr algn="r"/>
            <a:r>
              <a:rPr lang="en-US" sz="1200"/>
              <a:t>Personal and home care aides</a:t>
            </a:r>
          </a:p>
          <a:p>
            <a:pPr algn="r"/>
            <a:r>
              <a:rPr lang="en-US" sz="1200"/>
              <a:t>Network and computer systems administrators</a:t>
            </a:r>
          </a:p>
          <a:p>
            <a:pPr algn="r"/>
            <a:r>
              <a:rPr lang="en-US" sz="1200"/>
              <a:t>Database administrators</a:t>
            </a:r>
          </a:p>
        </p:txBody>
      </p:sp>
    </p:spTree>
    <p:extLst>
      <p:ext uri="{BB962C8B-B14F-4D97-AF65-F5344CB8AC3E}">
        <p14:creationId xmlns:p14="http://schemas.microsoft.com/office/powerpoint/2010/main" val="387755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Changes: 2010 forecast</a:t>
            </a:r>
            <a:endParaRPr lang="en-US" dirty="0"/>
          </a:p>
        </p:txBody>
      </p:sp>
      <p:sp>
        <p:nvSpPr>
          <p:cNvPr id="3" name="Rectangle 2"/>
          <p:cNvSpPr/>
          <p:nvPr/>
        </p:nvSpPr>
        <p:spPr>
          <a:xfrm>
            <a:off x="2667000" y="6096000"/>
            <a:ext cx="2685415" cy="369332"/>
          </a:xfrm>
          <a:prstGeom prst="rect">
            <a:avLst/>
          </a:prstGeom>
        </p:spPr>
        <p:txBody>
          <a:bodyPr wrap="none">
            <a:spAutoFit/>
          </a:bodyPr>
          <a:lstStyle/>
          <a:p>
            <a:r>
              <a:rPr lang="en-US" sz="1800" dirty="0">
                <a:hlinkClick r:id="rId2"/>
              </a:rPr>
              <a:t>http://www.bls.gov/emp</a:t>
            </a:r>
            <a:r>
              <a:rPr lang="en-US" sz="1800" dirty="0" smtClean="0">
                <a:hlinkClick r:id="rId2"/>
              </a:rPr>
              <a:t>/</a:t>
            </a:r>
            <a:r>
              <a:rPr lang="en-US" sz="1800" dirty="0" smtClean="0"/>
              <a:t> </a:t>
            </a:r>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2953696718"/>
              </p:ext>
            </p:extLst>
          </p:nvPr>
        </p:nvGraphicFramePr>
        <p:xfrm>
          <a:off x="1295400" y="1371600"/>
          <a:ext cx="762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375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rmAutofit/>
          </a:bodyPr>
          <a:lstStyle/>
          <a:p>
            <a:r>
              <a:rPr lang="en-US" dirty="0" smtClean="0"/>
              <a:t>Growing Jobs 2004</a:t>
            </a:r>
          </a:p>
        </p:txBody>
      </p:sp>
      <p:graphicFrame>
        <p:nvGraphicFramePr>
          <p:cNvPr id="178306" name="Group 130"/>
          <p:cNvGraphicFramePr>
            <a:graphicFrameLocks noGrp="1"/>
          </p:cNvGraphicFramePr>
          <p:nvPr>
            <p:ph idx="4294967295"/>
            <p:extLst>
              <p:ext uri="{D42A27DB-BD31-4B8C-83A1-F6EECF244321}">
                <p14:modId xmlns:p14="http://schemas.microsoft.com/office/powerpoint/2010/main" val="1120394505"/>
              </p:ext>
            </p:extLst>
          </p:nvPr>
        </p:nvGraphicFramePr>
        <p:xfrm>
          <a:off x="990600" y="1676400"/>
          <a:ext cx="8001000" cy="4359277"/>
        </p:xfrm>
        <a:graphic>
          <a:graphicData uri="http://schemas.openxmlformats.org/drawingml/2006/table">
            <a:tbl>
              <a:tblPr/>
              <a:tblGrid>
                <a:gridCol w="5048250"/>
                <a:gridCol w="982663"/>
                <a:gridCol w="981075"/>
                <a:gridCol w="989012"/>
              </a:tblGrid>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Job</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2004</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Number</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Percent</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cap="fla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Home health aides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624</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350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56.0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Network systems and data communications analysts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231</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126</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54.6</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Medical assistants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387</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202</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52.1</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Physician assistants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62</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31</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49.6</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Computer software engineers, applications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460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222</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48.4</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Physical therapist assistants</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59</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26</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44.2</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Dental hygienists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158</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68</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43.3</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Computer software engineers, systems software</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340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146</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43.0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Dental assistants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267</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114</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42.7</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Personal and home care aides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701</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287</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41.0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Network and computer systems administrators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278</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107</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38.4</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cap="flat">
                      <a:noFill/>
                    </a:lnR>
                    <a:lnT>
                      <a:noFill/>
                    </a:lnT>
                    <a:lnB>
                      <a:noFill/>
                    </a:lnB>
                    <a:lnTlToBr>
                      <a:noFill/>
                    </a:lnTlToBr>
                    <a:lnBlToTr>
                      <a:noFill/>
                    </a:lnBlToTr>
                    <a:noFill/>
                  </a:tcPr>
                </a:tc>
              </a:tr>
              <a:tr h="335329">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Database administrators</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104</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40</a:t>
                      </a:r>
                      <a:endParaRPr kumimoji="0" lang="en-US" sz="1600" b="0" i="0" u="none" strike="noStrike" cap="none" normalizeH="0" baseline="0" smtClean="0">
                        <a:ln>
                          <a:noFill/>
                        </a:ln>
                        <a:solidFill>
                          <a:schemeClr val="tx1"/>
                        </a:solidFill>
                        <a:effectLst/>
                        <a:latin typeface="Times New Roman" pitchFamily="18" charset="0"/>
                      </a:endParaRPr>
                    </a:p>
                  </a:txBody>
                  <a:tcPr marT="45727" marB="4572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38.2</a:t>
                      </a:r>
                      <a:endParaRPr kumimoji="0" lang="en-US" sz="1600" b="0" i="0" u="none" strike="noStrike" cap="none" normalizeH="0" baseline="0" dirty="0" smtClean="0">
                        <a:ln>
                          <a:noFill/>
                        </a:ln>
                        <a:solidFill>
                          <a:schemeClr val="tx1"/>
                        </a:solidFill>
                        <a:effectLst/>
                        <a:latin typeface="Times New Roman" pitchFamily="18" charset="0"/>
                      </a:endParaRPr>
                    </a:p>
                  </a:txBody>
                  <a:tcPr marT="45727" marB="45727"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43037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rmAutofit/>
          </a:bodyPr>
          <a:lstStyle/>
          <a:p>
            <a:r>
              <a:rPr lang="en-US" dirty="0" smtClean="0"/>
              <a:t>Declining Jobs 2004</a:t>
            </a:r>
          </a:p>
        </p:txBody>
      </p:sp>
      <p:graphicFrame>
        <p:nvGraphicFramePr>
          <p:cNvPr id="182480" name="Group 208"/>
          <p:cNvGraphicFramePr>
            <a:graphicFrameLocks noGrp="1"/>
          </p:cNvGraphicFramePr>
          <p:nvPr>
            <p:ph idx="4294967295"/>
            <p:extLst>
              <p:ext uri="{D42A27DB-BD31-4B8C-83A1-F6EECF244321}">
                <p14:modId xmlns:p14="http://schemas.microsoft.com/office/powerpoint/2010/main" val="3725191814"/>
              </p:ext>
            </p:extLst>
          </p:nvPr>
        </p:nvGraphicFramePr>
        <p:xfrm>
          <a:off x="1066800" y="1600200"/>
          <a:ext cx="7924800" cy="4907142"/>
        </p:xfrm>
        <a:graphic>
          <a:graphicData uri="http://schemas.openxmlformats.org/drawingml/2006/table">
            <a:tbl>
              <a:tblPr/>
              <a:tblGrid>
                <a:gridCol w="4968875"/>
                <a:gridCol w="984250"/>
                <a:gridCol w="985838"/>
                <a:gridCol w="985837"/>
              </a:tblGrid>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Job</a:t>
                      </a:r>
                      <a:endParaRPr kumimoji="0" lang="en-US" sz="1600" b="0" i="0" u="none" strike="noStrike" cap="none" normalizeH="0" baseline="0" dirty="0" smtClean="0">
                        <a:ln>
                          <a:noFill/>
                        </a:ln>
                        <a:solidFill>
                          <a:schemeClr val="tx1"/>
                        </a:solidFill>
                        <a:effectLst/>
                        <a:latin typeface="Times New Roman" pitchFamily="18" charset="0"/>
                      </a:endParaRPr>
                    </a:p>
                  </a:txBody>
                  <a:tcPr marT="45717" marB="45717" anchor="b" horzOverflow="overflow">
                    <a:lnL cap="flat">
                      <a:noFill/>
                    </a:lnL>
                    <a:lnR>
                      <a:noFill/>
                    </a:lnR>
                    <a:lnT cap="fla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2004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Number</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Percent</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cap="fla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Secretaries, except legal, medical, executive</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1934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-48</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Stock clerks and order filers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1566</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Parking lot attendants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122</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Switchboard operators, answering service</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213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-8.8</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Telemarketers</a:t>
                      </a:r>
                      <a:endParaRPr kumimoji="0" lang="en-US" sz="1600" b="0" i="0" u="none" strike="noStrike" cap="none" normalizeH="0" baseline="0" dirty="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415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-42</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Farmers and ranchers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1065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-155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-14.5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Word processors and typists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194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-15.3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Metal and plastic machine operators</a:t>
                      </a:r>
                      <a:endParaRPr kumimoji="0" lang="en-US" sz="1600" b="0" i="0" u="none" strike="noStrike" cap="none" normalizeH="0" baseline="0" dirty="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251</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-17.2</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Chemical plant and system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-11</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-17.7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Machine feeders and offbearers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148</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-18.0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Order clerks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293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-21.4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Office machine operators, except computer</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-21.9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Photographic processing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-30.7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Computer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149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-32.6</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Telephone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-35.7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File clerks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255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-36.3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Sewing machine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256</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-36.5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Mail clerks and operators, except postal</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160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-37.1</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Credit authorizers, checkers, clerks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-27</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-41.2</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Meter readers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50</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-44.9</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Textile winding, twisting, machine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53</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-24</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-45.5</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cap="flat">
                      <a:noFill/>
                    </a:lnR>
                    <a:lnT>
                      <a:noFill/>
                    </a:lnT>
                    <a:lnB>
                      <a:noFill/>
                    </a:lnB>
                    <a:lnTlToBr>
                      <a:noFill/>
                    </a:lnTlToBr>
                    <a:lnBlToTr>
                      <a:noFill/>
                    </a:lnBlToTr>
                    <a:noFill/>
                  </a:tcPr>
                </a:tc>
              </a:tr>
              <a:tr h="213346">
                <a:tc>
                  <a:txBody>
                    <a:bodyPr/>
                    <a:lstStyle/>
                    <a:p>
                      <a:pPr marL="342900" marR="0" lvl="0" indent="-342900" algn="l"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Textile knitting and weaving machine operators</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46</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-26</a:t>
                      </a:r>
                      <a:endParaRPr kumimoji="0" lang="en-US" sz="1600" b="0" i="0" u="none" strike="noStrike" cap="none" normalizeH="0" baseline="0" smtClean="0">
                        <a:ln>
                          <a:noFill/>
                        </a:ln>
                        <a:solidFill>
                          <a:schemeClr val="tx1"/>
                        </a:solidFill>
                        <a:effectLst/>
                        <a:latin typeface="Times New Roman" pitchFamily="18" charset="0"/>
                      </a:endParaRPr>
                    </a:p>
                  </a:txBody>
                  <a:tcPr marT="45717" marB="45717"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-56.2</a:t>
                      </a:r>
                      <a:endParaRPr kumimoji="0" lang="en-US" sz="1600" b="0" i="0" u="none" strike="noStrike" cap="none" normalizeH="0" baseline="0" dirty="0" smtClean="0">
                        <a:ln>
                          <a:noFill/>
                        </a:ln>
                        <a:solidFill>
                          <a:schemeClr val="tx1"/>
                        </a:solidFill>
                        <a:effectLst/>
                        <a:latin typeface="Times New Roman" pitchFamily="18" charset="0"/>
                      </a:endParaRPr>
                    </a:p>
                  </a:txBody>
                  <a:tcPr marT="45717" marB="45717"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64352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Jobs: 2010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8038605"/>
              </p:ext>
            </p:extLst>
          </p:nvPr>
        </p:nvGraphicFramePr>
        <p:xfrm>
          <a:off x="1295400" y="1143000"/>
          <a:ext cx="7280718" cy="5543664"/>
        </p:xfrm>
        <a:graphic>
          <a:graphicData uri="http://schemas.openxmlformats.org/drawingml/2006/table">
            <a:tbl>
              <a:tblPr firstRow="1" firstCol="1" bandRow="1">
                <a:tableStyleId>{5940675A-B579-460E-94D1-54222C63F5DA}</a:tableStyleId>
              </a:tblPr>
              <a:tblGrid>
                <a:gridCol w="2566211"/>
                <a:gridCol w="875083"/>
                <a:gridCol w="1664106"/>
                <a:gridCol w="694816"/>
                <a:gridCol w="1480502"/>
              </a:tblGrid>
              <a:tr h="636384">
                <a:tc>
                  <a:txBody>
                    <a:bodyPr/>
                    <a:lstStyle/>
                    <a:p>
                      <a:pPr marL="0" marR="0">
                        <a:lnSpc>
                          <a:spcPct val="115000"/>
                        </a:lnSpc>
                        <a:spcBef>
                          <a:spcPts val="0"/>
                        </a:spcBef>
                        <a:spcAft>
                          <a:spcPts val="0"/>
                        </a:spcAft>
                      </a:pPr>
                      <a:r>
                        <a:rPr lang="en-US" sz="1400" dirty="0">
                          <a:effectLst/>
                        </a:rPr>
                        <a:t>Occupations</a:t>
                      </a:r>
                      <a:endParaRPr lang="en-US" sz="1400" dirty="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Percent Change</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Number of new jobs (thousands)</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dirty="0">
                          <a:effectLst/>
                        </a:rPr>
                        <a:t>Wages</a:t>
                      </a:r>
                      <a:endParaRPr lang="en-US" sz="1400" dirty="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Education</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Biomedical engineers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dirty="0">
                          <a:effectLst/>
                        </a:rPr>
                        <a:t>72</a:t>
                      </a:r>
                      <a:endParaRPr lang="en-US" sz="1400" dirty="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11.6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77,400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Bachelor</a:t>
                      </a:r>
                      <a:endParaRPr lang="en-US" sz="1400">
                        <a:effectLst/>
                        <a:latin typeface="Century Schoolbook"/>
                        <a:ea typeface="Calibri"/>
                        <a:cs typeface="Times New Roman"/>
                      </a:endParaRPr>
                    </a:p>
                  </a:txBody>
                  <a:tcPr marL="80708" marR="80708" marT="0" marB="0" anchor="b"/>
                </a:tc>
              </a:tr>
              <a:tr h="218288">
                <a:tc>
                  <a:txBody>
                    <a:bodyPr/>
                    <a:lstStyle/>
                    <a:p>
                      <a:pPr marL="0" marR="0">
                        <a:lnSpc>
                          <a:spcPct val="115000"/>
                        </a:lnSpc>
                        <a:spcBef>
                          <a:spcPts val="0"/>
                        </a:spcBef>
                        <a:spcAft>
                          <a:spcPts val="0"/>
                        </a:spcAft>
                      </a:pPr>
                      <a:r>
                        <a:rPr lang="en-US" sz="1400" dirty="0">
                          <a:effectLst/>
                        </a:rPr>
                        <a:t>Network systems </a:t>
                      </a:r>
                      <a:r>
                        <a:rPr lang="en-US" sz="1400" dirty="0" smtClean="0">
                          <a:effectLst/>
                        </a:rPr>
                        <a:t>analysts</a:t>
                      </a:r>
                      <a:endParaRPr lang="en-US" sz="1400" dirty="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53</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155.8</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dirty="0" smtClean="0">
                          <a:effectLst/>
                        </a:rPr>
                        <a:t>71,000</a:t>
                      </a:r>
                      <a:endParaRPr lang="en-US" sz="1400" dirty="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Bachelor</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Home health aides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50</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460.9</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20,460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Personal and home care aides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375.8</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19,180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Financial examiners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41</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11.1</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70,930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Bachelor</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Medical scientists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40</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44.2</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72,590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Doctoral</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Physician assistants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39</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29.2</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81,230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Master</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Skin care specialists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38</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14.7</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dirty="0">
                          <a:effectLst/>
                        </a:rPr>
                        <a:t>28,730</a:t>
                      </a:r>
                      <a:endParaRPr lang="en-US" sz="1400" dirty="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Vocational</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Biochemists and biophysicists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37</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8.7</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82,840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Doctoral</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Athletic trainers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37</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6.0</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39,640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Bachelor</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Physical therapist aides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16.7</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23,760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Dental hygienists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62.9</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66,570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Associate</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Veterinary technologists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28.5</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28,900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Associate</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Dental assistants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105.6</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32,380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Computer software engineers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34</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175.1</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85,430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Bachelor</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Medical assistants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34</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175.1</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85,430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Bachelor</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Physical therapist assistants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33</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21.2</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46,140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Associate</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Veterinarians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33</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19.7</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79,050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Professional</a:t>
                      </a:r>
                      <a:endParaRPr lang="en-US" sz="1400">
                        <a:effectLst/>
                        <a:latin typeface="Century Schoolbook"/>
                        <a:ea typeface="Calibri"/>
                        <a:cs typeface="Times New Roman"/>
                      </a:endParaRPr>
                    </a:p>
                  </a:txBody>
                  <a:tcPr marL="80708" marR="80708" marT="0" marB="0" anchor="b"/>
                </a:tc>
              </a:tr>
              <a:tr h="111152">
                <a:tc>
                  <a:txBody>
                    <a:bodyPr/>
                    <a:lstStyle/>
                    <a:p>
                      <a:pPr marL="0" marR="0">
                        <a:lnSpc>
                          <a:spcPct val="115000"/>
                        </a:lnSpc>
                        <a:spcBef>
                          <a:spcPts val="0"/>
                        </a:spcBef>
                        <a:spcAft>
                          <a:spcPts val="0"/>
                        </a:spcAft>
                      </a:pPr>
                      <a:r>
                        <a:rPr lang="en-US" sz="1400" dirty="0">
                          <a:effectLst/>
                        </a:rPr>
                        <a:t>Self-enrichment </a:t>
                      </a:r>
                      <a:r>
                        <a:rPr lang="en-US" sz="1400" dirty="0" smtClean="0">
                          <a:effectLst/>
                        </a:rPr>
                        <a:t>teachers</a:t>
                      </a:r>
                      <a:endParaRPr lang="en-US" sz="1400" dirty="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32</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81.3</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35,720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a:effectLst/>
                        </a:rPr>
                        <a:t>Work experience</a:t>
                      </a:r>
                      <a:endParaRPr lang="en-US" sz="1400">
                        <a:effectLst/>
                        <a:latin typeface="Century Schoolbook"/>
                        <a:ea typeface="Calibri"/>
                        <a:cs typeface="Times New Roman"/>
                      </a:endParaRPr>
                    </a:p>
                  </a:txBody>
                  <a:tcPr marL="80708" marR="80708" marT="0" marB="0" anchor="b"/>
                </a:tc>
              </a:tr>
              <a:tr h="212128">
                <a:tc>
                  <a:txBody>
                    <a:bodyPr/>
                    <a:lstStyle/>
                    <a:p>
                      <a:pPr marL="0" marR="0">
                        <a:lnSpc>
                          <a:spcPct val="115000"/>
                        </a:lnSpc>
                        <a:spcBef>
                          <a:spcPts val="0"/>
                        </a:spcBef>
                        <a:spcAft>
                          <a:spcPts val="0"/>
                        </a:spcAft>
                      </a:pPr>
                      <a:r>
                        <a:rPr lang="en-US" sz="1400">
                          <a:effectLst/>
                        </a:rPr>
                        <a:t>Compliance officers</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31</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80.8</a:t>
                      </a:r>
                      <a:endParaRPr lang="en-US" sz="1400">
                        <a:effectLst/>
                        <a:latin typeface="Century Schoolbook"/>
                        <a:ea typeface="Calibri"/>
                        <a:cs typeface="Times New Roman"/>
                      </a:endParaRPr>
                    </a:p>
                  </a:txBody>
                  <a:tcPr marL="80708" marR="80708" marT="0" marB="0" anchor="b"/>
                </a:tc>
                <a:tc>
                  <a:txBody>
                    <a:bodyPr/>
                    <a:lstStyle/>
                    <a:p>
                      <a:pPr marL="0" marR="0" algn="r">
                        <a:lnSpc>
                          <a:spcPct val="115000"/>
                        </a:lnSpc>
                        <a:spcBef>
                          <a:spcPts val="0"/>
                        </a:spcBef>
                        <a:spcAft>
                          <a:spcPts val="0"/>
                        </a:spcAft>
                      </a:pPr>
                      <a:r>
                        <a:rPr lang="en-US" sz="1400">
                          <a:effectLst/>
                        </a:rPr>
                        <a:t>48,890</a:t>
                      </a:r>
                      <a:endParaRPr lang="en-US" sz="1400">
                        <a:effectLst/>
                        <a:latin typeface="Century Schoolbook"/>
                        <a:ea typeface="Calibri"/>
                        <a:cs typeface="Times New Roman"/>
                      </a:endParaRPr>
                    </a:p>
                  </a:txBody>
                  <a:tcPr marL="80708" marR="80708" marT="0" marB="0" anchor="b"/>
                </a:tc>
                <a:tc>
                  <a:txBody>
                    <a:bodyPr/>
                    <a:lstStyle/>
                    <a:p>
                      <a:pPr marL="0" marR="0">
                        <a:lnSpc>
                          <a:spcPct val="115000"/>
                        </a:lnSpc>
                        <a:spcBef>
                          <a:spcPts val="0"/>
                        </a:spcBef>
                        <a:spcAft>
                          <a:spcPts val="0"/>
                        </a:spcAft>
                      </a:pPr>
                      <a:r>
                        <a:rPr lang="en-US" sz="1400" dirty="0">
                          <a:effectLst/>
                        </a:rPr>
                        <a:t>OJT</a:t>
                      </a:r>
                      <a:endParaRPr lang="en-US" sz="1400" dirty="0">
                        <a:effectLst/>
                        <a:latin typeface="Century Schoolbook"/>
                        <a:ea typeface="Calibri"/>
                        <a:cs typeface="Times New Roman"/>
                      </a:endParaRPr>
                    </a:p>
                  </a:txBody>
                  <a:tcPr marL="80708" marR="80708" marT="0" marB="0" anchor="b"/>
                </a:tc>
              </a:tr>
            </a:tbl>
          </a:graphicData>
        </a:graphic>
      </p:graphicFrame>
    </p:spTree>
    <p:extLst>
      <p:ext uri="{BB962C8B-B14F-4D97-AF65-F5344CB8AC3E}">
        <p14:creationId xmlns:p14="http://schemas.microsoft.com/office/powerpoint/2010/main" val="620948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Declining Jobs: 2010</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13355185"/>
              </p:ext>
            </p:extLst>
          </p:nvPr>
        </p:nvGraphicFramePr>
        <p:xfrm>
          <a:off x="1295400" y="1219200"/>
          <a:ext cx="7247019" cy="5402072"/>
        </p:xfrm>
        <a:graphic>
          <a:graphicData uri="http://schemas.openxmlformats.org/drawingml/2006/table">
            <a:tbl>
              <a:tblPr firstRow="1" firstCol="1" bandRow="1">
                <a:tableStyleId>{5940675A-B579-460E-94D1-54222C63F5DA}</a:tableStyleId>
              </a:tblPr>
              <a:tblGrid>
                <a:gridCol w="3190991"/>
                <a:gridCol w="896566"/>
                <a:gridCol w="1188884"/>
                <a:gridCol w="896566"/>
                <a:gridCol w="1074012"/>
              </a:tblGrid>
              <a:tr h="494792">
                <a:tc>
                  <a:txBody>
                    <a:bodyPr/>
                    <a:lstStyle/>
                    <a:p>
                      <a:pPr marL="0" marR="0">
                        <a:lnSpc>
                          <a:spcPct val="115000"/>
                        </a:lnSpc>
                        <a:spcBef>
                          <a:spcPts val="0"/>
                        </a:spcBef>
                        <a:spcAft>
                          <a:spcPts val="0"/>
                        </a:spcAft>
                      </a:pPr>
                      <a:r>
                        <a:rPr lang="en-US" sz="1400" dirty="0">
                          <a:effectLst/>
                        </a:rPr>
                        <a:t>Occupation</a:t>
                      </a:r>
                      <a:endParaRPr lang="en-US" sz="1400" dirty="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Percent</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Jobs lost (thousands)</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Wages</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Education</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Textile dyeing machine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-45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-7.2</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23,680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Textile winding, twisting</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-41</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-14.2</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23,970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Textile knitting</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-39</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-11.5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25,400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Shoe machine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-1.7</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25,090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Extruding machine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-34</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-4.8</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31,160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Sewing machine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-34</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-71.5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19,870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Semiconductor processors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-32</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dirty="0">
                          <a:effectLst/>
                        </a:rPr>
                        <a:t>-</a:t>
                      </a:r>
                      <a:r>
                        <a:rPr lang="en-US" sz="1400" dirty="0" smtClean="0">
                          <a:effectLst/>
                        </a:rPr>
                        <a:t>10.0</a:t>
                      </a:r>
                      <a:endParaRPr lang="en-US" sz="1400" dirty="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32,230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Vocational</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dirty="0">
                          <a:effectLst/>
                        </a:rPr>
                        <a:t>Textile cutting machine</a:t>
                      </a:r>
                      <a:endParaRPr lang="en-US" sz="1400" dirty="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-31</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dirty="0">
                          <a:effectLst/>
                        </a:rPr>
                        <a:t>-</a:t>
                      </a:r>
                      <a:r>
                        <a:rPr lang="en-US" sz="1400" dirty="0" smtClean="0">
                          <a:effectLst/>
                        </a:rPr>
                        <a:t>6.0</a:t>
                      </a:r>
                      <a:endParaRPr lang="en-US" sz="1400" dirty="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22,620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Postal service sorters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-30</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-54.5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50,020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Fabric menders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-30</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-0.3</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28,470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Wellhead pumpers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-28</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-5.3</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37,860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Fabric patternmakers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-27</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-2.2</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37,760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Drilling and boring machine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-27</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-8.9</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30,850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Lathe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-27</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-14.9</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32,940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Order clerks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-26</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-64.2</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27,990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Coil winders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-5.6</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27,730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Photographic processing</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-24</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-12.5</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20,360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File clerks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-23</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-49.6</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23,800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Derrick operators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-23</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-5.8</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41,920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a:effectLst/>
                        </a:rPr>
                        <a:t>OJT</a:t>
                      </a:r>
                      <a:endParaRPr lang="en-US" sz="1400">
                        <a:effectLst/>
                        <a:latin typeface="Century Schoolbook"/>
                        <a:ea typeface="Calibri"/>
                        <a:cs typeface="Times New Roman"/>
                      </a:endParaRPr>
                    </a:p>
                  </a:txBody>
                  <a:tcPr marL="100864" marR="100864" marT="0" marB="0" anchor="b"/>
                </a:tc>
              </a:tr>
              <a:tr h="238150">
                <a:tc>
                  <a:txBody>
                    <a:bodyPr/>
                    <a:lstStyle/>
                    <a:p>
                      <a:pPr marL="0" marR="0">
                        <a:lnSpc>
                          <a:spcPct val="115000"/>
                        </a:lnSpc>
                        <a:spcBef>
                          <a:spcPts val="0"/>
                        </a:spcBef>
                        <a:spcAft>
                          <a:spcPts val="0"/>
                        </a:spcAft>
                      </a:pPr>
                      <a:r>
                        <a:rPr lang="en-US" sz="1400">
                          <a:effectLst/>
                        </a:rPr>
                        <a:t>Desktop publishers</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-23</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-5.9</a:t>
                      </a:r>
                      <a:endParaRPr lang="en-US" sz="1400">
                        <a:effectLst/>
                        <a:latin typeface="Century Schoolbook"/>
                        <a:ea typeface="Calibri"/>
                        <a:cs typeface="Times New Roman"/>
                      </a:endParaRPr>
                    </a:p>
                  </a:txBody>
                  <a:tcPr marL="100864" marR="100864" marT="0" marB="0" anchor="b"/>
                </a:tc>
                <a:tc>
                  <a:txBody>
                    <a:bodyPr/>
                    <a:lstStyle/>
                    <a:p>
                      <a:pPr marL="0" marR="0" algn="r">
                        <a:lnSpc>
                          <a:spcPct val="115000"/>
                        </a:lnSpc>
                        <a:spcBef>
                          <a:spcPts val="0"/>
                        </a:spcBef>
                        <a:spcAft>
                          <a:spcPts val="0"/>
                        </a:spcAft>
                      </a:pPr>
                      <a:r>
                        <a:rPr lang="en-US" sz="1400">
                          <a:effectLst/>
                        </a:rPr>
                        <a:t>36,600</a:t>
                      </a:r>
                      <a:endParaRPr lang="en-US" sz="1400">
                        <a:effectLst/>
                        <a:latin typeface="Century Schoolbook"/>
                        <a:ea typeface="Calibri"/>
                        <a:cs typeface="Times New Roman"/>
                      </a:endParaRPr>
                    </a:p>
                  </a:txBody>
                  <a:tcPr marL="100864" marR="100864" marT="0" marB="0" anchor="b"/>
                </a:tc>
                <a:tc>
                  <a:txBody>
                    <a:bodyPr/>
                    <a:lstStyle/>
                    <a:p>
                      <a:pPr marL="0" marR="0">
                        <a:lnSpc>
                          <a:spcPct val="115000"/>
                        </a:lnSpc>
                        <a:spcBef>
                          <a:spcPts val="0"/>
                        </a:spcBef>
                        <a:spcAft>
                          <a:spcPts val="0"/>
                        </a:spcAft>
                      </a:pPr>
                      <a:r>
                        <a:rPr lang="en-US" sz="1400" dirty="0">
                          <a:effectLst/>
                        </a:rPr>
                        <a:t>Vocational</a:t>
                      </a:r>
                      <a:endParaRPr lang="en-US" sz="1400" dirty="0">
                        <a:effectLst/>
                        <a:latin typeface="Century Schoolbook"/>
                        <a:ea typeface="Calibri"/>
                        <a:cs typeface="Times New Roman"/>
                      </a:endParaRPr>
                    </a:p>
                  </a:txBody>
                  <a:tcPr marL="100864" marR="100864" marT="0" marB="0" anchor="b"/>
                </a:tc>
              </a:tr>
            </a:tbl>
          </a:graphicData>
        </a:graphic>
      </p:graphicFrame>
    </p:spTree>
    <p:extLst>
      <p:ext uri="{BB962C8B-B14F-4D97-AF65-F5344CB8AC3E}">
        <p14:creationId xmlns:p14="http://schemas.microsoft.com/office/powerpoint/2010/main" val="3965857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mtClean="0"/>
              <a:t>Adaptive Technology</a:t>
            </a:r>
          </a:p>
        </p:txBody>
      </p:sp>
      <p:pic>
        <p:nvPicPr>
          <p:cNvPr id="276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3810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7652" name="Text Box 6">
            <a:hlinkClick r:id="rId3"/>
          </p:cNvPr>
          <p:cNvSpPr txBox="1">
            <a:spLocks noChangeArrowheads="1"/>
          </p:cNvSpPr>
          <p:nvPr/>
        </p:nvSpPr>
        <p:spPr bwMode="auto">
          <a:xfrm>
            <a:off x="5257800" y="1981200"/>
            <a:ext cx="317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http://www.footmouse.com</a:t>
            </a:r>
          </a:p>
        </p:txBody>
      </p:sp>
      <p:sp>
        <p:nvSpPr>
          <p:cNvPr id="27653" name="Text Box 7"/>
          <p:cNvSpPr txBox="1">
            <a:spLocks noChangeArrowheads="1"/>
          </p:cNvSpPr>
          <p:nvPr/>
        </p:nvSpPr>
        <p:spPr bwMode="auto">
          <a:xfrm>
            <a:off x="1524000" y="4572000"/>
            <a:ext cx="64008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dirty="0"/>
              <a:t>Federal rules now require that all applications sold to the federal government have the ability to be used with adaptive technology to enable people with physical challenges to use the system.</a:t>
            </a:r>
          </a:p>
          <a:p>
            <a:pPr>
              <a:spcBef>
                <a:spcPct val="50000"/>
              </a:spcBef>
            </a:pPr>
            <a:r>
              <a:rPr lang="en-US" sz="2000" dirty="0"/>
              <a:t>A variety of hardware and software devices exist to provide alternative input and output.</a:t>
            </a:r>
          </a:p>
        </p:txBody>
      </p:sp>
      <p:sp>
        <p:nvSpPr>
          <p:cNvPr id="27654" name="Text Box 8"/>
          <p:cNvSpPr txBox="1">
            <a:spLocks noChangeArrowheads="1"/>
          </p:cNvSpPr>
          <p:nvPr/>
        </p:nvSpPr>
        <p:spPr bwMode="auto">
          <a:xfrm>
            <a:off x="5334000" y="2667000"/>
            <a:ext cx="358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solidFill>
                  <a:schemeClr val="hlink"/>
                </a:solidFill>
              </a:rPr>
              <a:t>The foot mouse or nohands mouse uses one pedal to move the mouse and the other to click it.</a:t>
            </a:r>
          </a:p>
        </p:txBody>
      </p:sp>
    </p:spTree>
    <p:extLst>
      <p:ext uri="{BB962C8B-B14F-4D97-AF65-F5344CB8AC3E}">
        <p14:creationId xmlns:p14="http://schemas.microsoft.com/office/powerpoint/2010/main" val="3944470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extLst>
              <p:ext uri="{D42A27DB-BD31-4B8C-83A1-F6EECF244321}">
                <p14:modId xmlns:p14="http://schemas.microsoft.com/office/powerpoint/2010/main" val="1898584383"/>
              </p:ext>
            </p:extLst>
          </p:nvPr>
        </p:nvGraphicFramePr>
        <p:xfrm>
          <a:off x="1379423" y="1143000"/>
          <a:ext cx="3217862" cy="2667000"/>
        </p:xfrm>
        <a:graphic>
          <a:graphicData uri="http://schemas.openxmlformats.org/presentationml/2006/ole">
            <mc:AlternateContent xmlns:mc="http://schemas.openxmlformats.org/markup-compatibility/2006">
              <mc:Choice xmlns:v="urn:schemas-microsoft-com:vml" Requires="v">
                <p:oleObj spid="_x0000_s7428" name="ClipArt" r:id="rId4" imgW="5302080" imgH="4394160" progId="MS_ClipArt_Gallery.2">
                  <p:embed/>
                </p:oleObj>
              </mc:Choice>
              <mc:Fallback>
                <p:oleObj name="ClipArt" r:id="rId4" imgW="5302080" imgH="439416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423" y="1143000"/>
                        <a:ext cx="32178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p:cNvGraphicFramePr>
          <p:nvPr>
            <p:extLst>
              <p:ext uri="{D42A27DB-BD31-4B8C-83A1-F6EECF244321}">
                <p14:modId xmlns:p14="http://schemas.microsoft.com/office/powerpoint/2010/main" val="281171217"/>
              </p:ext>
            </p:extLst>
          </p:nvPr>
        </p:nvGraphicFramePr>
        <p:xfrm>
          <a:off x="5319598" y="5067300"/>
          <a:ext cx="1835150" cy="869950"/>
        </p:xfrm>
        <a:graphic>
          <a:graphicData uri="http://schemas.openxmlformats.org/presentationml/2006/ole">
            <mc:AlternateContent xmlns:mc="http://schemas.openxmlformats.org/markup-compatibility/2006">
              <mc:Choice xmlns:v="urn:schemas-microsoft-com:vml" Requires="v">
                <p:oleObj spid="_x0000_s7429" name="ClipArt" r:id="rId6" imgW="5613120" imgH="2673000" progId="MS_ClipArt_Gallery.2">
                  <p:embed/>
                </p:oleObj>
              </mc:Choice>
              <mc:Fallback>
                <p:oleObj name="ClipArt" r:id="rId6" imgW="5613120" imgH="267300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598" y="5067300"/>
                        <a:ext cx="183515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p:cNvGraphicFramePr>
          <p:nvPr>
            <p:extLst>
              <p:ext uri="{D42A27DB-BD31-4B8C-83A1-F6EECF244321}">
                <p14:modId xmlns:p14="http://schemas.microsoft.com/office/powerpoint/2010/main" val="4269732188"/>
              </p:ext>
            </p:extLst>
          </p:nvPr>
        </p:nvGraphicFramePr>
        <p:xfrm>
          <a:off x="6984885" y="4799013"/>
          <a:ext cx="2087563" cy="420687"/>
        </p:xfrm>
        <a:graphic>
          <a:graphicData uri="http://schemas.openxmlformats.org/presentationml/2006/ole">
            <mc:AlternateContent xmlns:mc="http://schemas.openxmlformats.org/markup-compatibility/2006">
              <mc:Choice xmlns:v="urn:schemas-microsoft-com:vml" Requires="v">
                <p:oleObj spid="_x0000_s7430" name="ClipArt" r:id="rId8" imgW="5717880" imgH="1155600" progId="MS_ClipArt_Gallery.2">
                  <p:embed/>
                </p:oleObj>
              </mc:Choice>
              <mc:Fallback>
                <p:oleObj name="ClipArt" r:id="rId8" imgW="5717880" imgH="11556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4885" y="4799013"/>
                        <a:ext cx="20875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Arc 5"/>
          <p:cNvSpPr>
            <a:spLocks/>
          </p:cNvSpPr>
          <p:nvPr/>
        </p:nvSpPr>
        <p:spPr bwMode="auto">
          <a:xfrm>
            <a:off x="3328873" y="2286000"/>
            <a:ext cx="2209800" cy="2819400"/>
          </a:xfrm>
          <a:custGeom>
            <a:avLst/>
            <a:gdLst>
              <a:gd name="T0" fmla="*/ 2209800 w 21600"/>
              <a:gd name="T1" fmla="*/ 2819400 h 21600"/>
              <a:gd name="T2" fmla="*/ 0 w 21600"/>
              <a:gd name="T3" fmla="*/ 0 h 21600"/>
              <a:gd name="T4" fmla="*/ 22098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Arc 6"/>
          <p:cNvSpPr>
            <a:spLocks/>
          </p:cNvSpPr>
          <p:nvPr/>
        </p:nvSpPr>
        <p:spPr bwMode="auto">
          <a:xfrm>
            <a:off x="3633673" y="2590800"/>
            <a:ext cx="3657600" cy="2209800"/>
          </a:xfrm>
          <a:custGeom>
            <a:avLst/>
            <a:gdLst>
              <a:gd name="T0" fmla="*/ 3657600 w 21600"/>
              <a:gd name="T1" fmla="*/ 2209800 h 21600"/>
              <a:gd name="T2" fmla="*/ 0 w 21600"/>
              <a:gd name="T3" fmla="*/ 0 h 21600"/>
              <a:gd name="T4" fmla="*/ 3657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Rectangle 7"/>
          <p:cNvSpPr>
            <a:spLocks noChangeArrowheads="1"/>
          </p:cNvSpPr>
          <p:nvPr/>
        </p:nvSpPr>
        <p:spPr bwMode="auto">
          <a:xfrm>
            <a:off x="944448" y="4578350"/>
            <a:ext cx="3168650" cy="20494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800" u="sng"/>
              <a:t>Advantages</a:t>
            </a:r>
          </a:p>
          <a:p>
            <a:r>
              <a:rPr lang="en-US" sz="1800"/>
              <a:t>Decreased overhead.</a:t>
            </a:r>
          </a:p>
          <a:p>
            <a:r>
              <a:rPr lang="en-US" sz="1800"/>
              <a:t>Flexibility in part-time workers.</a:t>
            </a:r>
          </a:p>
          <a:p>
            <a:endParaRPr lang="en-US" sz="1800"/>
          </a:p>
          <a:p>
            <a:r>
              <a:rPr lang="en-US" sz="1800" u="sng"/>
              <a:t>Disadvantages</a:t>
            </a:r>
          </a:p>
          <a:p>
            <a:r>
              <a:rPr lang="en-US" sz="1800"/>
              <a:t>Harder to evaluate workers.</a:t>
            </a:r>
          </a:p>
          <a:p>
            <a:r>
              <a:rPr lang="en-US" sz="1800"/>
              <a:t>Harder to manage workers.</a:t>
            </a:r>
          </a:p>
          <a:p>
            <a:endParaRPr lang="en-US" sz="1800"/>
          </a:p>
        </p:txBody>
      </p:sp>
      <p:sp>
        <p:nvSpPr>
          <p:cNvPr id="7179" name="Rectangle 8"/>
          <p:cNvSpPr>
            <a:spLocks noChangeArrowheads="1"/>
          </p:cNvSpPr>
          <p:nvPr/>
        </p:nvSpPr>
        <p:spPr bwMode="auto">
          <a:xfrm>
            <a:off x="1241310" y="378936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The Firm</a:t>
            </a:r>
          </a:p>
        </p:txBody>
      </p:sp>
      <p:sp>
        <p:nvSpPr>
          <p:cNvPr id="7180" name="Rectangle 9"/>
          <p:cNvSpPr>
            <a:spLocks noChangeArrowheads="1"/>
          </p:cNvSpPr>
          <p:nvPr/>
        </p:nvSpPr>
        <p:spPr bwMode="auto">
          <a:xfrm>
            <a:off x="6130810" y="2576513"/>
            <a:ext cx="2981325" cy="2065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r>
              <a:rPr lang="en-US" sz="1800" u="sng"/>
              <a:t>Advantages</a:t>
            </a:r>
          </a:p>
          <a:p>
            <a:r>
              <a:rPr lang="en-US" sz="1800"/>
              <a:t>Reduced commuting costs.</a:t>
            </a:r>
          </a:p>
          <a:p>
            <a:r>
              <a:rPr lang="en-US" sz="1800"/>
              <a:t>Flexible schedule.</a:t>
            </a:r>
          </a:p>
          <a:p>
            <a:endParaRPr lang="en-US" sz="1800"/>
          </a:p>
          <a:p>
            <a:r>
              <a:rPr lang="en-US" sz="1800" u="sng"/>
              <a:t>Disadvantages</a:t>
            </a:r>
          </a:p>
          <a:p>
            <a:r>
              <a:rPr lang="en-US" sz="1800"/>
              <a:t>Loss of personal contacts.</a:t>
            </a:r>
          </a:p>
          <a:p>
            <a:r>
              <a:rPr lang="en-US" sz="1800"/>
              <a:t>Distractions.</a:t>
            </a:r>
          </a:p>
          <a:p>
            <a:endParaRPr lang="en-US" sz="1800"/>
          </a:p>
        </p:txBody>
      </p:sp>
      <p:sp>
        <p:nvSpPr>
          <p:cNvPr id="7181" name="Rectangle 10"/>
          <p:cNvSpPr>
            <a:spLocks noChangeArrowheads="1"/>
          </p:cNvSpPr>
          <p:nvPr/>
        </p:nvSpPr>
        <p:spPr bwMode="auto">
          <a:xfrm>
            <a:off x="7234123" y="214153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Employees</a:t>
            </a:r>
          </a:p>
        </p:txBody>
      </p:sp>
      <p:graphicFrame>
        <p:nvGraphicFramePr>
          <p:cNvPr id="7173" name="Object 11"/>
          <p:cNvGraphicFramePr>
            <a:graphicFrameLocks/>
          </p:cNvGraphicFramePr>
          <p:nvPr>
            <p:extLst>
              <p:ext uri="{D42A27DB-BD31-4B8C-83A1-F6EECF244321}">
                <p14:modId xmlns:p14="http://schemas.microsoft.com/office/powerpoint/2010/main" val="312243020"/>
              </p:ext>
            </p:extLst>
          </p:nvPr>
        </p:nvGraphicFramePr>
        <p:xfrm>
          <a:off x="4775085" y="3103563"/>
          <a:ext cx="1182688" cy="542925"/>
        </p:xfrm>
        <a:graphic>
          <a:graphicData uri="http://schemas.openxmlformats.org/presentationml/2006/ole">
            <mc:AlternateContent xmlns:mc="http://schemas.openxmlformats.org/markup-compatibility/2006">
              <mc:Choice xmlns:v="urn:schemas-microsoft-com:vml" Requires="v">
                <p:oleObj spid="_x0000_s7431" name="ClipArt" r:id="rId10" imgW="5279760" imgH="2428560" progId="MS_ClipArt_Gallery.2">
                  <p:embed/>
                </p:oleObj>
              </mc:Choice>
              <mc:Fallback>
                <p:oleObj name="ClipArt" r:id="rId10" imgW="5279760" imgH="242856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5085" y="3103563"/>
                        <a:ext cx="11826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12"/>
          <p:cNvGraphicFramePr>
            <a:graphicFrameLocks/>
          </p:cNvGraphicFramePr>
          <p:nvPr>
            <p:extLst>
              <p:ext uri="{D42A27DB-BD31-4B8C-83A1-F6EECF244321}">
                <p14:modId xmlns:p14="http://schemas.microsoft.com/office/powerpoint/2010/main" val="2504821425"/>
              </p:ext>
            </p:extLst>
          </p:nvPr>
        </p:nvGraphicFramePr>
        <p:xfrm>
          <a:off x="3279660" y="3846513"/>
          <a:ext cx="1258888" cy="577850"/>
        </p:xfrm>
        <a:graphic>
          <a:graphicData uri="http://schemas.openxmlformats.org/presentationml/2006/ole">
            <mc:AlternateContent xmlns:mc="http://schemas.openxmlformats.org/markup-compatibility/2006">
              <mc:Choice xmlns:v="urn:schemas-microsoft-com:vml" Requires="v">
                <p:oleObj spid="_x0000_s7432" name="ClipArt" r:id="rId12" imgW="5279760" imgH="2428560" progId="MS_ClipArt_Gallery.2">
                  <p:embed/>
                </p:oleObj>
              </mc:Choice>
              <mc:Fallback>
                <p:oleObj name="ClipArt" r:id="rId12" imgW="5279760" imgH="242856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9660" y="3846513"/>
                        <a:ext cx="125888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13"/>
          <p:cNvGraphicFramePr>
            <a:graphicFrameLocks/>
          </p:cNvGraphicFramePr>
          <p:nvPr>
            <p:extLst>
              <p:ext uri="{D42A27DB-BD31-4B8C-83A1-F6EECF244321}">
                <p14:modId xmlns:p14="http://schemas.microsoft.com/office/powerpoint/2010/main" val="477885235"/>
              </p:ext>
            </p:extLst>
          </p:nvPr>
        </p:nvGraphicFramePr>
        <p:xfrm>
          <a:off x="279285" y="2493963"/>
          <a:ext cx="1182688" cy="542925"/>
        </p:xfrm>
        <a:graphic>
          <a:graphicData uri="http://schemas.openxmlformats.org/presentationml/2006/ole">
            <mc:AlternateContent xmlns:mc="http://schemas.openxmlformats.org/markup-compatibility/2006">
              <mc:Choice xmlns:v="urn:schemas-microsoft-com:vml" Requires="v">
                <p:oleObj spid="_x0000_s7433" name="ClipArt" r:id="rId13" imgW="5279760" imgH="2428560" progId="MS_ClipArt_Gallery.2">
                  <p:embed/>
                </p:oleObj>
              </mc:Choice>
              <mc:Fallback>
                <p:oleObj name="ClipArt" r:id="rId13" imgW="5279760" imgH="242856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285" y="2493963"/>
                        <a:ext cx="11826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2" name="Rectangle 14"/>
          <p:cNvSpPr>
            <a:spLocks noChangeArrowheads="1"/>
          </p:cNvSpPr>
          <p:nvPr/>
        </p:nvSpPr>
        <p:spPr bwMode="auto">
          <a:xfrm>
            <a:off x="4606810" y="2566988"/>
            <a:ext cx="147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t>Suburban</a:t>
            </a:r>
          </a:p>
          <a:p>
            <a:r>
              <a:rPr lang="en-US" sz="1800"/>
              <a:t>work centers</a:t>
            </a:r>
          </a:p>
        </p:txBody>
      </p:sp>
      <p:sp>
        <p:nvSpPr>
          <p:cNvPr id="7183" name="Line 15"/>
          <p:cNvSpPr>
            <a:spLocks noChangeShapeType="1"/>
          </p:cNvSpPr>
          <p:nvPr/>
        </p:nvSpPr>
        <p:spPr bwMode="auto">
          <a:xfrm>
            <a:off x="1422285" y="2819400"/>
            <a:ext cx="1973263" cy="13017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4" name="Line 16"/>
          <p:cNvSpPr>
            <a:spLocks noChangeShapeType="1"/>
          </p:cNvSpPr>
          <p:nvPr/>
        </p:nvSpPr>
        <p:spPr bwMode="auto">
          <a:xfrm flipV="1">
            <a:off x="4292485" y="3581400"/>
            <a:ext cx="939800" cy="4349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7"/>
          <p:cNvSpPr>
            <a:spLocks noChangeShapeType="1"/>
          </p:cNvSpPr>
          <p:nvPr/>
        </p:nvSpPr>
        <p:spPr bwMode="auto">
          <a:xfrm flipV="1">
            <a:off x="1346085" y="2590800"/>
            <a:ext cx="1676400" cy="76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6" name="Line 18"/>
          <p:cNvSpPr>
            <a:spLocks noChangeShapeType="1"/>
          </p:cNvSpPr>
          <p:nvPr/>
        </p:nvSpPr>
        <p:spPr bwMode="auto">
          <a:xfrm flipH="1" flipV="1">
            <a:off x="3022485" y="2590800"/>
            <a:ext cx="2286000" cy="1066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7" name="Rectangle 19"/>
          <p:cNvSpPr>
            <a:spLocks noGrp="1" noChangeArrowheads="1"/>
          </p:cNvSpPr>
          <p:nvPr>
            <p:ph type="title"/>
          </p:nvPr>
        </p:nvSpPr>
        <p:spPr/>
        <p:txBody>
          <a:bodyPr/>
          <a:lstStyle/>
          <a:p>
            <a:r>
              <a:rPr lang="en-US" smtClean="0"/>
              <a:t>Telecommuting</a:t>
            </a:r>
          </a:p>
        </p:txBody>
      </p:sp>
    </p:spTree>
    <p:extLst>
      <p:ext uri="{BB962C8B-B14F-4D97-AF65-F5344CB8AC3E}">
        <p14:creationId xmlns:p14="http://schemas.microsoft.com/office/powerpoint/2010/main" val="27194771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52"/>
          <p:cNvSpPr>
            <a:spLocks/>
          </p:cNvSpPr>
          <p:nvPr/>
        </p:nvSpPr>
        <p:spPr bwMode="auto">
          <a:xfrm>
            <a:off x="265113" y="2084388"/>
            <a:ext cx="8753475" cy="3581400"/>
          </a:xfrm>
          <a:custGeom>
            <a:avLst/>
            <a:gdLst>
              <a:gd name="T0" fmla="*/ 4380 w 5514"/>
              <a:gd name="T1" fmla="*/ 2002 h 2256"/>
              <a:gd name="T2" fmla="*/ 3198 w 5514"/>
              <a:gd name="T3" fmla="*/ 2254 h 2256"/>
              <a:gd name="T4" fmla="*/ 1298 w 5514"/>
              <a:gd name="T5" fmla="*/ 2012 h 2256"/>
              <a:gd name="T6" fmla="*/ 197 w 5514"/>
              <a:gd name="T7" fmla="*/ 1830 h 2256"/>
              <a:gd name="T8" fmla="*/ 116 w 5514"/>
              <a:gd name="T9" fmla="*/ 971 h 2256"/>
              <a:gd name="T10" fmla="*/ 753 w 5514"/>
              <a:gd name="T11" fmla="*/ 152 h 2256"/>
              <a:gd name="T12" fmla="*/ 1965 w 5514"/>
              <a:gd name="T13" fmla="*/ 61 h 2256"/>
              <a:gd name="T14" fmla="*/ 4017 w 5514"/>
              <a:gd name="T15" fmla="*/ 112 h 2256"/>
              <a:gd name="T16" fmla="*/ 5209 w 5514"/>
              <a:gd name="T17" fmla="*/ 304 h 2256"/>
              <a:gd name="T18" fmla="*/ 5502 w 5514"/>
              <a:gd name="T19" fmla="*/ 1001 h 2256"/>
              <a:gd name="T20" fmla="*/ 5138 w 5514"/>
              <a:gd name="T21" fmla="*/ 1789 h 2256"/>
              <a:gd name="T22" fmla="*/ 4380 w 5514"/>
              <a:gd name="T23" fmla="*/ 2002 h 2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14"/>
              <a:gd name="T37" fmla="*/ 0 h 2256"/>
              <a:gd name="T38" fmla="*/ 5514 w 5514"/>
              <a:gd name="T39" fmla="*/ 2256 h 2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14" h="2256">
                <a:moveTo>
                  <a:pt x="4380" y="2002"/>
                </a:moveTo>
                <a:cubicBezTo>
                  <a:pt x="4057" y="2079"/>
                  <a:pt x="3712" y="2252"/>
                  <a:pt x="3198" y="2254"/>
                </a:cubicBezTo>
                <a:cubicBezTo>
                  <a:pt x="2684" y="2256"/>
                  <a:pt x="1798" y="2083"/>
                  <a:pt x="1298" y="2012"/>
                </a:cubicBezTo>
                <a:cubicBezTo>
                  <a:pt x="798" y="1941"/>
                  <a:pt x="394" y="2004"/>
                  <a:pt x="197" y="1830"/>
                </a:cubicBezTo>
                <a:cubicBezTo>
                  <a:pt x="0" y="1656"/>
                  <a:pt x="23" y="1251"/>
                  <a:pt x="116" y="971"/>
                </a:cubicBezTo>
                <a:cubicBezTo>
                  <a:pt x="209" y="691"/>
                  <a:pt x="445" y="304"/>
                  <a:pt x="753" y="152"/>
                </a:cubicBezTo>
                <a:cubicBezTo>
                  <a:pt x="1061" y="0"/>
                  <a:pt x="1421" y="68"/>
                  <a:pt x="1965" y="61"/>
                </a:cubicBezTo>
                <a:cubicBezTo>
                  <a:pt x="2509" y="54"/>
                  <a:pt x="3476" y="72"/>
                  <a:pt x="4017" y="112"/>
                </a:cubicBezTo>
                <a:cubicBezTo>
                  <a:pt x="4558" y="152"/>
                  <a:pt x="4961" y="156"/>
                  <a:pt x="5209" y="304"/>
                </a:cubicBezTo>
                <a:cubicBezTo>
                  <a:pt x="5457" y="452"/>
                  <a:pt x="5514" y="754"/>
                  <a:pt x="5502" y="1001"/>
                </a:cubicBezTo>
                <a:cubicBezTo>
                  <a:pt x="5490" y="1248"/>
                  <a:pt x="5325" y="1622"/>
                  <a:pt x="5138" y="1789"/>
                </a:cubicBezTo>
                <a:cubicBezTo>
                  <a:pt x="4951" y="1956"/>
                  <a:pt x="4703" y="1925"/>
                  <a:pt x="4380" y="2002"/>
                </a:cubicBezTo>
                <a:close/>
              </a:path>
            </a:pathLst>
          </a:custGeom>
          <a:solidFill>
            <a:srgbClr val="FFFFCC"/>
          </a:solidFill>
          <a:ln w="12700">
            <a:solidFill>
              <a:schemeClr val="tx1"/>
            </a:solidFill>
            <a:round/>
            <a:headEnd type="none" w="sm" len="sm"/>
            <a:tailEnd type="none" w="sm" len="sm"/>
          </a:ln>
        </p:spPr>
        <p:txBody>
          <a:bodyPr/>
          <a:lstStyle/>
          <a:p>
            <a:endParaRPr lang="en-US"/>
          </a:p>
        </p:txBody>
      </p:sp>
      <p:grpSp>
        <p:nvGrpSpPr>
          <p:cNvPr id="13315" name="Group 51"/>
          <p:cNvGrpSpPr>
            <a:grpSpLocks/>
          </p:cNvGrpSpPr>
          <p:nvPr/>
        </p:nvGrpSpPr>
        <p:grpSpPr bwMode="auto">
          <a:xfrm>
            <a:off x="2940050" y="1851025"/>
            <a:ext cx="3603625" cy="3181350"/>
            <a:chOff x="1852" y="1166"/>
            <a:chExt cx="2270" cy="2004"/>
          </a:xfrm>
        </p:grpSpPr>
        <p:sp>
          <p:nvSpPr>
            <p:cNvPr id="13325" name="Freeform 4"/>
            <p:cNvSpPr>
              <a:spLocks/>
            </p:cNvSpPr>
            <p:nvPr/>
          </p:nvSpPr>
          <p:spPr bwMode="auto">
            <a:xfrm>
              <a:off x="1953" y="1166"/>
              <a:ext cx="1871" cy="2004"/>
            </a:xfrm>
            <a:custGeom>
              <a:avLst/>
              <a:gdLst>
                <a:gd name="T0" fmla="*/ 951 w 1871"/>
                <a:gd name="T1" fmla="*/ 0 h 2004"/>
                <a:gd name="T2" fmla="*/ 0 w 1871"/>
                <a:gd name="T3" fmla="*/ 2003 h 2004"/>
                <a:gd name="T4" fmla="*/ 1870 w 1871"/>
                <a:gd name="T5" fmla="*/ 2003 h 2004"/>
                <a:gd name="T6" fmla="*/ 951 w 1871"/>
                <a:gd name="T7" fmla="*/ 0 h 2004"/>
                <a:gd name="T8" fmla="*/ 0 60000 65536"/>
                <a:gd name="T9" fmla="*/ 0 60000 65536"/>
                <a:gd name="T10" fmla="*/ 0 60000 65536"/>
                <a:gd name="T11" fmla="*/ 0 60000 65536"/>
                <a:gd name="T12" fmla="*/ 0 w 1871"/>
                <a:gd name="T13" fmla="*/ 0 h 2004"/>
                <a:gd name="T14" fmla="*/ 1871 w 1871"/>
                <a:gd name="T15" fmla="*/ 2004 h 2004"/>
              </a:gdLst>
              <a:ahLst/>
              <a:cxnLst>
                <a:cxn ang="T8">
                  <a:pos x="T0" y="T1"/>
                </a:cxn>
                <a:cxn ang="T9">
                  <a:pos x="T2" y="T3"/>
                </a:cxn>
                <a:cxn ang="T10">
                  <a:pos x="T4" y="T5"/>
                </a:cxn>
                <a:cxn ang="T11">
                  <a:pos x="T6" y="T7"/>
                </a:cxn>
              </a:cxnLst>
              <a:rect l="T12" t="T13" r="T14" b="T15"/>
              <a:pathLst>
                <a:path w="1871" h="2004">
                  <a:moveTo>
                    <a:pt x="951" y="0"/>
                  </a:moveTo>
                  <a:lnTo>
                    <a:pt x="0" y="2003"/>
                  </a:lnTo>
                  <a:lnTo>
                    <a:pt x="1870" y="2003"/>
                  </a:lnTo>
                  <a:lnTo>
                    <a:pt x="951" y="0"/>
                  </a:lnTo>
                </a:path>
              </a:pathLst>
            </a:custGeom>
            <a:solidFill>
              <a:srgbClr val="C1CEFF"/>
            </a:solidFill>
            <a:ln w="12700" cap="rnd">
              <a:solidFill>
                <a:schemeClr val="tx1"/>
              </a:solidFill>
              <a:round/>
              <a:headEnd/>
              <a:tailEnd/>
            </a:ln>
          </p:spPr>
          <p:txBody>
            <a:bodyPr/>
            <a:lstStyle/>
            <a:p>
              <a:endParaRPr lang="en-US"/>
            </a:p>
          </p:txBody>
        </p:sp>
        <p:sp>
          <p:nvSpPr>
            <p:cNvPr id="13326" name="Line 5"/>
            <p:cNvSpPr>
              <a:spLocks noChangeShapeType="1"/>
            </p:cNvSpPr>
            <p:nvPr/>
          </p:nvSpPr>
          <p:spPr bwMode="auto">
            <a:xfrm>
              <a:off x="2196" y="2653"/>
              <a:ext cx="138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6"/>
            <p:cNvSpPr>
              <a:spLocks noChangeShapeType="1"/>
            </p:cNvSpPr>
            <p:nvPr/>
          </p:nvSpPr>
          <p:spPr bwMode="auto">
            <a:xfrm>
              <a:off x="2498" y="2022"/>
              <a:ext cx="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8" name="Rectangle 7"/>
            <p:cNvSpPr>
              <a:spLocks noChangeArrowheads="1"/>
            </p:cNvSpPr>
            <p:nvPr/>
          </p:nvSpPr>
          <p:spPr bwMode="auto">
            <a:xfrm>
              <a:off x="1852" y="2737"/>
              <a:ext cx="20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a:latin typeface="Times New Roman" pitchFamily="18" charset="0"/>
                </a:rPr>
                <a:t>Operations</a:t>
              </a:r>
            </a:p>
          </p:txBody>
        </p:sp>
        <p:sp>
          <p:nvSpPr>
            <p:cNvPr id="13329" name="Rectangle 8"/>
            <p:cNvSpPr>
              <a:spLocks noChangeArrowheads="1"/>
            </p:cNvSpPr>
            <p:nvPr/>
          </p:nvSpPr>
          <p:spPr bwMode="auto">
            <a:xfrm>
              <a:off x="2174" y="2230"/>
              <a:ext cx="1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a:latin typeface="Times New Roman" pitchFamily="18" charset="0"/>
                </a:rPr>
                <a:t>Tactics</a:t>
              </a:r>
            </a:p>
          </p:txBody>
        </p:sp>
        <p:sp>
          <p:nvSpPr>
            <p:cNvPr id="13330" name="Rectangle 9"/>
            <p:cNvSpPr>
              <a:spLocks noChangeArrowheads="1"/>
            </p:cNvSpPr>
            <p:nvPr/>
          </p:nvSpPr>
          <p:spPr bwMode="auto">
            <a:xfrm>
              <a:off x="2452" y="1773"/>
              <a:ext cx="9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a:latin typeface="Times New Roman" pitchFamily="18" charset="0"/>
                </a:rPr>
                <a:t>Strategy</a:t>
              </a:r>
            </a:p>
          </p:txBody>
        </p:sp>
        <p:sp>
          <p:nvSpPr>
            <p:cNvPr id="13331" name="Freeform 10"/>
            <p:cNvSpPr>
              <a:spLocks/>
            </p:cNvSpPr>
            <p:nvPr/>
          </p:nvSpPr>
          <p:spPr bwMode="auto">
            <a:xfrm>
              <a:off x="2896" y="1169"/>
              <a:ext cx="1226" cy="1992"/>
            </a:xfrm>
            <a:custGeom>
              <a:avLst/>
              <a:gdLst>
                <a:gd name="T0" fmla="*/ 0 w 1234"/>
                <a:gd name="T1" fmla="*/ 0 h 2012"/>
                <a:gd name="T2" fmla="*/ 927 w 1234"/>
                <a:gd name="T3" fmla="*/ 2011 h 2012"/>
                <a:gd name="T4" fmla="*/ 1233 w 1234"/>
                <a:gd name="T5" fmla="*/ 1047 h 2012"/>
                <a:gd name="T6" fmla="*/ 0 w 1234"/>
                <a:gd name="T7" fmla="*/ 0 h 2012"/>
                <a:gd name="T8" fmla="*/ 0 60000 65536"/>
                <a:gd name="T9" fmla="*/ 0 60000 65536"/>
                <a:gd name="T10" fmla="*/ 0 60000 65536"/>
                <a:gd name="T11" fmla="*/ 0 60000 65536"/>
                <a:gd name="T12" fmla="*/ 0 w 1234"/>
                <a:gd name="T13" fmla="*/ 0 h 2012"/>
                <a:gd name="T14" fmla="*/ 1234 w 1234"/>
                <a:gd name="T15" fmla="*/ 2012 h 2012"/>
              </a:gdLst>
              <a:ahLst/>
              <a:cxnLst>
                <a:cxn ang="T8">
                  <a:pos x="T0" y="T1"/>
                </a:cxn>
                <a:cxn ang="T9">
                  <a:pos x="T2" y="T3"/>
                </a:cxn>
                <a:cxn ang="T10">
                  <a:pos x="T4" y="T5"/>
                </a:cxn>
                <a:cxn ang="T11">
                  <a:pos x="T6" y="T7"/>
                </a:cxn>
              </a:cxnLst>
              <a:rect l="T12" t="T13" r="T14" b="T15"/>
              <a:pathLst>
                <a:path w="1234" h="2012">
                  <a:moveTo>
                    <a:pt x="0" y="0"/>
                  </a:moveTo>
                  <a:lnTo>
                    <a:pt x="927" y="2011"/>
                  </a:lnTo>
                  <a:lnTo>
                    <a:pt x="1233" y="1047"/>
                  </a:lnTo>
                  <a:lnTo>
                    <a:pt x="0" y="0"/>
                  </a:lnTo>
                </a:path>
              </a:pathLst>
            </a:custGeom>
            <a:solidFill>
              <a:srgbClr val="A2C1FE"/>
            </a:solidFill>
            <a:ln w="12700" cap="rnd">
              <a:solidFill>
                <a:schemeClr val="tx1"/>
              </a:solidFill>
              <a:round/>
              <a:headEnd/>
              <a:tailEnd/>
            </a:ln>
          </p:spPr>
          <p:txBody>
            <a:bodyPr/>
            <a:lstStyle/>
            <a:p>
              <a:endParaRPr lang="en-US"/>
            </a:p>
          </p:txBody>
        </p:sp>
        <p:sp>
          <p:nvSpPr>
            <p:cNvPr id="13332" name="Line 11"/>
            <p:cNvSpPr>
              <a:spLocks noChangeShapeType="1"/>
            </p:cNvSpPr>
            <p:nvPr/>
          </p:nvSpPr>
          <p:spPr bwMode="auto">
            <a:xfrm flipV="1">
              <a:off x="3585" y="1939"/>
              <a:ext cx="230" cy="70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2"/>
            <p:cNvSpPr>
              <a:spLocks noChangeShapeType="1"/>
            </p:cNvSpPr>
            <p:nvPr/>
          </p:nvSpPr>
          <p:spPr bwMode="auto">
            <a:xfrm flipV="1">
              <a:off x="3286" y="1639"/>
              <a:ext cx="176" cy="3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3316" name="Rectangle 14"/>
          <p:cNvSpPr>
            <a:spLocks noChangeArrowheads="1"/>
          </p:cNvSpPr>
          <p:nvPr/>
        </p:nvSpPr>
        <p:spPr bwMode="auto">
          <a:xfrm>
            <a:off x="6335713" y="2406650"/>
            <a:ext cx="170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Government</a:t>
            </a:r>
          </a:p>
        </p:txBody>
      </p:sp>
      <p:sp>
        <p:nvSpPr>
          <p:cNvPr id="13317" name="Rectangle 15"/>
          <p:cNvSpPr>
            <a:spLocks noChangeArrowheads="1"/>
          </p:cNvSpPr>
          <p:nvPr/>
        </p:nvSpPr>
        <p:spPr bwMode="auto">
          <a:xfrm>
            <a:off x="869950" y="2857500"/>
            <a:ext cx="155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Consumers</a:t>
            </a:r>
          </a:p>
        </p:txBody>
      </p:sp>
      <p:sp>
        <p:nvSpPr>
          <p:cNvPr id="13318" name="Rectangle 16"/>
          <p:cNvSpPr>
            <a:spLocks noChangeArrowheads="1"/>
          </p:cNvSpPr>
          <p:nvPr/>
        </p:nvSpPr>
        <p:spPr bwMode="auto">
          <a:xfrm>
            <a:off x="6602413" y="4478338"/>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Employees</a:t>
            </a:r>
          </a:p>
        </p:txBody>
      </p:sp>
      <p:sp>
        <p:nvSpPr>
          <p:cNvPr id="13319" name="Rectangle 17"/>
          <p:cNvSpPr>
            <a:spLocks noChangeArrowheads="1"/>
          </p:cNvSpPr>
          <p:nvPr/>
        </p:nvSpPr>
        <p:spPr bwMode="auto">
          <a:xfrm>
            <a:off x="1504950" y="3843338"/>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Culture</a:t>
            </a:r>
          </a:p>
        </p:txBody>
      </p:sp>
      <p:sp>
        <p:nvSpPr>
          <p:cNvPr id="13320" name="Rectangle 18"/>
          <p:cNvSpPr>
            <a:spLocks noChangeArrowheads="1"/>
          </p:cNvSpPr>
          <p:nvPr/>
        </p:nvSpPr>
        <p:spPr bwMode="auto">
          <a:xfrm>
            <a:off x="7019925" y="342423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Businesses</a:t>
            </a:r>
          </a:p>
        </p:txBody>
      </p:sp>
      <p:sp>
        <p:nvSpPr>
          <p:cNvPr id="13321" name="Rectangle 19"/>
          <p:cNvSpPr>
            <a:spLocks noChangeArrowheads="1"/>
          </p:cNvSpPr>
          <p:nvPr/>
        </p:nvSpPr>
        <p:spPr bwMode="auto">
          <a:xfrm>
            <a:off x="687388" y="437673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Privacy</a:t>
            </a:r>
          </a:p>
        </p:txBody>
      </p:sp>
      <p:sp>
        <p:nvSpPr>
          <p:cNvPr id="13322" name="Rectangle 20"/>
          <p:cNvSpPr>
            <a:spLocks noChangeArrowheads="1"/>
          </p:cNvSpPr>
          <p:nvPr/>
        </p:nvSpPr>
        <p:spPr bwMode="auto">
          <a:xfrm>
            <a:off x="2508250" y="2273300"/>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Education</a:t>
            </a:r>
          </a:p>
        </p:txBody>
      </p:sp>
      <p:sp>
        <p:nvSpPr>
          <p:cNvPr id="13323" name="Rectangle 21"/>
          <p:cNvSpPr>
            <a:spLocks noChangeArrowheads="1"/>
          </p:cNvSpPr>
          <p:nvPr/>
        </p:nvSpPr>
        <p:spPr bwMode="auto">
          <a:xfrm>
            <a:off x="4175125" y="5027613"/>
            <a:ext cx="105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Company</a:t>
            </a:r>
          </a:p>
        </p:txBody>
      </p:sp>
      <p:sp>
        <p:nvSpPr>
          <p:cNvPr id="13324" name="Rectangle 22"/>
          <p:cNvSpPr>
            <a:spLocks noGrp="1" noChangeArrowheads="1"/>
          </p:cNvSpPr>
          <p:nvPr>
            <p:ph type="title"/>
          </p:nvPr>
        </p:nvSpPr>
        <p:spPr/>
        <p:txBody>
          <a:bodyPr/>
          <a:lstStyle/>
          <a:p>
            <a:r>
              <a:rPr lang="en-US" smtClean="0"/>
              <a:t>The IT Environment</a:t>
            </a:r>
          </a:p>
        </p:txBody>
      </p:sp>
    </p:spTree>
    <p:extLst>
      <p:ext uri="{BB962C8B-B14F-4D97-AF65-F5344CB8AC3E}">
        <p14:creationId xmlns:p14="http://schemas.microsoft.com/office/powerpoint/2010/main" val="227144244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 v. Consumers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Intellectual Property</a:t>
            </a:r>
          </a:p>
          <a:p>
            <a:pPr lvl="1"/>
            <a:r>
              <a:rPr lang="en-US" dirty="0" smtClean="0"/>
              <a:t>Patents—20 years, process patents are vague.</a:t>
            </a:r>
          </a:p>
          <a:p>
            <a:pPr lvl="1"/>
            <a:r>
              <a:rPr lang="en-US" dirty="0" smtClean="0"/>
              <a:t>Copyrights—exact copies, 95 years or 70 years after the death of the author.</a:t>
            </a:r>
          </a:p>
          <a:p>
            <a:r>
              <a:rPr lang="en-US" dirty="0" smtClean="0"/>
              <a:t>Digital Content</a:t>
            </a:r>
          </a:p>
          <a:p>
            <a:pPr lvl="1"/>
            <a:r>
              <a:rPr lang="en-US" dirty="0" smtClean="0"/>
              <a:t>Copyright protects against large copiers, but hard to enforce against individuals.</a:t>
            </a:r>
          </a:p>
          <a:p>
            <a:pPr lvl="1"/>
            <a:r>
              <a:rPr lang="en-US" dirty="0" smtClean="0"/>
              <a:t>Some firms chose to encrypt/protect data.</a:t>
            </a:r>
          </a:p>
          <a:p>
            <a:pPr lvl="1"/>
            <a:r>
              <a:rPr lang="en-US" dirty="0" smtClean="0"/>
              <a:t>The Digital Millennium Copyright Act (DMCA) makes it a federal crime to circumvent copy protection methods.</a:t>
            </a:r>
          </a:p>
          <a:p>
            <a:endParaRPr lang="en-US" dirty="0"/>
          </a:p>
        </p:txBody>
      </p:sp>
    </p:spTree>
    <p:extLst>
      <p:ext uri="{BB962C8B-B14F-4D97-AF65-F5344CB8AC3E}">
        <p14:creationId xmlns:p14="http://schemas.microsoft.com/office/powerpoint/2010/main" val="2912528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112"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98" y="5410200"/>
            <a:ext cx="6619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Grp="1" noChangeArrowheads="1"/>
          </p:cNvSpPr>
          <p:nvPr>
            <p:ph type="title"/>
          </p:nvPr>
        </p:nvSpPr>
        <p:spPr>
          <a:xfrm>
            <a:off x="1423139" y="655320"/>
            <a:ext cx="7498080" cy="1143000"/>
          </a:xfrm>
        </p:spPr>
        <p:txBody>
          <a:bodyPr/>
          <a:lstStyle/>
          <a:p>
            <a:r>
              <a:rPr lang="en-US" dirty="0" smtClean="0"/>
              <a:t>Digital Rights Management (Microsoft)</a:t>
            </a:r>
          </a:p>
        </p:txBody>
      </p:sp>
      <p:sp>
        <p:nvSpPr>
          <p:cNvPr id="28676" name="Text Box 10"/>
          <p:cNvSpPr txBox="1">
            <a:spLocks noChangeArrowheads="1"/>
          </p:cNvSpPr>
          <p:nvPr/>
        </p:nvSpPr>
        <p:spPr bwMode="auto">
          <a:xfrm>
            <a:off x="4200698" y="35052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E-Commerce bookstore</a:t>
            </a:r>
          </a:p>
        </p:txBody>
      </p:sp>
      <p:sp>
        <p:nvSpPr>
          <p:cNvPr id="28677" name="Text Box 11"/>
          <p:cNvSpPr txBox="1">
            <a:spLocks noChangeArrowheads="1"/>
          </p:cNvSpPr>
          <p:nvPr/>
        </p:nvSpPr>
        <p:spPr bwMode="auto">
          <a:xfrm>
            <a:off x="4124498" y="59436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Digital Asset Server (DAS)</a:t>
            </a:r>
          </a:p>
        </p:txBody>
      </p:sp>
      <p:pic>
        <p:nvPicPr>
          <p:cNvPr id="28678" name="Picture 12" descr="j0078617"/>
          <p:cNvPicPr>
            <a:picLocks noChangeAspect="1" noChangeArrowheads="1"/>
          </p:cNvPicPr>
          <p:nvPr/>
        </p:nvPicPr>
        <p:blipFill>
          <a:blip r:embed="rId3">
            <a:extLst>
              <a:ext uri="{28A0092B-C50C-407E-A947-70E740481C1C}">
                <a14:useLocalDpi xmlns:a14="http://schemas.microsoft.com/office/drawing/2010/main" val="0"/>
              </a:ext>
            </a:extLst>
          </a:blip>
          <a:srcRect l="31035"/>
          <a:stretch>
            <a:fillRect/>
          </a:stretch>
        </p:blipFill>
        <p:spPr bwMode="auto">
          <a:xfrm>
            <a:off x="390698" y="1828800"/>
            <a:ext cx="152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13"/>
          <p:cNvSpPr txBox="1">
            <a:spLocks noChangeArrowheads="1"/>
          </p:cNvSpPr>
          <p:nvPr/>
        </p:nvSpPr>
        <p:spPr bwMode="auto">
          <a:xfrm>
            <a:off x="314498" y="3429000"/>
            <a:ext cx="218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Customer/Reader</a:t>
            </a:r>
          </a:p>
        </p:txBody>
      </p:sp>
      <p:sp>
        <p:nvSpPr>
          <p:cNvPr id="28680" name="Rectangle 14"/>
          <p:cNvSpPr>
            <a:spLocks noChangeArrowheads="1"/>
          </p:cNvSpPr>
          <p:nvPr/>
        </p:nvSpPr>
        <p:spPr bwMode="auto">
          <a:xfrm>
            <a:off x="2600498" y="2057400"/>
            <a:ext cx="1600200" cy="914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a:r>
              <a:rPr lang="en-US" sz="2000"/>
              <a:t>Website</a:t>
            </a:r>
          </a:p>
          <a:p>
            <a:pPr algn="ctr"/>
            <a:r>
              <a:rPr lang="en-US" sz="2000"/>
              <a:t>Purchase</a:t>
            </a:r>
          </a:p>
        </p:txBody>
      </p:sp>
      <p:sp>
        <p:nvSpPr>
          <p:cNvPr id="28681" name="Line 15"/>
          <p:cNvSpPr>
            <a:spLocks noChangeShapeType="1"/>
          </p:cNvSpPr>
          <p:nvPr/>
        </p:nvSpPr>
        <p:spPr bwMode="auto">
          <a:xfrm flipV="1">
            <a:off x="1914698" y="2514600"/>
            <a:ext cx="68580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82" name="Line 16"/>
          <p:cNvSpPr>
            <a:spLocks noChangeShapeType="1"/>
          </p:cNvSpPr>
          <p:nvPr/>
        </p:nvSpPr>
        <p:spPr bwMode="auto">
          <a:xfrm>
            <a:off x="4200698" y="2514600"/>
            <a:ext cx="60960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83" name="Text Box 18"/>
          <p:cNvSpPr txBox="1">
            <a:spLocks noChangeArrowheads="1"/>
          </p:cNvSpPr>
          <p:nvPr/>
        </p:nvSpPr>
        <p:spPr bwMode="auto">
          <a:xfrm>
            <a:off x="6410498" y="2422525"/>
            <a:ext cx="1947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Bank and credit</a:t>
            </a:r>
          </a:p>
          <a:p>
            <a:r>
              <a:rPr lang="en-US" sz="2000"/>
              <a:t>card processor</a:t>
            </a:r>
          </a:p>
        </p:txBody>
      </p:sp>
      <p:sp>
        <p:nvSpPr>
          <p:cNvPr id="28684" name="Line 19"/>
          <p:cNvSpPr>
            <a:spLocks noChangeShapeType="1"/>
          </p:cNvSpPr>
          <p:nvPr/>
        </p:nvSpPr>
        <p:spPr bwMode="auto">
          <a:xfrm flipV="1">
            <a:off x="4200698" y="1981200"/>
            <a:ext cx="373380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8685" name="Freeform 20"/>
          <p:cNvSpPr>
            <a:spLocks/>
          </p:cNvSpPr>
          <p:nvPr/>
        </p:nvSpPr>
        <p:spPr bwMode="auto">
          <a:xfrm>
            <a:off x="5419898" y="3124200"/>
            <a:ext cx="1257300" cy="2209800"/>
          </a:xfrm>
          <a:custGeom>
            <a:avLst/>
            <a:gdLst>
              <a:gd name="T0" fmla="*/ 0 w 792"/>
              <a:gd name="T1" fmla="*/ 0 h 1392"/>
              <a:gd name="T2" fmla="*/ 480 w 792"/>
              <a:gd name="T3" fmla="*/ 144 h 1392"/>
              <a:gd name="T4" fmla="*/ 720 w 792"/>
              <a:gd name="T5" fmla="*/ 720 h 1392"/>
              <a:gd name="T6" fmla="*/ 48 w 792"/>
              <a:gd name="T7" fmla="*/ 1392 h 1392"/>
              <a:gd name="T8" fmla="*/ 0 60000 65536"/>
              <a:gd name="T9" fmla="*/ 0 60000 65536"/>
              <a:gd name="T10" fmla="*/ 0 60000 65536"/>
              <a:gd name="T11" fmla="*/ 0 60000 65536"/>
              <a:gd name="T12" fmla="*/ 0 w 792"/>
              <a:gd name="T13" fmla="*/ 0 h 1392"/>
              <a:gd name="T14" fmla="*/ 792 w 792"/>
              <a:gd name="T15" fmla="*/ 1392 h 1392"/>
            </a:gdLst>
            <a:ahLst/>
            <a:cxnLst>
              <a:cxn ang="T8">
                <a:pos x="T0" y="T1"/>
              </a:cxn>
              <a:cxn ang="T9">
                <a:pos x="T2" y="T3"/>
              </a:cxn>
              <a:cxn ang="T10">
                <a:pos x="T4" y="T5"/>
              </a:cxn>
              <a:cxn ang="T11">
                <a:pos x="T6" y="T7"/>
              </a:cxn>
            </a:cxnLst>
            <a:rect l="T12" t="T13" r="T14" b="T15"/>
            <a:pathLst>
              <a:path w="792" h="1392">
                <a:moveTo>
                  <a:pt x="0" y="0"/>
                </a:moveTo>
                <a:cubicBezTo>
                  <a:pt x="180" y="12"/>
                  <a:pt x="360" y="24"/>
                  <a:pt x="480" y="144"/>
                </a:cubicBezTo>
                <a:cubicBezTo>
                  <a:pt x="600" y="264"/>
                  <a:pt x="792" y="512"/>
                  <a:pt x="720" y="720"/>
                </a:cubicBezTo>
                <a:cubicBezTo>
                  <a:pt x="648" y="928"/>
                  <a:pt x="160" y="1280"/>
                  <a:pt x="48" y="1392"/>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6" name="Line 22"/>
          <p:cNvSpPr>
            <a:spLocks noChangeShapeType="1"/>
          </p:cNvSpPr>
          <p:nvPr/>
        </p:nvSpPr>
        <p:spPr bwMode="auto">
          <a:xfrm flipH="1" flipV="1">
            <a:off x="1914698" y="2590800"/>
            <a:ext cx="2971800" cy="2667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8687" name="Text Box 23"/>
          <p:cNvSpPr txBox="1">
            <a:spLocks noChangeArrowheads="1"/>
          </p:cNvSpPr>
          <p:nvPr/>
        </p:nvSpPr>
        <p:spPr bwMode="auto">
          <a:xfrm>
            <a:off x="1914698" y="13716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Selection and purchase.</a:t>
            </a:r>
          </a:p>
        </p:txBody>
      </p:sp>
      <p:sp>
        <p:nvSpPr>
          <p:cNvPr id="28688" name="Text Box 24"/>
          <p:cNvSpPr txBox="1">
            <a:spLocks noChangeArrowheads="1"/>
          </p:cNvSpPr>
          <p:nvPr/>
        </p:nvSpPr>
        <p:spPr bwMode="auto">
          <a:xfrm>
            <a:off x="5115098" y="1447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Customer money transfer to store.</a:t>
            </a:r>
          </a:p>
        </p:txBody>
      </p:sp>
      <p:sp>
        <p:nvSpPr>
          <p:cNvPr id="28689" name="Text Box 25"/>
          <p:cNvSpPr txBox="1">
            <a:spLocks noChangeArrowheads="1"/>
          </p:cNvSpPr>
          <p:nvPr/>
        </p:nvSpPr>
        <p:spPr bwMode="auto">
          <a:xfrm>
            <a:off x="6562898" y="3505200"/>
            <a:ext cx="2209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Customer data.</a:t>
            </a:r>
          </a:p>
          <a:p>
            <a:pPr>
              <a:spcBef>
                <a:spcPct val="50000"/>
              </a:spcBef>
            </a:pPr>
            <a:r>
              <a:rPr lang="en-US" sz="2000" i="1">
                <a:solidFill>
                  <a:schemeClr val="hlink"/>
                </a:solidFill>
              </a:rPr>
              <a:t>Selection data.</a:t>
            </a:r>
          </a:p>
          <a:p>
            <a:pPr>
              <a:spcBef>
                <a:spcPct val="50000"/>
              </a:spcBef>
            </a:pPr>
            <a:r>
              <a:rPr lang="en-US" sz="2000" i="1">
                <a:solidFill>
                  <a:schemeClr val="hlink"/>
                </a:solidFill>
              </a:rPr>
              <a:t>Retail store data.</a:t>
            </a:r>
          </a:p>
        </p:txBody>
      </p:sp>
      <p:sp>
        <p:nvSpPr>
          <p:cNvPr id="28690" name="Freeform 26"/>
          <p:cNvSpPr>
            <a:spLocks/>
          </p:cNvSpPr>
          <p:nvPr/>
        </p:nvSpPr>
        <p:spPr bwMode="auto">
          <a:xfrm>
            <a:off x="5496098" y="2438400"/>
            <a:ext cx="3619500" cy="3060700"/>
          </a:xfrm>
          <a:custGeom>
            <a:avLst/>
            <a:gdLst>
              <a:gd name="T0" fmla="*/ 0 w 2280"/>
              <a:gd name="T1" fmla="*/ 1872 h 1928"/>
              <a:gd name="T2" fmla="*/ 1344 w 2280"/>
              <a:gd name="T3" fmla="*/ 1872 h 1928"/>
              <a:gd name="T4" fmla="*/ 2208 w 2280"/>
              <a:gd name="T5" fmla="*/ 1536 h 1928"/>
              <a:gd name="T6" fmla="*/ 1776 w 2280"/>
              <a:gd name="T7" fmla="*/ 0 h 1928"/>
              <a:gd name="T8" fmla="*/ 0 60000 65536"/>
              <a:gd name="T9" fmla="*/ 0 60000 65536"/>
              <a:gd name="T10" fmla="*/ 0 60000 65536"/>
              <a:gd name="T11" fmla="*/ 0 60000 65536"/>
              <a:gd name="T12" fmla="*/ 0 w 2280"/>
              <a:gd name="T13" fmla="*/ 0 h 1928"/>
              <a:gd name="T14" fmla="*/ 2280 w 2280"/>
              <a:gd name="T15" fmla="*/ 1928 h 1928"/>
            </a:gdLst>
            <a:ahLst/>
            <a:cxnLst>
              <a:cxn ang="T8">
                <a:pos x="T0" y="T1"/>
              </a:cxn>
              <a:cxn ang="T9">
                <a:pos x="T2" y="T3"/>
              </a:cxn>
              <a:cxn ang="T10">
                <a:pos x="T4" y="T5"/>
              </a:cxn>
              <a:cxn ang="T11">
                <a:pos x="T6" y="T7"/>
              </a:cxn>
            </a:cxnLst>
            <a:rect l="T12" t="T13" r="T14" b="T15"/>
            <a:pathLst>
              <a:path w="2280" h="1928">
                <a:moveTo>
                  <a:pt x="0" y="1872"/>
                </a:moveTo>
                <a:cubicBezTo>
                  <a:pt x="488" y="1900"/>
                  <a:pt x="976" y="1928"/>
                  <a:pt x="1344" y="1872"/>
                </a:cubicBezTo>
                <a:cubicBezTo>
                  <a:pt x="1712" y="1816"/>
                  <a:pt x="2136" y="1848"/>
                  <a:pt x="2208" y="1536"/>
                </a:cubicBezTo>
                <a:cubicBezTo>
                  <a:pt x="2280" y="1224"/>
                  <a:pt x="2028" y="612"/>
                  <a:pt x="1776"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Text Box 27"/>
          <p:cNvSpPr txBox="1">
            <a:spLocks noChangeArrowheads="1"/>
          </p:cNvSpPr>
          <p:nvPr/>
        </p:nvSpPr>
        <p:spPr bwMode="auto">
          <a:xfrm>
            <a:off x="6248400" y="4800600"/>
            <a:ext cx="2514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Wholesale price charged to retailer.</a:t>
            </a:r>
          </a:p>
          <a:p>
            <a:pPr>
              <a:spcBef>
                <a:spcPct val="50000"/>
              </a:spcBef>
            </a:pPr>
            <a:r>
              <a:rPr lang="en-US" sz="2000" i="1">
                <a:solidFill>
                  <a:schemeClr val="hlink"/>
                </a:solidFill>
              </a:rPr>
              <a:t>Commission/fee to DAS server.</a:t>
            </a:r>
          </a:p>
          <a:p>
            <a:pPr>
              <a:spcBef>
                <a:spcPct val="50000"/>
              </a:spcBef>
            </a:pPr>
            <a:r>
              <a:rPr lang="en-US" sz="2000" i="1">
                <a:solidFill>
                  <a:schemeClr val="hlink"/>
                </a:solidFill>
              </a:rPr>
              <a:t>Money to publisher.</a:t>
            </a:r>
          </a:p>
        </p:txBody>
      </p:sp>
      <p:sp>
        <p:nvSpPr>
          <p:cNvPr id="28692" name="Text Box 28"/>
          <p:cNvSpPr txBox="1">
            <a:spLocks noChangeArrowheads="1"/>
          </p:cNvSpPr>
          <p:nvPr/>
        </p:nvSpPr>
        <p:spPr bwMode="auto">
          <a:xfrm>
            <a:off x="543098" y="3886200"/>
            <a:ext cx="312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Encrypted book sent to customer with publisher-specified level of security.</a:t>
            </a:r>
          </a:p>
        </p:txBody>
      </p:sp>
      <p:sp>
        <p:nvSpPr>
          <p:cNvPr id="28693" name="Text Box 30"/>
          <p:cNvSpPr txBox="1">
            <a:spLocks noChangeArrowheads="1"/>
          </p:cNvSpPr>
          <p:nvPr/>
        </p:nvSpPr>
        <p:spPr bwMode="auto">
          <a:xfrm>
            <a:off x="9698" y="632460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Author</a:t>
            </a:r>
          </a:p>
        </p:txBody>
      </p:sp>
      <p:pic>
        <p:nvPicPr>
          <p:cNvPr id="28694" name="Picture 31" descr="ph02982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498" y="5029200"/>
            <a:ext cx="852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Text Box 32"/>
          <p:cNvSpPr txBox="1">
            <a:spLocks noChangeArrowheads="1"/>
          </p:cNvSpPr>
          <p:nvPr/>
        </p:nvSpPr>
        <p:spPr bwMode="auto">
          <a:xfrm>
            <a:off x="2067098" y="6248400"/>
            <a:ext cx="124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Publisher</a:t>
            </a:r>
          </a:p>
        </p:txBody>
      </p:sp>
      <p:sp>
        <p:nvSpPr>
          <p:cNvPr id="28696" name="Line 33"/>
          <p:cNvSpPr>
            <a:spLocks noChangeShapeType="1"/>
          </p:cNvSpPr>
          <p:nvPr/>
        </p:nvSpPr>
        <p:spPr bwMode="auto">
          <a:xfrm flipV="1">
            <a:off x="1152698" y="5943600"/>
            <a:ext cx="1219200" cy="152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8697" name="Line 34"/>
          <p:cNvSpPr>
            <a:spLocks noChangeShapeType="1"/>
          </p:cNvSpPr>
          <p:nvPr/>
        </p:nvSpPr>
        <p:spPr bwMode="auto">
          <a:xfrm flipV="1">
            <a:off x="3057698" y="5486400"/>
            <a:ext cx="182880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8698" name="Text Box 35"/>
          <p:cNvSpPr txBox="1">
            <a:spLocks noChangeArrowheads="1"/>
          </p:cNvSpPr>
          <p:nvPr/>
        </p:nvSpPr>
        <p:spPr bwMode="auto">
          <a:xfrm>
            <a:off x="2981498" y="49530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One copy in e-book format.</a:t>
            </a:r>
          </a:p>
        </p:txBody>
      </p:sp>
      <p:sp>
        <p:nvSpPr>
          <p:cNvPr id="28699" name="Text Box 36"/>
          <p:cNvSpPr txBox="1">
            <a:spLocks noChangeArrowheads="1"/>
          </p:cNvSpPr>
          <p:nvPr/>
        </p:nvSpPr>
        <p:spPr bwMode="auto">
          <a:xfrm>
            <a:off x="695498" y="52578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solidFill>
                  <a:schemeClr val="hlink"/>
                </a:solidFill>
              </a:rPr>
              <a:t>Manuscript</a:t>
            </a:r>
          </a:p>
        </p:txBody>
      </p:sp>
      <p:grpSp>
        <p:nvGrpSpPr>
          <p:cNvPr id="103" name="Group 102"/>
          <p:cNvGrpSpPr/>
          <p:nvPr/>
        </p:nvGrpSpPr>
        <p:grpSpPr>
          <a:xfrm>
            <a:off x="8001000" y="1752600"/>
            <a:ext cx="800565" cy="596041"/>
            <a:chOff x="939760" y="666908"/>
            <a:chExt cx="5623170" cy="4186592"/>
          </a:xfrm>
        </p:grpSpPr>
        <p:sp>
          <p:nvSpPr>
            <p:cNvPr id="104" name="Freeform 10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Freeform 10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8" name="Group 107"/>
            <p:cNvGrpSpPr/>
            <p:nvPr/>
          </p:nvGrpSpPr>
          <p:grpSpPr>
            <a:xfrm>
              <a:off x="1012296" y="810492"/>
              <a:ext cx="468535" cy="3181508"/>
              <a:chOff x="3264635" y="937071"/>
              <a:chExt cx="468535" cy="3181508"/>
            </a:xfrm>
          </p:grpSpPr>
          <p:sp>
            <p:nvSpPr>
              <p:cNvPr id="194" name="Freeform 1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Freeform 1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Group 108"/>
            <p:cNvGrpSpPr/>
            <p:nvPr/>
          </p:nvGrpSpPr>
          <p:grpSpPr>
            <a:xfrm>
              <a:off x="1710061" y="810492"/>
              <a:ext cx="468535" cy="3181508"/>
              <a:chOff x="3264635" y="937071"/>
              <a:chExt cx="468535" cy="3181508"/>
            </a:xfrm>
          </p:grpSpPr>
          <p:sp>
            <p:nvSpPr>
              <p:cNvPr id="180" name="Freeform 1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1" name="Freeform 1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p:cNvGrpSpPr/>
            <p:nvPr/>
          </p:nvGrpSpPr>
          <p:grpSpPr>
            <a:xfrm>
              <a:off x="2319661" y="810492"/>
              <a:ext cx="468535" cy="3181508"/>
              <a:chOff x="3264635" y="937071"/>
              <a:chExt cx="468535" cy="3181508"/>
            </a:xfrm>
          </p:grpSpPr>
          <p:sp>
            <p:nvSpPr>
              <p:cNvPr id="166" name="Freeform 1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Freeform 1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p:cNvGrpSpPr/>
            <p:nvPr/>
          </p:nvGrpSpPr>
          <p:grpSpPr>
            <a:xfrm>
              <a:off x="2973343" y="810492"/>
              <a:ext cx="468535" cy="3181508"/>
              <a:chOff x="3264635" y="937071"/>
              <a:chExt cx="468535" cy="3181508"/>
            </a:xfrm>
          </p:grpSpPr>
          <p:sp>
            <p:nvSpPr>
              <p:cNvPr id="152" name="Freeform 1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Freeform 1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p:cNvGrpSpPr/>
            <p:nvPr/>
          </p:nvGrpSpPr>
          <p:grpSpPr>
            <a:xfrm>
              <a:off x="3615061" y="810492"/>
              <a:ext cx="468535" cy="3181508"/>
              <a:chOff x="3264635" y="937071"/>
              <a:chExt cx="468535" cy="3181508"/>
            </a:xfrm>
          </p:grpSpPr>
          <p:sp>
            <p:nvSpPr>
              <p:cNvPr id="138" name="Freeform 1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9" name="Freeform 1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 name="Group 112"/>
            <p:cNvGrpSpPr/>
            <p:nvPr/>
          </p:nvGrpSpPr>
          <p:grpSpPr>
            <a:xfrm>
              <a:off x="4300861" y="810492"/>
              <a:ext cx="468535" cy="3181508"/>
              <a:chOff x="3264635" y="937071"/>
              <a:chExt cx="468535" cy="3181508"/>
            </a:xfrm>
          </p:grpSpPr>
          <p:sp>
            <p:nvSpPr>
              <p:cNvPr id="124" name="Freeform 1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5" name="Freeform 1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4" name="Freeform 11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4572000" y="2590800"/>
            <a:ext cx="1107606" cy="824641"/>
            <a:chOff x="939760" y="666908"/>
            <a:chExt cx="5623170" cy="4186592"/>
          </a:xfrm>
        </p:grpSpPr>
        <p:sp>
          <p:nvSpPr>
            <p:cNvPr id="209" name="Freeform 20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2" name="Freeform 21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13" name="Group 212"/>
            <p:cNvGrpSpPr/>
            <p:nvPr/>
          </p:nvGrpSpPr>
          <p:grpSpPr>
            <a:xfrm>
              <a:off x="1012296" y="810492"/>
              <a:ext cx="468535" cy="3181508"/>
              <a:chOff x="3264635" y="937071"/>
              <a:chExt cx="468535" cy="3181508"/>
            </a:xfrm>
          </p:grpSpPr>
          <p:sp>
            <p:nvSpPr>
              <p:cNvPr id="299" name="Freeform 29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0" name="Freeform 29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 name="Group 213"/>
            <p:cNvGrpSpPr/>
            <p:nvPr/>
          </p:nvGrpSpPr>
          <p:grpSpPr>
            <a:xfrm>
              <a:off x="1710061" y="810492"/>
              <a:ext cx="468535" cy="3181508"/>
              <a:chOff x="3264635" y="937071"/>
              <a:chExt cx="468535" cy="3181508"/>
            </a:xfrm>
          </p:grpSpPr>
          <p:sp>
            <p:nvSpPr>
              <p:cNvPr id="285" name="Freeform 28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6" name="Freeform 28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Group 214"/>
            <p:cNvGrpSpPr/>
            <p:nvPr/>
          </p:nvGrpSpPr>
          <p:grpSpPr>
            <a:xfrm>
              <a:off x="2319661" y="810492"/>
              <a:ext cx="468535" cy="3181508"/>
              <a:chOff x="3264635" y="937071"/>
              <a:chExt cx="468535" cy="3181508"/>
            </a:xfrm>
          </p:grpSpPr>
          <p:sp>
            <p:nvSpPr>
              <p:cNvPr id="271" name="Freeform 27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2" name="Freeform 27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 name="Group 215"/>
            <p:cNvGrpSpPr/>
            <p:nvPr/>
          </p:nvGrpSpPr>
          <p:grpSpPr>
            <a:xfrm>
              <a:off x="2973343" y="810492"/>
              <a:ext cx="468535" cy="3181508"/>
              <a:chOff x="3264635" y="937071"/>
              <a:chExt cx="468535" cy="3181508"/>
            </a:xfrm>
          </p:grpSpPr>
          <p:sp>
            <p:nvSpPr>
              <p:cNvPr id="257" name="Freeform 25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8" name="Freeform 25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7" name="Group 216"/>
            <p:cNvGrpSpPr/>
            <p:nvPr/>
          </p:nvGrpSpPr>
          <p:grpSpPr>
            <a:xfrm>
              <a:off x="3615061" y="810492"/>
              <a:ext cx="468535" cy="3181508"/>
              <a:chOff x="3264635" y="937071"/>
              <a:chExt cx="468535" cy="3181508"/>
            </a:xfrm>
          </p:grpSpPr>
          <p:sp>
            <p:nvSpPr>
              <p:cNvPr id="243" name="Freeform 24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Freeform 24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8" name="Group 217"/>
            <p:cNvGrpSpPr/>
            <p:nvPr/>
          </p:nvGrpSpPr>
          <p:grpSpPr>
            <a:xfrm>
              <a:off x="4300861" y="810492"/>
              <a:ext cx="468535" cy="3181508"/>
              <a:chOff x="3264635" y="937071"/>
              <a:chExt cx="468535" cy="3181508"/>
            </a:xfrm>
          </p:grpSpPr>
          <p:sp>
            <p:nvSpPr>
              <p:cNvPr id="229" name="Freeform 2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0" name="Freeform 2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9" name="Freeform 21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Freeform 22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4876800" y="4800600"/>
            <a:ext cx="914400" cy="680794"/>
            <a:chOff x="939760" y="666908"/>
            <a:chExt cx="5623170" cy="4186592"/>
          </a:xfrm>
        </p:grpSpPr>
        <p:sp>
          <p:nvSpPr>
            <p:cNvPr id="314" name="Freeform 31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7" name="Freeform 31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18" name="Group 317"/>
            <p:cNvGrpSpPr/>
            <p:nvPr/>
          </p:nvGrpSpPr>
          <p:grpSpPr>
            <a:xfrm>
              <a:off x="1012296" y="810492"/>
              <a:ext cx="468535" cy="3181508"/>
              <a:chOff x="3264635" y="937071"/>
              <a:chExt cx="468535" cy="3181508"/>
            </a:xfrm>
          </p:grpSpPr>
          <p:sp>
            <p:nvSpPr>
              <p:cNvPr id="404" name="Freeform 40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5" name="Freeform 40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40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41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9" name="Group 318"/>
            <p:cNvGrpSpPr/>
            <p:nvPr/>
          </p:nvGrpSpPr>
          <p:grpSpPr>
            <a:xfrm>
              <a:off x="1710061" y="810492"/>
              <a:ext cx="468535" cy="3181508"/>
              <a:chOff x="3264635" y="937071"/>
              <a:chExt cx="468535" cy="3181508"/>
            </a:xfrm>
          </p:grpSpPr>
          <p:sp>
            <p:nvSpPr>
              <p:cNvPr id="390" name="Freeform 38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1" name="Freeform 39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39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9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Group 319"/>
            <p:cNvGrpSpPr/>
            <p:nvPr/>
          </p:nvGrpSpPr>
          <p:grpSpPr>
            <a:xfrm>
              <a:off x="2319661" y="810492"/>
              <a:ext cx="468535" cy="3181508"/>
              <a:chOff x="3264635" y="937071"/>
              <a:chExt cx="468535" cy="3181508"/>
            </a:xfrm>
          </p:grpSpPr>
          <p:sp>
            <p:nvSpPr>
              <p:cNvPr id="376" name="Freeform 37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7" name="Freeform 37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38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38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1" name="Group 320"/>
            <p:cNvGrpSpPr/>
            <p:nvPr/>
          </p:nvGrpSpPr>
          <p:grpSpPr>
            <a:xfrm>
              <a:off x="2973343" y="810492"/>
              <a:ext cx="468535" cy="3181508"/>
              <a:chOff x="3264635" y="937071"/>
              <a:chExt cx="468535" cy="3181508"/>
            </a:xfrm>
          </p:grpSpPr>
          <p:sp>
            <p:nvSpPr>
              <p:cNvPr id="362" name="Freeform 36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3" name="Freeform 36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36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36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2" name="Group 321"/>
            <p:cNvGrpSpPr/>
            <p:nvPr/>
          </p:nvGrpSpPr>
          <p:grpSpPr>
            <a:xfrm>
              <a:off x="3615061" y="810492"/>
              <a:ext cx="468535" cy="3181508"/>
              <a:chOff x="3264635" y="937071"/>
              <a:chExt cx="468535" cy="3181508"/>
            </a:xfrm>
          </p:grpSpPr>
          <p:sp>
            <p:nvSpPr>
              <p:cNvPr id="348" name="Freeform 34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9" name="Freeform 34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35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3" name="Group 322"/>
            <p:cNvGrpSpPr/>
            <p:nvPr/>
          </p:nvGrpSpPr>
          <p:grpSpPr>
            <a:xfrm>
              <a:off x="4300861" y="810492"/>
              <a:ext cx="468535" cy="3181508"/>
              <a:chOff x="3264635" y="937071"/>
              <a:chExt cx="468535" cy="3181508"/>
            </a:xfrm>
          </p:grpSpPr>
          <p:sp>
            <p:nvSpPr>
              <p:cNvPr id="334" name="Freeform 33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5" name="Freeform 33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33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33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33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34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4" name="Freeform 32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Freeform 32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Freeform 32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Freeform 32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32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Freeform 32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33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01952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smtClean="0"/>
              <a:t>Digital Rights Management</a:t>
            </a:r>
          </a:p>
        </p:txBody>
      </p:sp>
      <p:pic>
        <p:nvPicPr>
          <p:cNvPr id="29699" name="Picture 5" descr="MPj040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09800"/>
            <a:ext cx="1066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Computer Screen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5" y="1371600"/>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32"/>
          <p:cNvSpPr txBox="1">
            <a:spLocks noChangeArrowheads="1"/>
          </p:cNvSpPr>
          <p:nvPr/>
        </p:nvSpPr>
        <p:spPr bwMode="auto">
          <a:xfrm>
            <a:off x="7924800" y="304800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Content Server</a:t>
            </a:r>
          </a:p>
        </p:txBody>
      </p:sp>
      <p:sp>
        <p:nvSpPr>
          <p:cNvPr id="29703" name="Line 33"/>
          <p:cNvSpPr>
            <a:spLocks noChangeShapeType="1"/>
          </p:cNvSpPr>
          <p:nvPr/>
        </p:nvSpPr>
        <p:spPr bwMode="auto">
          <a:xfrm flipV="1">
            <a:off x="4876800" y="2514600"/>
            <a:ext cx="2514600" cy="3810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04" name="Text Box 34"/>
          <p:cNvSpPr txBox="1">
            <a:spLocks noChangeArrowheads="1"/>
          </p:cNvSpPr>
          <p:nvPr/>
        </p:nvSpPr>
        <p:spPr bwMode="auto">
          <a:xfrm>
            <a:off x="4724400" y="2282825"/>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Purchase item</a:t>
            </a:r>
          </a:p>
        </p:txBody>
      </p:sp>
      <p:sp>
        <p:nvSpPr>
          <p:cNvPr id="29705" name="Text Box 35"/>
          <p:cNvSpPr txBox="1">
            <a:spLocks noChangeArrowheads="1"/>
          </p:cNvSpPr>
          <p:nvPr/>
        </p:nvSpPr>
        <p:spPr bwMode="auto">
          <a:xfrm>
            <a:off x="5410200" y="3276600"/>
            <a:ext cx="22320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Encrypted item</a:t>
            </a:r>
          </a:p>
          <a:p>
            <a:pPr>
              <a:buFontTx/>
              <a:buChar char="•"/>
            </a:pPr>
            <a:r>
              <a:rPr lang="en-US" sz="1800"/>
              <a:t> Tied to computer</a:t>
            </a:r>
          </a:p>
          <a:p>
            <a:pPr>
              <a:buFontTx/>
              <a:buChar char="•"/>
            </a:pPr>
            <a:r>
              <a:rPr lang="en-US" sz="1800"/>
              <a:t> Usage rules</a:t>
            </a:r>
          </a:p>
          <a:p>
            <a:pPr>
              <a:buFontTx/>
              <a:buChar char="•"/>
            </a:pPr>
            <a:r>
              <a:rPr lang="en-US" sz="1800"/>
              <a:t> Embedded user ID</a:t>
            </a:r>
          </a:p>
        </p:txBody>
      </p:sp>
      <p:sp>
        <p:nvSpPr>
          <p:cNvPr id="29706" name="Line 37"/>
          <p:cNvSpPr>
            <a:spLocks noChangeShapeType="1"/>
          </p:cNvSpPr>
          <p:nvPr/>
        </p:nvSpPr>
        <p:spPr bwMode="auto">
          <a:xfrm flipV="1">
            <a:off x="4876800" y="2895600"/>
            <a:ext cx="2514600" cy="38100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29707" name="Line 38"/>
          <p:cNvSpPr>
            <a:spLocks noChangeShapeType="1"/>
          </p:cNvSpPr>
          <p:nvPr/>
        </p:nvSpPr>
        <p:spPr bwMode="auto">
          <a:xfrm flipH="1" flipV="1">
            <a:off x="2835275" y="2438400"/>
            <a:ext cx="685800" cy="152400"/>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08" name="Text Box 39"/>
          <p:cNvSpPr txBox="1">
            <a:spLocks noChangeArrowheads="1"/>
          </p:cNvSpPr>
          <p:nvPr/>
        </p:nvSpPr>
        <p:spPr bwMode="auto">
          <a:xfrm>
            <a:off x="1082675" y="2514600"/>
            <a:ext cx="2514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Attempt to play (or share) on different computer and player software examines the rules/rights.</a:t>
            </a:r>
          </a:p>
        </p:txBody>
      </p:sp>
      <p:pic>
        <p:nvPicPr>
          <p:cNvPr id="29709" name="Picture 4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2275" y="4572000"/>
            <a:ext cx="16906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9710" name="Line 42"/>
          <p:cNvSpPr>
            <a:spLocks noChangeShapeType="1"/>
          </p:cNvSpPr>
          <p:nvPr/>
        </p:nvSpPr>
        <p:spPr bwMode="auto">
          <a:xfrm flipH="1">
            <a:off x="3368675" y="3962400"/>
            <a:ext cx="990600" cy="1066800"/>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711" name="Text Box 43"/>
          <p:cNvSpPr txBox="1">
            <a:spLocks noChangeArrowheads="1"/>
          </p:cNvSpPr>
          <p:nvPr/>
        </p:nvSpPr>
        <p:spPr bwMode="auto">
          <a:xfrm>
            <a:off x="3825875" y="49530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Hardware devices validate entire chain to ensure no insecure devices will capture the signal to convert it. HDCP handles these issues with HD TV.</a:t>
            </a:r>
          </a:p>
        </p:txBody>
      </p:sp>
      <p:grpSp>
        <p:nvGrpSpPr>
          <p:cNvPr id="40" name="Group 39"/>
          <p:cNvGrpSpPr/>
          <p:nvPr/>
        </p:nvGrpSpPr>
        <p:grpSpPr>
          <a:xfrm>
            <a:off x="7543800" y="1981200"/>
            <a:ext cx="1107606" cy="824641"/>
            <a:chOff x="939760" y="666908"/>
            <a:chExt cx="5623170" cy="4186592"/>
          </a:xfrm>
        </p:grpSpPr>
        <p:sp>
          <p:nvSpPr>
            <p:cNvPr id="41" name="Freeform 40"/>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Freeform 43"/>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roup 44"/>
            <p:cNvGrpSpPr/>
            <p:nvPr/>
          </p:nvGrpSpPr>
          <p:grpSpPr>
            <a:xfrm>
              <a:off x="1012296" y="810492"/>
              <a:ext cx="468535" cy="3181508"/>
              <a:chOff x="3264635" y="937071"/>
              <a:chExt cx="468535" cy="3181508"/>
            </a:xfrm>
          </p:grpSpPr>
          <p:sp>
            <p:nvSpPr>
              <p:cNvPr id="131" name="Freeform 13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Freeform 13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1710061" y="810492"/>
              <a:ext cx="468535" cy="3181508"/>
              <a:chOff x="3264635" y="937071"/>
              <a:chExt cx="468535" cy="3181508"/>
            </a:xfrm>
          </p:grpSpPr>
          <p:sp>
            <p:nvSpPr>
              <p:cNvPr id="117" name="Freeform 11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 name="Freeform 11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2319661" y="810492"/>
              <a:ext cx="468535" cy="3181508"/>
              <a:chOff x="3264635" y="937071"/>
              <a:chExt cx="468535" cy="3181508"/>
            </a:xfrm>
          </p:grpSpPr>
          <p:sp>
            <p:nvSpPr>
              <p:cNvPr id="103" name="Freeform 10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4" name="Freeform 10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Group 47"/>
            <p:cNvGrpSpPr/>
            <p:nvPr/>
          </p:nvGrpSpPr>
          <p:grpSpPr>
            <a:xfrm>
              <a:off x="2973343" y="810492"/>
              <a:ext cx="468535" cy="3181508"/>
              <a:chOff x="3264635" y="937071"/>
              <a:chExt cx="468535" cy="3181508"/>
            </a:xfrm>
          </p:grpSpPr>
          <p:sp>
            <p:nvSpPr>
              <p:cNvPr id="89" name="Freeform 8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Freeform 8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3615061" y="810492"/>
              <a:ext cx="468535" cy="3181508"/>
              <a:chOff x="3264635" y="937071"/>
              <a:chExt cx="468535" cy="3181508"/>
            </a:xfrm>
          </p:grpSpPr>
          <p:sp>
            <p:nvSpPr>
              <p:cNvPr id="75" name="Freeform 7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Freeform 7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4300861" y="810492"/>
              <a:ext cx="468535" cy="3181508"/>
              <a:chOff x="3264635" y="937071"/>
              <a:chExt cx="468535" cy="3181508"/>
            </a:xfrm>
          </p:grpSpPr>
          <p:sp>
            <p:nvSpPr>
              <p:cNvPr id="61" name="Freeform 6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Freeform 6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Freeform 50"/>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9297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Sales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47800"/>
            <a:ext cx="58864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5638800"/>
            <a:ext cx="7467600" cy="923330"/>
          </a:xfrm>
          <a:prstGeom prst="rect">
            <a:avLst/>
          </a:prstGeom>
        </p:spPr>
        <p:txBody>
          <a:bodyPr wrap="square">
            <a:spAutoFit/>
          </a:bodyPr>
          <a:lstStyle/>
          <a:p>
            <a:r>
              <a:rPr lang="en-US" sz="1800" dirty="0">
                <a:hlinkClick r:id="rId3"/>
              </a:rPr>
              <a:t>http://</a:t>
            </a:r>
            <a:r>
              <a:rPr lang="en-US" sz="1800" dirty="0" smtClean="0">
                <a:hlinkClick r:id="rId3"/>
              </a:rPr>
              <a:t>www.businessinsider.com/these-charts-explain-the-real-death-of-the-music-industry-2011-2</a:t>
            </a:r>
            <a:r>
              <a:rPr lang="en-US" sz="1800" dirty="0" smtClean="0"/>
              <a:t> </a:t>
            </a:r>
          </a:p>
          <a:p>
            <a:r>
              <a:rPr lang="en-US" sz="1800" dirty="0" smtClean="0"/>
              <a:t>Michael </a:t>
            </a:r>
            <a:r>
              <a:rPr lang="en-US" sz="1800" dirty="0" err="1" smtClean="0"/>
              <a:t>DeGusta</a:t>
            </a:r>
            <a:endParaRPr lang="en-US" sz="1800" dirty="0"/>
          </a:p>
        </p:txBody>
      </p:sp>
    </p:spTree>
    <p:extLst>
      <p:ext uri="{BB962C8B-B14F-4D97-AF65-F5344CB8AC3E}">
        <p14:creationId xmlns:p14="http://schemas.microsoft.com/office/powerpoint/2010/main" val="107618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smtClean="0"/>
              <a:t>Price Discrimination-1</a:t>
            </a:r>
            <a:r>
              <a:rPr lang="en-US" baseline="30000" smtClean="0"/>
              <a:t>st</a:t>
            </a:r>
            <a:r>
              <a:rPr lang="en-US" smtClean="0"/>
              <a:t> degree</a:t>
            </a:r>
          </a:p>
        </p:txBody>
      </p:sp>
      <p:sp>
        <p:nvSpPr>
          <p:cNvPr id="30723" name="Freeform 6"/>
          <p:cNvSpPr>
            <a:spLocks/>
          </p:cNvSpPr>
          <p:nvPr/>
        </p:nvSpPr>
        <p:spPr bwMode="auto">
          <a:xfrm>
            <a:off x="4830763" y="1349375"/>
            <a:ext cx="3429000" cy="3733800"/>
          </a:xfrm>
          <a:custGeom>
            <a:avLst/>
            <a:gdLst>
              <a:gd name="T0" fmla="*/ 0 w 2160"/>
              <a:gd name="T1" fmla="*/ 0 h 2352"/>
              <a:gd name="T2" fmla="*/ 0 w 2160"/>
              <a:gd name="T3" fmla="*/ 2352 h 2352"/>
              <a:gd name="T4" fmla="*/ 2160 w 2160"/>
              <a:gd name="T5" fmla="*/ 2352 h 2352"/>
              <a:gd name="T6" fmla="*/ 0 60000 65536"/>
              <a:gd name="T7" fmla="*/ 0 60000 65536"/>
              <a:gd name="T8" fmla="*/ 0 60000 65536"/>
              <a:gd name="T9" fmla="*/ 0 w 2160"/>
              <a:gd name="T10" fmla="*/ 0 h 2352"/>
              <a:gd name="T11" fmla="*/ 2160 w 2160"/>
              <a:gd name="T12" fmla="*/ 2352 h 2352"/>
            </a:gdLst>
            <a:ahLst/>
            <a:cxnLst>
              <a:cxn ang="T6">
                <a:pos x="T0" y="T1"/>
              </a:cxn>
              <a:cxn ang="T7">
                <a:pos x="T2" y="T3"/>
              </a:cxn>
              <a:cxn ang="T8">
                <a:pos x="T4" y="T5"/>
              </a:cxn>
            </a:cxnLst>
            <a:rect l="T9" t="T10" r="T11" b="T12"/>
            <a:pathLst>
              <a:path w="2160" h="2352">
                <a:moveTo>
                  <a:pt x="0" y="0"/>
                </a:moveTo>
                <a:lnTo>
                  <a:pt x="0" y="2352"/>
                </a:lnTo>
                <a:lnTo>
                  <a:pt x="2160" y="2352"/>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4" name="Line 7"/>
          <p:cNvSpPr>
            <a:spLocks noChangeShapeType="1"/>
          </p:cNvSpPr>
          <p:nvPr/>
        </p:nvSpPr>
        <p:spPr bwMode="auto">
          <a:xfrm>
            <a:off x="5211763" y="1654175"/>
            <a:ext cx="2133600" cy="2438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25" name="Line 8"/>
          <p:cNvSpPr>
            <a:spLocks noChangeShapeType="1"/>
          </p:cNvSpPr>
          <p:nvPr/>
        </p:nvSpPr>
        <p:spPr bwMode="auto">
          <a:xfrm flipV="1">
            <a:off x="4983163" y="2187575"/>
            <a:ext cx="2743200" cy="1905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26" name="Text Box 9"/>
          <p:cNvSpPr txBox="1">
            <a:spLocks noChangeArrowheads="1"/>
          </p:cNvSpPr>
          <p:nvPr/>
        </p:nvSpPr>
        <p:spPr bwMode="auto">
          <a:xfrm>
            <a:off x="7939088" y="497046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Q</a:t>
            </a:r>
          </a:p>
        </p:txBody>
      </p:sp>
      <p:sp>
        <p:nvSpPr>
          <p:cNvPr id="30727" name="Text Box 10"/>
          <p:cNvSpPr txBox="1">
            <a:spLocks noChangeArrowheads="1"/>
          </p:cNvSpPr>
          <p:nvPr/>
        </p:nvSpPr>
        <p:spPr bwMode="auto">
          <a:xfrm>
            <a:off x="4413250" y="10842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P</a:t>
            </a:r>
          </a:p>
        </p:txBody>
      </p:sp>
      <p:sp>
        <p:nvSpPr>
          <p:cNvPr id="30728" name="Text Box 11"/>
          <p:cNvSpPr txBox="1">
            <a:spLocks noChangeArrowheads="1"/>
          </p:cNvSpPr>
          <p:nvPr/>
        </p:nvSpPr>
        <p:spPr bwMode="auto">
          <a:xfrm>
            <a:off x="7481888" y="39036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D</a:t>
            </a:r>
          </a:p>
        </p:txBody>
      </p:sp>
      <p:sp>
        <p:nvSpPr>
          <p:cNvPr id="30729" name="Text Box 12"/>
          <p:cNvSpPr txBox="1">
            <a:spLocks noChangeArrowheads="1"/>
          </p:cNvSpPr>
          <p:nvPr/>
        </p:nvSpPr>
        <p:spPr bwMode="auto">
          <a:xfrm>
            <a:off x="7726363" y="18827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S</a:t>
            </a:r>
          </a:p>
        </p:txBody>
      </p:sp>
      <p:sp>
        <p:nvSpPr>
          <p:cNvPr id="30730" name="Line 17"/>
          <p:cNvSpPr>
            <a:spLocks noChangeShapeType="1"/>
          </p:cNvSpPr>
          <p:nvPr/>
        </p:nvSpPr>
        <p:spPr bwMode="auto">
          <a:xfrm flipH="1">
            <a:off x="4830763" y="3070225"/>
            <a:ext cx="1600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31" name="Text Box 18"/>
          <p:cNvSpPr txBox="1">
            <a:spLocks noChangeArrowheads="1"/>
          </p:cNvSpPr>
          <p:nvPr/>
        </p:nvSpPr>
        <p:spPr bwMode="auto">
          <a:xfrm>
            <a:off x="4413250" y="277177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P*</a:t>
            </a:r>
          </a:p>
        </p:txBody>
      </p:sp>
      <p:sp>
        <p:nvSpPr>
          <p:cNvPr id="30732" name="Text Box 19"/>
          <p:cNvSpPr txBox="1">
            <a:spLocks noChangeArrowheads="1"/>
          </p:cNvSpPr>
          <p:nvPr/>
        </p:nvSpPr>
        <p:spPr bwMode="auto">
          <a:xfrm>
            <a:off x="2179638" y="2717800"/>
            <a:ext cx="2306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No price discrimination.</a:t>
            </a:r>
          </a:p>
          <a:p>
            <a:r>
              <a:rPr lang="en-US" sz="1600"/>
              <a:t>Price paid by everyone.</a:t>
            </a:r>
          </a:p>
        </p:txBody>
      </p:sp>
      <p:sp>
        <p:nvSpPr>
          <p:cNvPr id="30733" name="Freeform 20"/>
          <p:cNvSpPr>
            <a:spLocks/>
          </p:cNvSpPr>
          <p:nvPr/>
        </p:nvSpPr>
        <p:spPr bwMode="auto">
          <a:xfrm>
            <a:off x="4824413" y="1773238"/>
            <a:ext cx="488950" cy="3319462"/>
          </a:xfrm>
          <a:custGeom>
            <a:avLst/>
            <a:gdLst>
              <a:gd name="T0" fmla="*/ 0 w 308"/>
              <a:gd name="T1" fmla="*/ 0 h 2091"/>
              <a:gd name="T2" fmla="*/ 308 w 308"/>
              <a:gd name="T3" fmla="*/ 0 h 2091"/>
              <a:gd name="T4" fmla="*/ 308 w 308"/>
              <a:gd name="T5" fmla="*/ 2091 h 2091"/>
              <a:gd name="T6" fmla="*/ 0 60000 65536"/>
              <a:gd name="T7" fmla="*/ 0 60000 65536"/>
              <a:gd name="T8" fmla="*/ 0 60000 65536"/>
              <a:gd name="T9" fmla="*/ 0 w 308"/>
              <a:gd name="T10" fmla="*/ 0 h 2091"/>
              <a:gd name="T11" fmla="*/ 308 w 308"/>
              <a:gd name="T12" fmla="*/ 2091 h 2091"/>
            </a:gdLst>
            <a:ahLst/>
            <a:cxnLst>
              <a:cxn ang="T6">
                <a:pos x="T0" y="T1"/>
              </a:cxn>
              <a:cxn ang="T7">
                <a:pos x="T2" y="T3"/>
              </a:cxn>
              <a:cxn ang="T8">
                <a:pos x="T4" y="T5"/>
              </a:cxn>
            </a:cxnLst>
            <a:rect l="T9" t="T10" r="T11" b="T12"/>
            <a:pathLst>
              <a:path w="308" h="2091">
                <a:moveTo>
                  <a:pt x="0" y="0"/>
                </a:moveTo>
                <a:lnTo>
                  <a:pt x="308" y="0"/>
                </a:lnTo>
                <a:lnTo>
                  <a:pt x="308" y="2091"/>
                </a:ln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 name="Text Box 21"/>
          <p:cNvSpPr txBox="1">
            <a:spLocks noChangeArrowheads="1"/>
          </p:cNvSpPr>
          <p:nvPr/>
        </p:nvSpPr>
        <p:spPr bwMode="auto">
          <a:xfrm>
            <a:off x="4756150" y="5181600"/>
            <a:ext cx="792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200">
                <a:solidFill>
                  <a:schemeClr val="hlink"/>
                </a:solidFill>
              </a:rPr>
              <a:t>Person 1</a:t>
            </a:r>
          </a:p>
        </p:txBody>
      </p:sp>
      <p:sp>
        <p:nvSpPr>
          <p:cNvPr id="30735" name="Text Box 22"/>
          <p:cNvSpPr txBox="1">
            <a:spLocks noChangeArrowheads="1"/>
          </p:cNvSpPr>
          <p:nvPr/>
        </p:nvSpPr>
        <p:spPr bwMode="auto">
          <a:xfrm>
            <a:off x="4384675" y="156845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hlink"/>
                </a:solidFill>
              </a:rPr>
              <a:t>P1</a:t>
            </a:r>
          </a:p>
        </p:txBody>
      </p:sp>
      <p:sp>
        <p:nvSpPr>
          <p:cNvPr id="30736" name="Freeform 23"/>
          <p:cNvSpPr>
            <a:spLocks/>
          </p:cNvSpPr>
          <p:nvPr/>
        </p:nvSpPr>
        <p:spPr bwMode="auto">
          <a:xfrm>
            <a:off x="4840288" y="2293938"/>
            <a:ext cx="930275" cy="2782887"/>
          </a:xfrm>
          <a:custGeom>
            <a:avLst/>
            <a:gdLst>
              <a:gd name="T0" fmla="*/ 586 w 586"/>
              <a:gd name="T1" fmla="*/ 1753 h 1753"/>
              <a:gd name="T2" fmla="*/ 586 w 586"/>
              <a:gd name="T3" fmla="*/ 0 h 1753"/>
              <a:gd name="T4" fmla="*/ 0 w 586"/>
              <a:gd name="T5" fmla="*/ 0 h 1753"/>
              <a:gd name="T6" fmla="*/ 0 60000 65536"/>
              <a:gd name="T7" fmla="*/ 0 60000 65536"/>
              <a:gd name="T8" fmla="*/ 0 60000 65536"/>
              <a:gd name="T9" fmla="*/ 0 w 586"/>
              <a:gd name="T10" fmla="*/ 0 h 1753"/>
              <a:gd name="T11" fmla="*/ 586 w 586"/>
              <a:gd name="T12" fmla="*/ 1753 h 1753"/>
            </a:gdLst>
            <a:ahLst/>
            <a:cxnLst>
              <a:cxn ang="T6">
                <a:pos x="T0" y="T1"/>
              </a:cxn>
              <a:cxn ang="T7">
                <a:pos x="T2" y="T3"/>
              </a:cxn>
              <a:cxn ang="T8">
                <a:pos x="T4" y="T5"/>
              </a:cxn>
            </a:cxnLst>
            <a:rect l="T9" t="T10" r="T11" b="T12"/>
            <a:pathLst>
              <a:path w="586" h="1753">
                <a:moveTo>
                  <a:pt x="586" y="1753"/>
                </a:moveTo>
                <a:lnTo>
                  <a:pt x="586" y="0"/>
                </a:lnTo>
                <a:lnTo>
                  <a:pt x="0" y="0"/>
                </a:lnTo>
              </a:path>
            </a:pathLst>
          </a:custGeom>
          <a:noFill/>
          <a:ln w="127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7" name="Text Box 25"/>
          <p:cNvSpPr txBox="1">
            <a:spLocks noChangeArrowheads="1"/>
          </p:cNvSpPr>
          <p:nvPr/>
        </p:nvSpPr>
        <p:spPr bwMode="auto">
          <a:xfrm>
            <a:off x="5592763" y="5181600"/>
            <a:ext cx="792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200">
                <a:solidFill>
                  <a:schemeClr val="hlink"/>
                </a:solidFill>
              </a:rPr>
              <a:t>Person 2</a:t>
            </a:r>
          </a:p>
        </p:txBody>
      </p:sp>
      <p:sp>
        <p:nvSpPr>
          <p:cNvPr id="30738" name="Text Box 26"/>
          <p:cNvSpPr txBox="1">
            <a:spLocks noChangeArrowheads="1"/>
          </p:cNvSpPr>
          <p:nvPr/>
        </p:nvSpPr>
        <p:spPr bwMode="auto">
          <a:xfrm>
            <a:off x="4384675" y="212090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hlink"/>
                </a:solidFill>
              </a:rPr>
              <a:t>P2</a:t>
            </a:r>
          </a:p>
        </p:txBody>
      </p:sp>
      <p:sp>
        <p:nvSpPr>
          <p:cNvPr id="30739" name="Text Box 29"/>
          <p:cNvSpPr txBox="1">
            <a:spLocks noChangeArrowheads="1"/>
          </p:cNvSpPr>
          <p:nvPr/>
        </p:nvSpPr>
        <p:spPr bwMode="auto">
          <a:xfrm>
            <a:off x="1941513" y="1685925"/>
            <a:ext cx="21621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hlink"/>
                </a:solidFill>
              </a:rPr>
              <a:t>Charge each person the most he or she is willing to pay.</a:t>
            </a:r>
          </a:p>
        </p:txBody>
      </p:sp>
      <p:sp>
        <p:nvSpPr>
          <p:cNvPr id="30740" name="Line 30"/>
          <p:cNvSpPr>
            <a:spLocks noChangeShapeType="1"/>
          </p:cNvSpPr>
          <p:nvPr/>
        </p:nvSpPr>
        <p:spPr bwMode="auto">
          <a:xfrm flipV="1">
            <a:off x="4067175" y="1797050"/>
            <a:ext cx="355600" cy="244475"/>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0741" name="Line 31"/>
          <p:cNvSpPr>
            <a:spLocks noChangeShapeType="1"/>
          </p:cNvSpPr>
          <p:nvPr/>
        </p:nvSpPr>
        <p:spPr bwMode="auto">
          <a:xfrm>
            <a:off x="4067175" y="2049463"/>
            <a:ext cx="323850" cy="236537"/>
          </a:xfrm>
          <a:prstGeom prst="line">
            <a:avLst/>
          </a:prstGeom>
          <a:noFill/>
          <a:ln w="12700">
            <a:solidFill>
              <a:schemeClr val="hlink"/>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0742" name="Text Box 32"/>
          <p:cNvSpPr txBox="1">
            <a:spLocks noChangeArrowheads="1"/>
          </p:cNvSpPr>
          <p:nvPr/>
        </p:nvSpPr>
        <p:spPr bwMode="auto">
          <a:xfrm>
            <a:off x="1139825" y="4587875"/>
            <a:ext cx="27765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i="1"/>
              <a:t>Selling products online to individual customers opens the door to charging different prices to everyone. Is this process bad?</a:t>
            </a:r>
          </a:p>
        </p:txBody>
      </p:sp>
    </p:spTree>
    <p:extLst>
      <p:ext uri="{BB962C8B-B14F-4D97-AF65-F5344CB8AC3E}">
        <p14:creationId xmlns:p14="http://schemas.microsoft.com/office/powerpoint/2010/main" val="33618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normAutofit/>
          </a:bodyPr>
          <a:lstStyle/>
          <a:p>
            <a:r>
              <a:rPr lang="en-US" smtClean="0"/>
              <a:t>Education</a:t>
            </a:r>
          </a:p>
        </p:txBody>
      </p:sp>
      <p:sp>
        <p:nvSpPr>
          <p:cNvPr id="31747" name="Rectangle 6"/>
          <p:cNvSpPr>
            <a:spLocks noGrp="1" noChangeArrowheads="1"/>
          </p:cNvSpPr>
          <p:nvPr>
            <p:ph idx="1"/>
          </p:nvPr>
        </p:nvSpPr>
        <p:spPr/>
        <p:txBody>
          <a:bodyPr/>
          <a:lstStyle/>
          <a:p>
            <a:pPr>
              <a:lnSpc>
                <a:spcPct val="90000"/>
              </a:lnSpc>
            </a:pPr>
            <a:r>
              <a:rPr lang="en-US" sz="2000" dirty="0" smtClean="0"/>
              <a:t>Can technology change education?</a:t>
            </a:r>
          </a:p>
          <a:p>
            <a:pPr lvl="1">
              <a:lnSpc>
                <a:spcPct val="90000"/>
              </a:lnSpc>
            </a:pPr>
            <a:r>
              <a:rPr lang="en-US" sz="1800" dirty="0" smtClean="0"/>
              <a:t>Computer-assisted instruction to provide individual attention</a:t>
            </a:r>
          </a:p>
          <a:p>
            <a:pPr lvl="1">
              <a:lnSpc>
                <a:spcPct val="90000"/>
              </a:lnSpc>
            </a:pPr>
            <a:r>
              <a:rPr lang="en-US" sz="1800" dirty="0" smtClean="0"/>
              <a:t>Course management</a:t>
            </a:r>
          </a:p>
          <a:p>
            <a:pPr lvl="1">
              <a:lnSpc>
                <a:spcPct val="90000"/>
              </a:lnSpc>
            </a:pPr>
            <a:r>
              <a:rPr lang="en-US" sz="1800" dirty="0" smtClean="0"/>
              <a:t>Distance learning</a:t>
            </a:r>
          </a:p>
          <a:p>
            <a:pPr>
              <a:lnSpc>
                <a:spcPct val="90000"/>
              </a:lnSpc>
            </a:pPr>
            <a:r>
              <a:rPr lang="en-US" sz="2000" dirty="0" smtClean="0"/>
              <a:t>Do people want more technology in education?</a:t>
            </a:r>
          </a:p>
          <a:p>
            <a:pPr lvl="1">
              <a:lnSpc>
                <a:spcPct val="90000"/>
              </a:lnSpc>
            </a:pPr>
            <a:r>
              <a:rPr lang="en-US" sz="1800" dirty="0" smtClean="0"/>
              <a:t>Teachers</a:t>
            </a:r>
          </a:p>
          <a:p>
            <a:pPr lvl="1">
              <a:lnSpc>
                <a:spcPct val="90000"/>
              </a:lnSpc>
            </a:pPr>
            <a:r>
              <a:rPr lang="en-US" sz="1800" dirty="0" smtClean="0"/>
              <a:t>Students</a:t>
            </a:r>
          </a:p>
          <a:p>
            <a:pPr lvl="1">
              <a:lnSpc>
                <a:spcPct val="90000"/>
              </a:lnSpc>
            </a:pPr>
            <a:r>
              <a:rPr lang="en-US" sz="1800" dirty="0" smtClean="0"/>
              <a:t>Employers</a:t>
            </a:r>
          </a:p>
          <a:p>
            <a:pPr>
              <a:lnSpc>
                <a:spcPct val="90000"/>
              </a:lnSpc>
            </a:pPr>
            <a:r>
              <a:rPr lang="en-US" sz="2000" dirty="0" smtClean="0"/>
              <a:t>Are the answers different for lifelong learning?</a:t>
            </a:r>
          </a:p>
          <a:p>
            <a:pPr lvl="1">
              <a:lnSpc>
                <a:spcPct val="90000"/>
              </a:lnSpc>
            </a:pPr>
            <a:r>
              <a:rPr lang="en-US" sz="1800" dirty="0" smtClean="0"/>
              <a:t>Professionals</a:t>
            </a:r>
          </a:p>
          <a:p>
            <a:pPr lvl="1">
              <a:lnSpc>
                <a:spcPct val="90000"/>
              </a:lnSpc>
            </a:pPr>
            <a:r>
              <a:rPr lang="en-US" sz="1800" dirty="0" smtClean="0"/>
              <a:t>Employers </a:t>
            </a:r>
          </a:p>
          <a:p>
            <a:pPr lvl="1">
              <a:lnSpc>
                <a:spcPct val="90000"/>
              </a:lnSpc>
            </a:pPr>
            <a:r>
              <a:rPr lang="en-US" sz="1800" dirty="0" smtClean="0"/>
              <a:t>Military</a:t>
            </a:r>
          </a:p>
        </p:txBody>
      </p:sp>
      <p:pic>
        <p:nvPicPr>
          <p:cNvPr id="31748" name="Picture 9" descr="j009033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291070"/>
            <a:ext cx="3505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956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Social Group Interactions</a:t>
            </a:r>
          </a:p>
        </p:txBody>
      </p:sp>
      <p:sp>
        <p:nvSpPr>
          <p:cNvPr id="32771" name="Rectangle 3"/>
          <p:cNvSpPr>
            <a:spLocks noGrp="1" noChangeArrowheads="1"/>
          </p:cNvSpPr>
          <p:nvPr>
            <p:ph idx="1"/>
          </p:nvPr>
        </p:nvSpPr>
        <p:spPr/>
        <p:txBody>
          <a:bodyPr>
            <a:normAutofit fontScale="92500" lnSpcReduction="10000"/>
          </a:bodyPr>
          <a:lstStyle/>
          <a:p>
            <a:r>
              <a:rPr lang="en-US" smtClean="0"/>
              <a:t>Social Group Legitimacy</a:t>
            </a:r>
          </a:p>
          <a:p>
            <a:pPr lvl="1"/>
            <a:r>
              <a:rPr lang="en-US" smtClean="0"/>
              <a:t>How do you know what is real?</a:t>
            </a:r>
          </a:p>
          <a:p>
            <a:pPr lvl="1"/>
            <a:r>
              <a:rPr lang="en-US" smtClean="0"/>
              <a:t>How cynical do you need to be?</a:t>
            </a:r>
          </a:p>
          <a:p>
            <a:r>
              <a:rPr lang="en-US" smtClean="0"/>
              <a:t>Access to technology</a:t>
            </a:r>
          </a:p>
          <a:p>
            <a:pPr lvl="1"/>
            <a:r>
              <a:rPr lang="en-US" smtClean="0"/>
              <a:t>Hardware</a:t>
            </a:r>
          </a:p>
          <a:p>
            <a:pPr lvl="1"/>
            <a:r>
              <a:rPr lang="en-US" smtClean="0"/>
              <a:t>Software</a:t>
            </a:r>
          </a:p>
          <a:p>
            <a:pPr lvl="1"/>
            <a:r>
              <a:rPr lang="en-US" smtClean="0"/>
              <a:t>Internet (access and speed)</a:t>
            </a:r>
          </a:p>
          <a:p>
            <a:pPr lvl="1"/>
            <a:r>
              <a:rPr lang="en-US" smtClean="0"/>
              <a:t>Economics and payment mechanism</a:t>
            </a:r>
          </a:p>
          <a:p>
            <a:r>
              <a:rPr lang="en-US" smtClean="0"/>
              <a:t>E-mail access, spam, and harassment</a:t>
            </a:r>
          </a:p>
          <a:p>
            <a:r>
              <a:rPr lang="en-US" smtClean="0"/>
              <a:t>Liability and Control of Data</a:t>
            </a:r>
          </a:p>
        </p:txBody>
      </p:sp>
    </p:spTree>
    <p:extLst>
      <p:ext uri="{BB962C8B-B14F-4D97-AF65-F5344CB8AC3E}">
        <p14:creationId xmlns:p14="http://schemas.microsoft.com/office/powerpoint/2010/main" val="2953538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smtClean="0"/>
              <a:t>How Cynical Can You Be?</a:t>
            </a: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355725"/>
            <a:ext cx="25923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3796" name="Text Box 6"/>
          <p:cNvSpPr txBox="1">
            <a:spLocks noChangeArrowheads="1"/>
          </p:cNvSpPr>
          <p:nvPr/>
        </p:nvSpPr>
        <p:spPr bwMode="auto">
          <a:xfrm>
            <a:off x="1371600" y="5410200"/>
            <a:ext cx="44637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Which of these </a:t>
            </a:r>
            <a:r>
              <a:rPr lang="en-US" sz="1800" dirty="0" smtClean="0"/>
              <a:t>Web sites </a:t>
            </a:r>
            <a:r>
              <a:rPr lang="en-US" sz="1800" dirty="0"/>
              <a:t>do you believe?</a:t>
            </a:r>
          </a:p>
          <a:p>
            <a:r>
              <a:rPr lang="en-US" sz="1800" dirty="0"/>
              <a:t>How do you decide?</a:t>
            </a:r>
          </a:p>
          <a:p>
            <a:r>
              <a:rPr lang="en-US" sz="1800" dirty="0"/>
              <a:t>Does it help if you know the </a:t>
            </a:r>
            <a:r>
              <a:rPr lang="en-US" sz="1800" dirty="0" smtClean="0"/>
              <a:t>Web site</a:t>
            </a:r>
            <a:r>
              <a:rPr lang="en-US" sz="1800" dirty="0"/>
              <a:t>?</a:t>
            </a:r>
          </a:p>
        </p:txBody>
      </p:sp>
      <p:sp>
        <p:nvSpPr>
          <p:cNvPr id="119815" name="Text Box 7">
            <a:hlinkClick r:id="rId3"/>
          </p:cNvPr>
          <p:cNvSpPr txBox="1">
            <a:spLocks noChangeArrowheads="1"/>
          </p:cNvSpPr>
          <p:nvPr/>
        </p:nvSpPr>
        <p:spPr bwMode="auto">
          <a:xfrm>
            <a:off x="6705600" y="5851525"/>
            <a:ext cx="1414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solidFill>
                  <a:schemeClr val="tx2"/>
                </a:solidFill>
              </a:rPr>
              <a:t>BBC News</a:t>
            </a: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71600"/>
            <a:ext cx="378618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9816" name="Text Box 8">
            <a:hlinkClick r:id="rId5"/>
          </p:cNvPr>
          <p:cNvSpPr txBox="1">
            <a:spLocks noChangeArrowheads="1"/>
          </p:cNvSpPr>
          <p:nvPr/>
        </p:nvSpPr>
        <p:spPr bwMode="auto">
          <a:xfrm>
            <a:off x="2819400" y="4953000"/>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solidFill>
                  <a:schemeClr val="tx2"/>
                </a:solidFill>
              </a:rPr>
              <a:t>ArthritisCure.net</a:t>
            </a:r>
          </a:p>
        </p:txBody>
      </p:sp>
    </p:spTree>
    <p:extLst>
      <p:ext uri="{BB962C8B-B14F-4D97-AF65-F5344CB8AC3E}">
        <p14:creationId xmlns:p14="http://schemas.microsoft.com/office/powerpoint/2010/main" val="3490834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500" fill="hold"/>
                                        <p:tgtEl>
                                          <p:spTgt spid="119816"/>
                                        </p:tgtEl>
                                        <p:attrNameLst>
                                          <p:attrName>ppt_x</p:attrName>
                                        </p:attrNameLst>
                                      </p:cBhvr>
                                      <p:tavLst>
                                        <p:tav tm="0">
                                          <p:val>
                                            <p:strVal val="#ppt_x"/>
                                          </p:val>
                                        </p:tav>
                                        <p:tav tm="100000">
                                          <p:val>
                                            <p:strVal val="#ppt_x"/>
                                          </p:val>
                                        </p:tav>
                                      </p:tavLst>
                                    </p:anim>
                                    <p:anim calcmode="lin" valueType="num">
                                      <p:cBhvr additive="base">
                                        <p:cTn id="8" dur="500" fill="hold"/>
                                        <p:tgtEl>
                                          <p:spTgt spid="1198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9815"/>
                                        </p:tgtEl>
                                        <p:attrNameLst>
                                          <p:attrName>style.visibility</p:attrName>
                                        </p:attrNameLst>
                                      </p:cBhvr>
                                      <p:to>
                                        <p:strVal val="visible"/>
                                      </p:to>
                                    </p:set>
                                    <p:anim calcmode="lin" valueType="num">
                                      <p:cBhvr additive="base">
                                        <p:cTn id="11" dur="500" fill="hold"/>
                                        <p:tgtEl>
                                          <p:spTgt spid="119815"/>
                                        </p:tgtEl>
                                        <p:attrNameLst>
                                          <p:attrName>ppt_x</p:attrName>
                                        </p:attrNameLst>
                                      </p:cBhvr>
                                      <p:tavLst>
                                        <p:tav tm="0">
                                          <p:val>
                                            <p:strVal val="#ppt_x"/>
                                          </p:val>
                                        </p:tav>
                                        <p:tav tm="100000">
                                          <p:val>
                                            <p:strVal val="#ppt_x"/>
                                          </p:val>
                                        </p:tav>
                                      </p:tavLst>
                                    </p:anim>
                                    <p:anim calcmode="lin" valueType="num">
                                      <p:cBhvr additive="base">
                                        <p:cTn id="12" dur="500" fill="hold"/>
                                        <p:tgtEl>
                                          <p:spTgt spid="1198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P spid="1198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More Cures</a:t>
            </a:r>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t="22415"/>
          <a:stretch>
            <a:fillRect/>
          </a:stretch>
        </p:blipFill>
        <p:spPr bwMode="auto">
          <a:xfrm>
            <a:off x="192088" y="1357312"/>
            <a:ext cx="441325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t="9996" r="1622" b="2592"/>
          <a:stretch>
            <a:fillRect/>
          </a:stretch>
        </p:blipFill>
        <p:spPr bwMode="auto">
          <a:xfrm>
            <a:off x="4648200" y="1371600"/>
            <a:ext cx="4278313"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2520" name="Rectangle 8"/>
          <p:cNvSpPr>
            <a:spLocks noChangeArrowheads="1"/>
          </p:cNvSpPr>
          <p:nvPr/>
        </p:nvSpPr>
        <p:spPr bwMode="auto">
          <a:xfrm>
            <a:off x="5246688" y="5395912"/>
            <a:ext cx="2660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600" dirty="0">
                <a:solidFill>
                  <a:schemeClr val="tx2"/>
                </a:solidFill>
              </a:rPr>
              <a:t>http://www.arthritiscure.org/</a:t>
            </a:r>
          </a:p>
        </p:txBody>
      </p:sp>
      <p:sp>
        <p:nvSpPr>
          <p:cNvPr id="192521" name="Rectangle 9"/>
          <p:cNvSpPr>
            <a:spLocks noChangeArrowheads="1"/>
          </p:cNvSpPr>
          <p:nvPr/>
        </p:nvSpPr>
        <p:spPr bwMode="auto">
          <a:xfrm>
            <a:off x="1401763" y="5281612"/>
            <a:ext cx="3032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600" dirty="0">
                <a:solidFill>
                  <a:schemeClr val="tx2"/>
                </a:solidFill>
              </a:rPr>
              <a:t>http://www.hopkins-arthritis.org/</a:t>
            </a:r>
          </a:p>
          <a:p>
            <a:r>
              <a:rPr lang="en-US" sz="1600" dirty="0">
                <a:solidFill>
                  <a:schemeClr val="tx2"/>
                </a:solidFill>
              </a:rPr>
              <a:t>rheumatoid/rheum_treat.html</a:t>
            </a:r>
          </a:p>
        </p:txBody>
      </p:sp>
      <p:sp>
        <p:nvSpPr>
          <p:cNvPr id="192522" name="Text Box 10"/>
          <p:cNvSpPr txBox="1">
            <a:spLocks noChangeArrowheads="1"/>
          </p:cNvSpPr>
          <p:nvPr/>
        </p:nvSpPr>
        <p:spPr bwMode="auto">
          <a:xfrm>
            <a:off x="4640263" y="5754687"/>
            <a:ext cx="4348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solidFill>
                  <a:schemeClr val="hlink"/>
                </a:solidFill>
              </a:rPr>
              <a:t>Look closely. This is not even a real site. It is a page designed only to sell ads.</a:t>
            </a:r>
          </a:p>
        </p:txBody>
      </p:sp>
    </p:spTree>
    <p:extLst>
      <p:ext uri="{BB962C8B-B14F-4D97-AF65-F5344CB8AC3E}">
        <p14:creationId xmlns:p14="http://schemas.microsoft.com/office/powerpoint/2010/main" val="2105080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21"/>
                                        </p:tgtEl>
                                        <p:attrNameLst>
                                          <p:attrName>style.visibility</p:attrName>
                                        </p:attrNameLst>
                                      </p:cBhvr>
                                      <p:to>
                                        <p:strVal val="visible"/>
                                      </p:to>
                                    </p:set>
                                    <p:anim calcmode="lin" valueType="num">
                                      <p:cBhvr additive="base">
                                        <p:cTn id="7" dur="500" fill="hold"/>
                                        <p:tgtEl>
                                          <p:spTgt spid="192521"/>
                                        </p:tgtEl>
                                        <p:attrNameLst>
                                          <p:attrName>ppt_x</p:attrName>
                                        </p:attrNameLst>
                                      </p:cBhvr>
                                      <p:tavLst>
                                        <p:tav tm="0">
                                          <p:val>
                                            <p:strVal val="#ppt_x"/>
                                          </p:val>
                                        </p:tav>
                                        <p:tav tm="100000">
                                          <p:val>
                                            <p:strVal val="#ppt_x"/>
                                          </p:val>
                                        </p:tav>
                                      </p:tavLst>
                                    </p:anim>
                                    <p:anim calcmode="lin" valueType="num">
                                      <p:cBhvr additive="base">
                                        <p:cTn id="8" dur="500" fill="hold"/>
                                        <p:tgtEl>
                                          <p:spTgt spid="1925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2520"/>
                                        </p:tgtEl>
                                        <p:attrNameLst>
                                          <p:attrName>style.visibility</p:attrName>
                                        </p:attrNameLst>
                                      </p:cBhvr>
                                      <p:to>
                                        <p:strVal val="visible"/>
                                      </p:to>
                                    </p:set>
                                    <p:anim calcmode="lin" valueType="num">
                                      <p:cBhvr additive="base">
                                        <p:cTn id="13" dur="500" fill="hold"/>
                                        <p:tgtEl>
                                          <p:spTgt spid="192520"/>
                                        </p:tgtEl>
                                        <p:attrNameLst>
                                          <p:attrName>ppt_x</p:attrName>
                                        </p:attrNameLst>
                                      </p:cBhvr>
                                      <p:tavLst>
                                        <p:tav tm="0">
                                          <p:val>
                                            <p:strVal val="#ppt_x"/>
                                          </p:val>
                                        </p:tav>
                                        <p:tav tm="100000">
                                          <p:val>
                                            <p:strVal val="#ppt_x"/>
                                          </p:val>
                                        </p:tav>
                                      </p:tavLst>
                                    </p:anim>
                                    <p:anim calcmode="lin" valueType="num">
                                      <p:cBhvr additive="base">
                                        <p:cTn id="14" dur="500" fill="hold"/>
                                        <p:tgtEl>
                                          <p:spTgt spid="1925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2522"/>
                                        </p:tgtEl>
                                        <p:attrNameLst>
                                          <p:attrName>style.visibility</p:attrName>
                                        </p:attrNameLst>
                                      </p:cBhvr>
                                      <p:to>
                                        <p:strVal val="visible"/>
                                      </p:to>
                                    </p:set>
                                    <p:anim calcmode="lin" valueType="num">
                                      <p:cBhvr additive="base">
                                        <p:cTn id="19" dur="500" fill="hold"/>
                                        <p:tgtEl>
                                          <p:spTgt spid="192522"/>
                                        </p:tgtEl>
                                        <p:attrNameLst>
                                          <p:attrName>ppt_x</p:attrName>
                                        </p:attrNameLst>
                                      </p:cBhvr>
                                      <p:tavLst>
                                        <p:tav tm="0">
                                          <p:val>
                                            <p:strVal val="#ppt_x"/>
                                          </p:val>
                                        </p:tav>
                                        <p:tav tm="100000">
                                          <p:val>
                                            <p:strVal val="#ppt_x"/>
                                          </p:val>
                                        </p:tav>
                                      </p:tavLst>
                                    </p:anim>
                                    <p:anim calcmode="lin" valueType="num">
                                      <p:cBhvr additive="base">
                                        <p:cTn id="20" dur="500" fill="hold"/>
                                        <p:tgtEl>
                                          <p:spTgt spid="192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0" grpId="0"/>
      <p:bldP spid="192521" grpId="0"/>
      <p:bldP spid="1925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smtClean="0"/>
              <a:t>International Internet Bandwidth</a:t>
            </a:r>
          </a:p>
        </p:txBody>
      </p:sp>
      <p:pic>
        <p:nvPicPr>
          <p:cNvPr id="35843" name="Picture 5" descr="j0248075[1]"/>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t="11906"/>
          <a:stretch>
            <a:fillRect/>
          </a:stretch>
        </p:blipFill>
        <p:spPr bwMode="auto">
          <a:xfrm>
            <a:off x="914400" y="1143000"/>
            <a:ext cx="80772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6"/>
          <p:cNvSpPr>
            <a:spLocks noChangeShapeType="1"/>
          </p:cNvSpPr>
          <p:nvPr/>
        </p:nvSpPr>
        <p:spPr bwMode="auto">
          <a:xfrm flipV="1">
            <a:off x="1905000" y="1981200"/>
            <a:ext cx="2590800" cy="76200"/>
          </a:xfrm>
          <a:prstGeom prst="line">
            <a:avLst/>
          </a:prstGeom>
          <a:noFill/>
          <a:ln w="381000">
            <a:solidFill>
              <a:srgbClr val="66FFFF"/>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45" name="Text Box 7"/>
          <p:cNvSpPr txBox="1">
            <a:spLocks noChangeArrowheads="1"/>
          </p:cNvSpPr>
          <p:nvPr/>
        </p:nvSpPr>
        <p:spPr bwMode="auto">
          <a:xfrm>
            <a:off x="2590800" y="1854200"/>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7,900 </a:t>
            </a:r>
            <a:r>
              <a:rPr lang="en-US" sz="1800" dirty="0" err="1"/>
              <a:t>Gbps</a:t>
            </a:r>
            <a:endParaRPr lang="en-US" sz="1800" dirty="0"/>
          </a:p>
        </p:txBody>
      </p:sp>
      <p:sp>
        <p:nvSpPr>
          <p:cNvPr id="35846" name="Line 8"/>
          <p:cNvSpPr>
            <a:spLocks noChangeShapeType="1"/>
          </p:cNvSpPr>
          <p:nvPr/>
        </p:nvSpPr>
        <p:spPr bwMode="auto">
          <a:xfrm>
            <a:off x="2209800" y="2286000"/>
            <a:ext cx="304800" cy="1219200"/>
          </a:xfrm>
          <a:prstGeom prst="line">
            <a:avLst/>
          </a:prstGeom>
          <a:noFill/>
          <a:ln w="215900">
            <a:solidFill>
              <a:srgbClr val="66FFFF"/>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47" name="Text Box 9"/>
          <p:cNvSpPr txBox="1">
            <a:spLocks noChangeArrowheads="1"/>
          </p:cNvSpPr>
          <p:nvPr/>
        </p:nvSpPr>
        <p:spPr bwMode="auto">
          <a:xfrm>
            <a:off x="2133600" y="2768600"/>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4,400 </a:t>
            </a:r>
            <a:r>
              <a:rPr lang="en-US" sz="1800" dirty="0" err="1"/>
              <a:t>Gbps</a:t>
            </a:r>
            <a:endParaRPr lang="en-US" sz="1800" dirty="0"/>
          </a:p>
        </p:txBody>
      </p:sp>
      <p:sp>
        <p:nvSpPr>
          <p:cNvPr id="35848" name="Line 10"/>
          <p:cNvSpPr>
            <a:spLocks noChangeShapeType="1"/>
          </p:cNvSpPr>
          <p:nvPr/>
        </p:nvSpPr>
        <p:spPr bwMode="auto">
          <a:xfrm>
            <a:off x="2362200" y="2362200"/>
            <a:ext cx="2209800" cy="533400"/>
          </a:xfrm>
          <a:prstGeom prst="line">
            <a:avLst/>
          </a:prstGeom>
          <a:noFill/>
          <a:ln w="50800">
            <a:solidFill>
              <a:schemeClr val="bg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49" name="Line 12"/>
          <p:cNvSpPr>
            <a:spLocks noChangeShapeType="1"/>
          </p:cNvSpPr>
          <p:nvPr/>
        </p:nvSpPr>
        <p:spPr bwMode="auto">
          <a:xfrm>
            <a:off x="4648200" y="2057400"/>
            <a:ext cx="76200" cy="838200"/>
          </a:xfrm>
          <a:prstGeom prst="line">
            <a:avLst/>
          </a:prstGeom>
          <a:noFill/>
          <a:ln w="25400">
            <a:solidFill>
              <a:schemeClr val="bg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0" name="Text Box 13"/>
          <p:cNvSpPr txBox="1">
            <a:spLocks noChangeArrowheads="1"/>
          </p:cNvSpPr>
          <p:nvPr/>
        </p:nvSpPr>
        <p:spPr bwMode="auto">
          <a:xfrm>
            <a:off x="3657600" y="289560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619 </a:t>
            </a:r>
            <a:r>
              <a:rPr lang="en-US" sz="1800" dirty="0" err="1" smtClean="0"/>
              <a:t>Gbps</a:t>
            </a:r>
            <a:endParaRPr lang="en-US" sz="1800" dirty="0"/>
          </a:p>
        </p:txBody>
      </p:sp>
      <p:sp>
        <p:nvSpPr>
          <p:cNvPr id="35851" name="Line 14"/>
          <p:cNvSpPr>
            <a:spLocks noChangeShapeType="1"/>
          </p:cNvSpPr>
          <p:nvPr/>
        </p:nvSpPr>
        <p:spPr bwMode="auto">
          <a:xfrm>
            <a:off x="4572000" y="1905000"/>
            <a:ext cx="2819400" cy="1676400"/>
          </a:xfrm>
          <a:prstGeom prst="line">
            <a:avLst/>
          </a:prstGeom>
          <a:noFill/>
          <a:ln w="127000">
            <a:solidFill>
              <a:srgbClr val="66FFFF"/>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2" name="Text Box 15"/>
          <p:cNvSpPr txBox="1">
            <a:spLocks noChangeArrowheads="1"/>
          </p:cNvSpPr>
          <p:nvPr/>
        </p:nvSpPr>
        <p:spPr bwMode="auto">
          <a:xfrm>
            <a:off x="5486400" y="2311400"/>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2,700 </a:t>
            </a:r>
            <a:r>
              <a:rPr lang="en-US" sz="1800" dirty="0" err="1"/>
              <a:t>Gbps</a:t>
            </a:r>
            <a:endParaRPr lang="en-US" sz="1800" dirty="0"/>
          </a:p>
        </p:txBody>
      </p:sp>
      <p:sp>
        <p:nvSpPr>
          <p:cNvPr id="35853" name="Freeform 16"/>
          <p:cNvSpPr>
            <a:spLocks/>
          </p:cNvSpPr>
          <p:nvPr/>
        </p:nvSpPr>
        <p:spPr bwMode="auto">
          <a:xfrm>
            <a:off x="825500" y="2362200"/>
            <a:ext cx="6337300" cy="3009900"/>
          </a:xfrm>
          <a:custGeom>
            <a:avLst/>
            <a:gdLst>
              <a:gd name="T0" fmla="*/ 632 w 3992"/>
              <a:gd name="T1" fmla="*/ 0 h 1896"/>
              <a:gd name="T2" fmla="*/ 248 w 3992"/>
              <a:gd name="T3" fmla="*/ 1056 h 1896"/>
              <a:gd name="T4" fmla="*/ 2120 w 3992"/>
              <a:gd name="T5" fmla="*/ 1872 h 1896"/>
              <a:gd name="T6" fmla="*/ 3992 w 3992"/>
              <a:gd name="T7" fmla="*/ 912 h 1896"/>
              <a:gd name="T8" fmla="*/ 0 60000 65536"/>
              <a:gd name="T9" fmla="*/ 0 60000 65536"/>
              <a:gd name="T10" fmla="*/ 0 60000 65536"/>
              <a:gd name="T11" fmla="*/ 0 60000 65536"/>
              <a:gd name="T12" fmla="*/ 0 w 3992"/>
              <a:gd name="T13" fmla="*/ 0 h 1896"/>
              <a:gd name="T14" fmla="*/ 3992 w 3992"/>
              <a:gd name="T15" fmla="*/ 1896 h 1896"/>
            </a:gdLst>
            <a:ahLst/>
            <a:cxnLst>
              <a:cxn ang="T8">
                <a:pos x="T0" y="T1"/>
              </a:cxn>
              <a:cxn ang="T9">
                <a:pos x="T2" y="T3"/>
              </a:cxn>
              <a:cxn ang="T10">
                <a:pos x="T4" y="T5"/>
              </a:cxn>
              <a:cxn ang="T11">
                <a:pos x="T6" y="T7"/>
              </a:cxn>
            </a:cxnLst>
            <a:rect l="T12" t="T13" r="T14" b="T15"/>
            <a:pathLst>
              <a:path w="3992" h="1896">
                <a:moveTo>
                  <a:pt x="632" y="0"/>
                </a:moveTo>
                <a:cubicBezTo>
                  <a:pt x="316" y="372"/>
                  <a:pt x="0" y="744"/>
                  <a:pt x="248" y="1056"/>
                </a:cubicBezTo>
                <a:cubicBezTo>
                  <a:pt x="496" y="1368"/>
                  <a:pt x="1496" y="1896"/>
                  <a:pt x="2120" y="1872"/>
                </a:cubicBezTo>
                <a:cubicBezTo>
                  <a:pt x="2744" y="1848"/>
                  <a:pt x="3368" y="1380"/>
                  <a:pt x="3992" y="912"/>
                </a:cubicBezTo>
              </a:path>
            </a:pathLst>
          </a:custGeom>
          <a:noFill/>
          <a:ln w="368300">
            <a:solidFill>
              <a:srgbClr val="66FFFF"/>
            </a:solidFill>
            <a:round/>
            <a:headEnd type="triangle" w="med" len="sm"/>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4" name="Text Box 17"/>
          <p:cNvSpPr txBox="1">
            <a:spLocks noChangeArrowheads="1"/>
          </p:cNvSpPr>
          <p:nvPr/>
        </p:nvSpPr>
        <p:spPr bwMode="auto">
          <a:xfrm>
            <a:off x="3413125" y="5065713"/>
            <a:ext cx="137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7,600 </a:t>
            </a:r>
            <a:r>
              <a:rPr lang="en-US" sz="1800" dirty="0" err="1"/>
              <a:t>Gbps</a:t>
            </a:r>
            <a:endParaRPr lang="en-US" sz="1800" dirty="0"/>
          </a:p>
        </p:txBody>
      </p:sp>
      <p:sp>
        <p:nvSpPr>
          <p:cNvPr id="35855" name="Line 18"/>
          <p:cNvSpPr>
            <a:spLocks noChangeShapeType="1"/>
          </p:cNvSpPr>
          <p:nvPr/>
        </p:nvSpPr>
        <p:spPr bwMode="auto">
          <a:xfrm flipH="1">
            <a:off x="2895600" y="2209800"/>
            <a:ext cx="1447800" cy="1524000"/>
          </a:xfrm>
          <a:prstGeom prst="line">
            <a:avLst/>
          </a:prstGeom>
          <a:noFill/>
          <a:ln w="12700">
            <a:solidFill>
              <a:schemeClr val="bg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6" name="Text Box 20">
            <a:hlinkClick r:id="rId3"/>
          </p:cNvPr>
          <p:cNvSpPr txBox="1">
            <a:spLocks noChangeArrowheads="1"/>
          </p:cNvSpPr>
          <p:nvPr/>
        </p:nvSpPr>
        <p:spPr bwMode="auto">
          <a:xfrm>
            <a:off x="3733800" y="6248400"/>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4"/>
              </a:rPr>
              <a:t>http://www.telegeography.com</a:t>
            </a:r>
            <a:r>
              <a:rPr lang="en-US" sz="1800" dirty="0"/>
              <a:t> </a:t>
            </a:r>
          </a:p>
        </p:txBody>
      </p:sp>
      <p:sp>
        <p:nvSpPr>
          <p:cNvPr id="35858" name="Line 22"/>
          <p:cNvSpPr>
            <a:spLocks noChangeShapeType="1"/>
          </p:cNvSpPr>
          <p:nvPr/>
        </p:nvSpPr>
        <p:spPr bwMode="auto">
          <a:xfrm>
            <a:off x="4648200" y="2209800"/>
            <a:ext cx="304800" cy="1219200"/>
          </a:xfrm>
          <a:prstGeom prst="line">
            <a:avLst/>
          </a:prstGeom>
          <a:noFill/>
          <a:ln w="38100">
            <a:solidFill>
              <a:srgbClr val="66FFFF"/>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758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smtClean="0"/>
              <a:t>Privacy</a:t>
            </a:r>
          </a:p>
        </p:txBody>
      </p:sp>
      <p:pic>
        <p:nvPicPr>
          <p:cNvPr id="14339" name="Picture 13" descr="j013299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4400" y="3335338"/>
            <a:ext cx="15748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4" descr="ph02982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82938"/>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24"/>
          <p:cNvSpPr>
            <a:spLocks noChangeAspect="1" noChangeArrowheads="1" noTextEdit="1"/>
          </p:cNvSpPr>
          <p:nvPr/>
        </p:nvSpPr>
        <p:spPr bwMode="auto">
          <a:xfrm>
            <a:off x="3606800" y="3563938"/>
            <a:ext cx="25654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2" name="Freeform 26"/>
          <p:cNvSpPr>
            <a:spLocks/>
          </p:cNvSpPr>
          <p:nvPr/>
        </p:nvSpPr>
        <p:spPr bwMode="auto">
          <a:xfrm>
            <a:off x="3670300" y="3581400"/>
            <a:ext cx="2400300" cy="2127250"/>
          </a:xfrm>
          <a:custGeom>
            <a:avLst/>
            <a:gdLst>
              <a:gd name="T0" fmla="*/ 2580 w 3024"/>
              <a:gd name="T1" fmla="*/ 16 h 2679"/>
              <a:gd name="T2" fmla="*/ 2597 w 3024"/>
              <a:gd name="T3" fmla="*/ 54 h 2679"/>
              <a:gd name="T4" fmla="*/ 2600 w 3024"/>
              <a:gd name="T5" fmla="*/ 91 h 2679"/>
              <a:gd name="T6" fmla="*/ 2575 w 3024"/>
              <a:gd name="T7" fmla="*/ 116 h 2679"/>
              <a:gd name="T8" fmla="*/ 2532 w 3024"/>
              <a:gd name="T9" fmla="*/ 123 h 2679"/>
              <a:gd name="T10" fmla="*/ 2615 w 3024"/>
              <a:gd name="T11" fmla="*/ 217 h 2679"/>
              <a:gd name="T12" fmla="*/ 2715 w 3024"/>
              <a:gd name="T13" fmla="*/ 335 h 2679"/>
              <a:gd name="T14" fmla="*/ 2803 w 3024"/>
              <a:gd name="T15" fmla="*/ 465 h 2679"/>
              <a:gd name="T16" fmla="*/ 2875 w 3024"/>
              <a:gd name="T17" fmla="*/ 601 h 2679"/>
              <a:gd name="T18" fmla="*/ 2935 w 3024"/>
              <a:gd name="T19" fmla="*/ 745 h 2679"/>
              <a:gd name="T20" fmla="*/ 2979 w 3024"/>
              <a:gd name="T21" fmla="*/ 893 h 2679"/>
              <a:gd name="T22" fmla="*/ 3009 w 3024"/>
              <a:gd name="T23" fmla="*/ 1046 h 2679"/>
              <a:gd name="T24" fmla="*/ 3022 w 3024"/>
              <a:gd name="T25" fmla="*/ 1201 h 2679"/>
              <a:gd name="T26" fmla="*/ 3020 w 3024"/>
              <a:gd name="T27" fmla="*/ 1356 h 2679"/>
              <a:gd name="T28" fmla="*/ 3002 w 3024"/>
              <a:gd name="T29" fmla="*/ 1513 h 2679"/>
              <a:gd name="T30" fmla="*/ 2970 w 3024"/>
              <a:gd name="T31" fmla="*/ 1657 h 2679"/>
              <a:gd name="T32" fmla="*/ 2944 w 3024"/>
              <a:gd name="T33" fmla="*/ 1735 h 2679"/>
              <a:gd name="T34" fmla="*/ 2916 w 3024"/>
              <a:gd name="T35" fmla="*/ 1812 h 2679"/>
              <a:gd name="T36" fmla="*/ 2882 w 3024"/>
              <a:gd name="T37" fmla="*/ 1889 h 2679"/>
              <a:gd name="T38" fmla="*/ 2844 w 3024"/>
              <a:gd name="T39" fmla="*/ 1965 h 2679"/>
              <a:gd name="T40" fmla="*/ 2803 w 3024"/>
              <a:gd name="T41" fmla="*/ 2038 h 2679"/>
              <a:gd name="T42" fmla="*/ 2756 w 3024"/>
              <a:gd name="T43" fmla="*/ 2107 h 2679"/>
              <a:gd name="T44" fmla="*/ 2706 w 3024"/>
              <a:gd name="T45" fmla="*/ 2177 h 2679"/>
              <a:gd name="T46" fmla="*/ 2651 w 3024"/>
              <a:gd name="T47" fmla="*/ 2243 h 2679"/>
              <a:gd name="T48" fmla="*/ 2594 w 3024"/>
              <a:gd name="T49" fmla="*/ 2307 h 2679"/>
              <a:gd name="T50" fmla="*/ 2531 w 3024"/>
              <a:gd name="T51" fmla="*/ 2369 h 2679"/>
              <a:gd name="T52" fmla="*/ 2494 w 3024"/>
              <a:gd name="T53" fmla="*/ 2413 h 2679"/>
              <a:gd name="T54" fmla="*/ 2297 w 3024"/>
              <a:gd name="T55" fmla="*/ 2580 h 2679"/>
              <a:gd name="T56" fmla="*/ 2306 w 3024"/>
              <a:gd name="T57" fmla="*/ 2630 h 2679"/>
              <a:gd name="T58" fmla="*/ 767 w 3024"/>
              <a:gd name="T59" fmla="*/ 2679 h 2679"/>
              <a:gd name="T60" fmla="*/ 717 w 3024"/>
              <a:gd name="T61" fmla="*/ 2635 h 2679"/>
              <a:gd name="T62" fmla="*/ 714 w 3024"/>
              <a:gd name="T63" fmla="*/ 2583 h 2679"/>
              <a:gd name="T64" fmla="*/ 684 w 3024"/>
              <a:gd name="T65" fmla="*/ 2524 h 2679"/>
              <a:gd name="T66" fmla="*/ 546 w 3024"/>
              <a:gd name="T67" fmla="*/ 2423 h 2679"/>
              <a:gd name="T68" fmla="*/ 423 w 3024"/>
              <a:gd name="T69" fmla="*/ 2308 h 2679"/>
              <a:gd name="T70" fmla="*/ 314 w 3024"/>
              <a:gd name="T71" fmla="*/ 2182 h 2679"/>
              <a:gd name="T72" fmla="*/ 220 w 3024"/>
              <a:gd name="T73" fmla="*/ 2046 h 2679"/>
              <a:gd name="T74" fmla="*/ 144 w 3024"/>
              <a:gd name="T75" fmla="*/ 1903 h 2679"/>
              <a:gd name="T76" fmla="*/ 80 w 3024"/>
              <a:gd name="T77" fmla="*/ 1748 h 2679"/>
              <a:gd name="T78" fmla="*/ 36 w 3024"/>
              <a:gd name="T79" fmla="*/ 1590 h 2679"/>
              <a:gd name="T80" fmla="*/ 9 w 3024"/>
              <a:gd name="T81" fmla="*/ 1425 h 2679"/>
              <a:gd name="T82" fmla="*/ 0 w 3024"/>
              <a:gd name="T83" fmla="*/ 1257 h 2679"/>
              <a:gd name="T84" fmla="*/ 8 w 3024"/>
              <a:gd name="T85" fmla="*/ 1086 h 2679"/>
              <a:gd name="T86" fmla="*/ 28 w 3024"/>
              <a:gd name="T87" fmla="*/ 962 h 2679"/>
              <a:gd name="T88" fmla="*/ 48 w 3024"/>
              <a:gd name="T89" fmla="*/ 864 h 2679"/>
              <a:gd name="T90" fmla="*/ 78 w 3024"/>
              <a:gd name="T91" fmla="*/ 771 h 2679"/>
              <a:gd name="T92" fmla="*/ 110 w 3024"/>
              <a:gd name="T93" fmla="*/ 678 h 2679"/>
              <a:gd name="T94" fmla="*/ 149 w 3024"/>
              <a:gd name="T95" fmla="*/ 589 h 2679"/>
              <a:gd name="T96" fmla="*/ 195 w 3024"/>
              <a:gd name="T97" fmla="*/ 503 h 2679"/>
              <a:gd name="T98" fmla="*/ 245 w 3024"/>
              <a:gd name="T99" fmla="*/ 419 h 2679"/>
              <a:gd name="T100" fmla="*/ 301 w 3024"/>
              <a:gd name="T101" fmla="*/ 337 h 2679"/>
              <a:gd name="T102" fmla="*/ 364 w 3024"/>
              <a:gd name="T103" fmla="*/ 259 h 2679"/>
              <a:gd name="T104" fmla="*/ 432 w 3024"/>
              <a:gd name="T105" fmla="*/ 185 h 2679"/>
              <a:gd name="T106" fmla="*/ 509 w 3024"/>
              <a:gd name="T107" fmla="*/ 114 h 2679"/>
              <a:gd name="T108" fmla="*/ 464 w 3024"/>
              <a:gd name="T109" fmla="*/ 105 h 2679"/>
              <a:gd name="T110" fmla="*/ 425 w 3024"/>
              <a:gd name="T111" fmla="*/ 75 h 2679"/>
              <a:gd name="T112" fmla="*/ 425 w 3024"/>
              <a:gd name="T113" fmla="*/ 34 h 2679"/>
              <a:gd name="T114" fmla="*/ 2551 w 3024"/>
              <a:gd name="T115" fmla="*/ 0 h 26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24"/>
              <a:gd name="T175" fmla="*/ 0 h 2679"/>
              <a:gd name="T176" fmla="*/ 3024 w 3024"/>
              <a:gd name="T177" fmla="*/ 2679 h 26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24" h="2679">
                <a:moveTo>
                  <a:pt x="2551" y="0"/>
                </a:moveTo>
                <a:lnTo>
                  <a:pt x="2557" y="0"/>
                </a:lnTo>
                <a:lnTo>
                  <a:pt x="2563" y="3"/>
                </a:lnTo>
                <a:lnTo>
                  <a:pt x="2567" y="6"/>
                </a:lnTo>
                <a:lnTo>
                  <a:pt x="2573" y="9"/>
                </a:lnTo>
                <a:lnTo>
                  <a:pt x="2580" y="16"/>
                </a:lnTo>
                <a:lnTo>
                  <a:pt x="2588" y="26"/>
                </a:lnTo>
                <a:lnTo>
                  <a:pt x="2590" y="30"/>
                </a:lnTo>
                <a:lnTo>
                  <a:pt x="2592" y="36"/>
                </a:lnTo>
                <a:lnTo>
                  <a:pt x="2594" y="42"/>
                </a:lnTo>
                <a:lnTo>
                  <a:pt x="2596" y="48"/>
                </a:lnTo>
                <a:lnTo>
                  <a:pt x="2597" y="54"/>
                </a:lnTo>
                <a:lnTo>
                  <a:pt x="2599" y="60"/>
                </a:lnTo>
                <a:lnTo>
                  <a:pt x="2600" y="65"/>
                </a:lnTo>
                <a:lnTo>
                  <a:pt x="2603" y="72"/>
                </a:lnTo>
                <a:lnTo>
                  <a:pt x="2601" y="78"/>
                </a:lnTo>
                <a:lnTo>
                  <a:pt x="2601" y="85"/>
                </a:lnTo>
                <a:lnTo>
                  <a:pt x="2600" y="91"/>
                </a:lnTo>
                <a:lnTo>
                  <a:pt x="2599" y="97"/>
                </a:lnTo>
                <a:lnTo>
                  <a:pt x="2596" y="103"/>
                </a:lnTo>
                <a:lnTo>
                  <a:pt x="2594" y="108"/>
                </a:lnTo>
                <a:lnTo>
                  <a:pt x="2590" y="112"/>
                </a:lnTo>
                <a:lnTo>
                  <a:pt x="2584" y="116"/>
                </a:lnTo>
                <a:lnTo>
                  <a:pt x="2575" y="116"/>
                </a:lnTo>
                <a:lnTo>
                  <a:pt x="2567" y="116"/>
                </a:lnTo>
                <a:lnTo>
                  <a:pt x="2560" y="116"/>
                </a:lnTo>
                <a:lnTo>
                  <a:pt x="2554" y="119"/>
                </a:lnTo>
                <a:lnTo>
                  <a:pt x="2546" y="119"/>
                </a:lnTo>
                <a:lnTo>
                  <a:pt x="2540" y="121"/>
                </a:lnTo>
                <a:lnTo>
                  <a:pt x="2532" y="123"/>
                </a:lnTo>
                <a:lnTo>
                  <a:pt x="2525" y="126"/>
                </a:lnTo>
                <a:lnTo>
                  <a:pt x="2543" y="143"/>
                </a:lnTo>
                <a:lnTo>
                  <a:pt x="2562" y="161"/>
                </a:lnTo>
                <a:lnTo>
                  <a:pt x="2580" y="179"/>
                </a:lnTo>
                <a:lnTo>
                  <a:pt x="2598" y="199"/>
                </a:lnTo>
                <a:lnTo>
                  <a:pt x="2615" y="217"/>
                </a:lnTo>
                <a:lnTo>
                  <a:pt x="2633" y="236"/>
                </a:lnTo>
                <a:lnTo>
                  <a:pt x="2650" y="255"/>
                </a:lnTo>
                <a:lnTo>
                  <a:pt x="2669" y="275"/>
                </a:lnTo>
                <a:lnTo>
                  <a:pt x="2683" y="294"/>
                </a:lnTo>
                <a:lnTo>
                  <a:pt x="2699" y="315"/>
                </a:lnTo>
                <a:lnTo>
                  <a:pt x="2715" y="335"/>
                </a:lnTo>
                <a:lnTo>
                  <a:pt x="2731" y="357"/>
                </a:lnTo>
                <a:lnTo>
                  <a:pt x="2745" y="377"/>
                </a:lnTo>
                <a:lnTo>
                  <a:pt x="2760" y="399"/>
                </a:lnTo>
                <a:lnTo>
                  <a:pt x="2775" y="421"/>
                </a:lnTo>
                <a:lnTo>
                  <a:pt x="2790" y="444"/>
                </a:lnTo>
                <a:lnTo>
                  <a:pt x="2803" y="465"/>
                </a:lnTo>
                <a:lnTo>
                  <a:pt x="2815" y="487"/>
                </a:lnTo>
                <a:lnTo>
                  <a:pt x="2828" y="510"/>
                </a:lnTo>
                <a:lnTo>
                  <a:pt x="2841" y="533"/>
                </a:lnTo>
                <a:lnTo>
                  <a:pt x="2852" y="555"/>
                </a:lnTo>
                <a:lnTo>
                  <a:pt x="2863" y="578"/>
                </a:lnTo>
                <a:lnTo>
                  <a:pt x="2875" y="601"/>
                </a:lnTo>
                <a:lnTo>
                  <a:pt x="2887" y="626"/>
                </a:lnTo>
                <a:lnTo>
                  <a:pt x="2896" y="648"/>
                </a:lnTo>
                <a:lnTo>
                  <a:pt x="2907" y="673"/>
                </a:lnTo>
                <a:lnTo>
                  <a:pt x="2917" y="696"/>
                </a:lnTo>
                <a:lnTo>
                  <a:pt x="2926" y="720"/>
                </a:lnTo>
                <a:lnTo>
                  <a:pt x="2935" y="745"/>
                </a:lnTo>
                <a:lnTo>
                  <a:pt x="2943" y="769"/>
                </a:lnTo>
                <a:lnTo>
                  <a:pt x="2952" y="794"/>
                </a:lnTo>
                <a:lnTo>
                  <a:pt x="2960" y="820"/>
                </a:lnTo>
                <a:lnTo>
                  <a:pt x="2967" y="844"/>
                </a:lnTo>
                <a:lnTo>
                  <a:pt x="2973" y="869"/>
                </a:lnTo>
                <a:lnTo>
                  <a:pt x="2979" y="893"/>
                </a:lnTo>
                <a:lnTo>
                  <a:pt x="2986" y="919"/>
                </a:lnTo>
                <a:lnTo>
                  <a:pt x="2991" y="944"/>
                </a:lnTo>
                <a:lnTo>
                  <a:pt x="2997" y="970"/>
                </a:lnTo>
                <a:lnTo>
                  <a:pt x="3001" y="995"/>
                </a:lnTo>
                <a:lnTo>
                  <a:pt x="3006" y="1021"/>
                </a:lnTo>
                <a:lnTo>
                  <a:pt x="3009" y="1046"/>
                </a:lnTo>
                <a:lnTo>
                  <a:pt x="3012" y="1072"/>
                </a:lnTo>
                <a:lnTo>
                  <a:pt x="3015" y="1098"/>
                </a:lnTo>
                <a:lnTo>
                  <a:pt x="3018" y="1123"/>
                </a:lnTo>
                <a:lnTo>
                  <a:pt x="3019" y="1149"/>
                </a:lnTo>
                <a:lnTo>
                  <a:pt x="3021" y="1175"/>
                </a:lnTo>
                <a:lnTo>
                  <a:pt x="3022" y="1201"/>
                </a:lnTo>
                <a:lnTo>
                  <a:pt x="3024" y="1228"/>
                </a:lnTo>
                <a:lnTo>
                  <a:pt x="3023" y="1253"/>
                </a:lnTo>
                <a:lnTo>
                  <a:pt x="3023" y="1279"/>
                </a:lnTo>
                <a:lnTo>
                  <a:pt x="3022" y="1304"/>
                </a:lnTo>
                <a:lnTo>
                  <a:pt x="3022" y="1331"/>
                </a:lnTo>
                <a:lnTo>
                  <a:pt x="3020" y="1356"/>
                </a:lnTo>
                <a:lnTo>
                  <a:pt x="3018" y="1383"/>
                </a:lnTo>
                <a:lnTo>
                  <a:pt x="3016" y="1409"/>
                </a:lnTo>
                <a:lnTo>
                  <a:pt x="3014" y="1435"/>
                </a:lnTo>
                <a:lnTo>
                  <a:pt x="3009" y="1461"/>
                </a:lnTo>
                <a:lnTo>
                  <a:pt x="3006" y="1487"/>
                </a:lnTo>
                <a:lnTo>
                  <a:pt x="3002" y="1513"/>
                </a:lnTo>
                <a:lnTo>
                  <a:pt x="2998" y="1540"/>
                </a:lnTo>
                <a:lnTo>
                  <a:pt x="2991" y="1565"/>
                </a:lnTo>
                <a:lnTo>
                  <a:pt x="2986" y="1592"/>
                </a:lnTo>
                <a:lnTo>
                  <a:pt x="2979" y="1617"/>
                </a:lnTo>
                <a:lnTo>
                  <a:pt x="2974" y="1644"/>
                </a:lnTo>
                <a:lnTo>
                  <a:pt x="2970" y="1657"/>
                </a:lnTo>
                <a:lnTo>
                  <a:pt x="2966" y="1670"/>
                </a:lnTo>
                <a:lnTo>
                  <a:pt x="2961" y="1682"/>
                </a:lnTo>
                <a:lnTo>
                  <a:pt x="2958" y="1696"/>
                </a:lnTo>
                <a:lnTo>
                  <a:pt x="2953" y="1709"/>
                </a:lnTo>
                <a:lnTo>
                  <a:pt x="2950" y="1722"/>
                </a:lnTo>
                <a:lnTo>
                  <a:pt x="2944" y="1735"/>
                </a:lnTo>
                <a:lnTo>
                  <a:pt x="2941" y="1748"/>
                </a:lnTo>
                <a:lnTo>
                  <a:pt x="2936" y="1761"/>
                </a:lnTo>
                <a:lnTo>
                  <a:pt x="2930" y="1774"/>
                </a:lnTo>
                <a:lnTo>
                  <a:pt x="2925" y="1787"/>
                </a:lnTo>
                <a:lnTo>
                  <a:pt x="2921" y="1800"/>
                </a:lnTo>
                <a:lnTo>
                  <a:pt x="2916" y="1812"/>
                </a:lnTo>
                <a:lnTo>
                  <a:pt x="2910" y="1825"/>
                </a:lnTo>
                <a:lnTo>
                  <a:pt x="2905" y="1838"/>
                </a:lnTo>
                <a:lnTo>
                  <a:pt x="2901" y="1852"/>
                </a:lnTo>
                <a:lnTo>
                  <a:pt x="2894" y="1863"/>
                </a:lnTo>
                <a:lnTo>
                  <a:pt x="2888" y="1876"/>
                </a:lnTo>
                <a:lnTo>
                  <a:pt x="2882" y="1889"/>
                </a:lnTo>
                <a:lnTo>
                  <a:pt x="2876" y="1902"/>
                </a:lnTo>
                <a:lnTo>
                  <a:pt x="2870" y="1915"/>
                </a:lnTo>
                <a:lnTo>
                  <a:pt x="2863" y="1927"/>
                </a:lnTo>
                <a:lnTo>
                  <a:pt x="2857" y="1940"/>
                </a:lnTo>
                <a:lnTo>
                  <a:pt x="2852" y="1953"/>
                </a:lnTo>
                <a:lnTo>
                  <a:pt x="2844" y="1965"/>
                </a:lnTo>
                <a:lnTo>
                  <a:pt x="2838" y="1977"/>
                </a:lnTo>
                <a:lnTo>
                  <a:pt x="2830" y="1989"/>
                </a:lnTo>
                <a:lnTo>
                  <a:pt x="2824" y="2002"/>
                </a:lnTo>
                <a:lnTo>
                  <a:pt x="2817" y="2014"/>
                </a:lnTo>
                <a:lnTo>
                  <a:pt x="2810" y="2026"/>
                </a:lnTo>
                <a:lnTo>
                  <a:pt x="2803" y="2038"/>
                </a:lnTo>
                <a:lnTo>
                  <a:pt x="2796" y="2051"/>
                </a:lnTo>
                <a:lnTo>
                  <a:pt x="2788" y="2062"/>
                </a:lnTo>
                <a:lnTo>
                  <a:pt x="2780" y="2073"/>
                </a:lnTo>
                <a:lnTo>
                  <a:pt x="2772" y="2085"/>
                </a:lnTo>
                <a:lnTo>
                  <a:pt x="2764" y="2097"/>
                </a:lnTo>
                <a:lnTo>
                  <a:pt x="2756" y="2107"/>
                </a:lnTo>
                <a:lnTo>
                  <a:pt x="2748" y="2120"/>
                </a:lnTo>
                <a:lnTo>
                  <a:pt x="2740" y="2131"/>
                </a:lnTo>
                <a:lnTo>
                  <a:pt x="2732" y="2144"/>
                </a:lnTo>
                <a:lnTo>
                  <a:pt x="2723" y="2154"/>
                </a:lnTo>
                <a:lnTo>
                  <a:pt x="2714" y="2166"/>
                </a:lnTo>
                <a:lnTo>
                  <a:pt x="2706" y="2177"/>
                </a:lnTo>
                <a:lnTo>
                  <a:pt x="2697" y="2188"/>
                </a:lnTo>
                <a:lnTo>
                  <a:pt x="2688" y="2199"/>
                </a:lnTo>
                <a:lnTo>
                  <a:pt x="2679" y="2211"/>
                </a:lnTo>
                <a:lnTo>
                  <a:pt x="2671" y="2221"/>
                </a:lnTo>
                <a:lnTo>
                  <a:pt x="2662" y="2233"/>
                </a:lnTo>
                <a:lnTo>
                  <a:pt x="2651" y="2243"/>
                </a:lnTo>
                <a:lnTo>
                  <a:pt x="2642" y="2254"/>
                </a:lnTo>
                <a:lnTo>
                  <a:pt x="2632" y="2264"/>
                </a:lnTo>
                <a:lnTo>
                  <a:pt x="2623" y="2276"/>
                </a:lnTo>
                <a:lnTo>
                  <a:pt x="2613" y="2285"/>
                </a:lnTo>
                <a:lnTo>
                  <a:pt x="2604" y="2297"/>
                </a:lnTo>
                <a:lnTo>
                  <a:pt x="2594" y="2307"/>
                </a:lnTo>
                <a:lnTo>
                  <a:pt x="2584" y="2318"/>
                </a:lnTo>
                <a:lnTo>
                  <a:pt x="2574" y="2328"/>
                </a:lnTo>
                <a:lnTo>
                  <a:pt x="2563" y="2339"/>
                </a:lnTo>
                <a:lnTo>
                  <a:pt x="2552" y="2349"/>
                </a:lnTo>
                <a:lnTo>
                  <a:pt x="2542" y="2360"/>
                </a:lnTo>
                <a:lnTo>
                  <a:pt x="2531" y="2369"/>
                </a:lnTo>
                <a:lnTo>
                  <a:pt x="2521" y="2380"/>
                </a:lnTo>
                <a:lnTo>
                  <a:pt x="2510" y="2390"/>
                </a:lnTo>
                <a:lnTo>
                  <a:pt x="2500" y="2400"/>
                </a:lnTo>
                <a:lnTo>
                  <a:pt x="2500" y="2404"/>
                </a:lnTo>
                <a:lnTo>
                  <a:pt x="2497" y="2409"/>
                </a:lnTo>
                <a:lnTo>
                  <a:pt x="2494" y="2413"/>
                </a:lnTo>
                <a:lnTo>
                  <a:pt x="2492" y="2418"/>
                </a:lnTo>
                <a:lnTo>
                  <a:pt x="2485" y="2412"/>
                </a:lnTo>
                <a:lnTo>
                  <a:pt x="2276" y="2562"/>
                </a:lnTo>
                <a:lnTo>
                  <a:pt x="2285" y="2570"/>
                </a:lnTo>
                <a:lnTo>
                  <a:pt x="2294" y="2577"/>
                </a:lnTo>
                <a:lnTo>
                  <a:pt x="2297" y="2580"/>
                </a:lnTo>
                <a:lnTo>
                  <a:pt x="2301" y="2586"/>
                </a:lnTo>
                <a:lnTo>
                  <a:pt x="2304" y="2591"/>
                </a:lnTo>
                <a:lnTo>
                  <a:pt x="2309" y="2599"/>
                </a:lnTo>
                <a:lnTo>
                  <a:pt x="2309" y="2609"/>
                </a:lnTo>
                <a:lnTo>
                  <a:pt x="2309" y="2620"/>
                </a:lnTo>
                <a:lnTo>
                  <a:pt x="2306" y="2630"/>
                </a:lnTo>
                <a:lnTo>
                  <a:pt x="2304" y="2641"/>
                </a:lnTo>
                <a:lnTo>
                  <a:pt x="2300" y="2651"/>
                </a:lnTo>
                <a:lnTo>
                  <a:pt x="2296" y="2660"/>
                </a:lnTo>
                <a:lnTo>
                  <a:pt x="2289" y="2668"/>
                </a:lnTo>
                <a:lnTo>
                  <a:pt x="2284" y="2676"/>
                </a:lnTo>
                <a:lnTo>
                  <a:pt x="767" y="2679"/>
                </a:lnTo>
                <a:lnTo>
                  <a:pt x="758" y="2671"/>
                </a:lnTo>
                <a:lnTo>
                  <a:pt x="750" y="2665"/>
                </a:lnTo>
                <a:lnTo>
                  <a:pt x="740" y="2657"/>
                </a:lnTo>
                <a:lnTo>
                  <a:pt x="731" y="2651"/>
                </a:lnTo>
                <a:lnTo>
                  <a:pt x="722" y="2642"/>
                </a:lnTo>
                <a:lnTo>
                  <a:pt x="717" y="2635"/>
                </a:lnTo>
                <a:lnTo>
                  <a:pt x="712" y="2625"/>
                </a:lnTo>
                <a:lnTo>
                  <a:pt x="712" y="2616"/>
                </a:lnTo>
                <a:lnTo>
                  <a:pt x="710" y="2606"/>
                </a:lnTo>
                <a:lnTo>
                  <a:pt x="710" y="2597"/>
                </a:lnTo>
                <a:lnTo>
                  <a:pt x="711" y="2589"/>
                </a:lnTo>
                <a:lnTo>
                  <a:pt x="714" y="2583"/>
                </a:lnTo>
                <a:lnTo>
                  <a:pt x="718" y="2574"/>
                </a:lnTo>
                <a:lnTo>
                  <a:pt x="722" y="2568"/>
                </a:lnTo>
                <a:lnTo>
                  <a:pt x="727" y="2561"/>
                </a:lnTo>
                <a:lnTo>
                  <a:pt x="734" y="2556"/>
                </a:lnTo>
                <a:lnTo>
                  <a:pt x="708" y="2540"/>
                </a:lnTo>
                <a:lnTo>
                  <a:pt x="684" y="2524"/>
                </a:lnTo>
                <a:lnTo>
                  <a:pt x="659" y="2508"/>
                </a:lnTo>
                <a:lnTo>
                  <a:pt x="637" y="2492"/>
                </a:lnTo>
                <a:lnTo>
                  <a:pt x="612" y="2474"/>
                </a:lnTo>
                <a:lnTo>
                  <a:pt x="590" y="2457"/>
                </a:lnTo>
                <a:lnTo>
                  <a:pt x="567" y="2440"/>
                </a:lnTo>
                <a:lnTo>
                  <a:pt x="546" y="2423"/>
                </a:lnTo>
                <a:lnTo>
                  <a:pt x="524" y="2404"/>
                </a:lnTo>
                <a:lnTo>
                  <a:pt x="503" y="2384"/>
                </a:lnTo>
                <a:lnTo>
                  <a:pt x="481" y="2365"/>
                </a:lnTo>
                <a:lnTo>
                  <a:pt x="462" y="2347"/>
                </a:lnTo>
                <a:lnTo>
                  <a:pt x="442" y="2327"/>
                </a:lnTo>
                <a:lnTo>
                  <a:pt x="423" y="2308"/>
                </a:lnTo>
                <a:lnTo>
                  <a:pt x="403" y="2287"/>
                </a:lnTo>
                <a:lnTo>
                  <a:pt x="385" y="2267"/>
                </a:lnTo>
                <a:lnTo>
                  <a:pt x="366" y="2246"/>
                </a:lnTo>
                <a:lnTo>
                  <a:pt x="348" y="2225"/>
                </a:lnTo>
                <a:lnTo>
                  <a:pt x="330" y="2203"/>
                </a:lnTo>
                <a:lnTo>
                  <a:pt x="314" y="2182"/>
                </a:lnTo>
                <a:lnTo>
                  <a:pt x="297" y="2160"/>
                </a:lnTo>
                <a:lnTo>
                  <a:pt x="281" y="2137"/>
                </a:lnTo>
                <a:lnTo>
                  <a:pt x="265" y="2115"/>
                </a:lnTo>
                <a:lnTo>
                  <a:pt x="250" y="2093"/>
                </a:lnTo>
                <a:lnTo>
                  <a:pt x="234" y="2069"/>
                </a:lnTo>
                <a:lnTo>
                  <a:pt x="220" y="2046"/>
                </a:lnTo>
                <a:lnTo>
                  <a:pt x="205" y="2022"/>
                </a:lnTo>
                <a:lnTo>
                  <a:pt x="193" y="1999"/>
                </a:lnTo>
                <a:lnTo>
                  <a:pt x="180" y="1974"/>
                </a:lnTo>
                <a:lnTo>
                  <a:pt x="167" y="1951"/>
                </a:lnTo>
                <a:lnTo>
                  <a:pt x="154" y="1926"/>
                </a:lnTo>
                <a:lnTo>
                  <a:pt x="144" y="1903"/>
                </a:lnTo>
                <a:lnTo>
                  <a:pt x="131" y="1877"/>
                </a:lnTo>
                <a:lnTo>
                  <a:pt x="120" y="1852"/>
                </a:lnTo>
                <a:lnTo>
                  <a:pt x="108" y="1826"/>
                </a:lnTo>
                <a:lnTo>
                  <a:pt x="99" y="1801"/>
                </a:lnTo>
                <a:lnTo>
                  <a:pt x="89" y="1774"/>
                </a:lnTo>
                <a:lnTo>
                  <a:pt x="80" y="1748"/>
                </a:lnTo>
                <a:lnTo>
                  <a:pt x="71" y="1722"/>
                </a:lnTo>
                <a:lnTo>
                  <a:pt x="64" y="1696"/>
                </a:lnTo>
                <a:lnTo>
                  <a:pt x="55" y="1669"/>
                </a:lnTo>
                <a:lnTo>
                  <a:pt x="49" y="1643"/>
                </a:lnTo>
                <a:lnTo>
                  <a:pt x="42" y="1615"/>
                </a:lnTo>
                <a:lnTo>
                  <a:pt x="36" y="1590"/>
                </a:lnTo>
                <a:lnTo>
                  <a:pt x="30" y="1562"/>
                </a:lnTo>
                <a:lnTo>
                  <a:pt x="25" y="1535"/>
                </a:lnTo>
                <a:lnTo>
                  <a:pt x="20" y="1508"/>
                </a:lnTo>
                <a:lnTo>
                  <a:pt x="17" y="1481"/>
                </a:lnTo>
                <a:lnTo>
                  <a:pt x="13" y="1452"/>
                </a:lnTo>
                <a:lnTo>
                  <a:pt x="9" y="1425"/>
                </a:lnTo>
                <a:lnTo>
                  <a:pt x="6" y="1397"/>
                </a:lnTo>
                <a:lnTo>
                  <a:pt x="4" y="1369"/>
                </a:lnTo>
                <a:lnTo>
                  <a:pt x="1" y="1340"/>
                </a:lnTo>
                <a:lnTo>
                  <a:pt x="0" y="1313"/>
                </a:lnTo>
                <a:lnTo>
                  <a:pt x="0" y="1285"/>
                </a:lnTo>
                <a:lnTo>
                  <a:pt x="0" y="1257"/>
                </a:lnTo>
                <a:lnTo>
                  <a:pt x="0" y="1229"/>
                </a:lnTo>
                <a:lnTo>
                  <a:pt x="0" y="1200"/>
                </a:lnTo>
                <a:lnTo>
                  <a:pt x="1" y="1171"/>
                </a:lnTo>
                <a:lnTo>
                  <a:pt x="3" y="1143"/>
                </a:lnTo>
                <a:lnTo>
                  <a:pt x="5" y="1115"/>
                </a:lnTo>
                <a:lnTo>
                  <a:pt x="8" y="1086"/>
                </a:lnTo>
                <a:lnTo>
                  <a:pt x="12" y="1057"/>
                </a:lnTo>
                <a:lnTo>
                  <a:pt x="17" y="1029"/>
                </a:lnTo>
                <a:lnTo>
                  <a:pt x="19" y="1012"/>
                </a:lnTo>
                <a:lnTo>
                  <a:pt x="21" y="995"/>
                </a:lnTo>
                <a:lnTo>
                  <a:pt x="24" y="978"/>
                </a:lnTo>
                <a:lnTo>
                  <a:pt x="28" y="962"/>
                </a:lnTo>
                <a:lnTo>
                  <a:pt x="30" y="945"/>
                </a:lnTo>
                <a:lnTo>
                  <a:pt x="33" y="929"/>
                </a:lnTo>
                <a:lnTo>
                  <a:pt x="37" y="913"/>
                </a:lnTo>
                <a:lnTo>
                  <a:pt x="41" y="897"/>
                </a:lnTo>
                <a:lnTo>
                  <a:pt x="45" y="880"/>
                </a:lnTo>
                <a:lnTo>
                  <a:pt x="48" y="864"/>
                </a:lnTo>
                <a:lnTo>
                  <a:pt x="52" y="848"/>
                </a:lnTo>
                <a:lnTo>
                  <a:pt x="57" y="832"/>
                </a:lnTo>
                <a:lnTo>
                  <a:pt x="62" y="816"/>
                </a:lnTo>
                <a:lnTo>
                  <a:pt x="67" y="801"/>
                </a:lnTo>
                <a:lnTo>
                  <a:pt x="71" y="785"/>
                </a:lnTo>
                <a:lnTo>
                  <a:pt x="78" y="771"/>
                </a:lnTo>
                <a:lnTo>
                  <a:pt x="82" y="755"/>
                </a:lnTo>
                <a:lnTo>
                  <a:pt x="87" y="739"/>
                </a:lnTo>
                <a:lnTo>
                  <a:pt x="91" y="724"/>
                </a:lnTo>
                <a:lnTo>
                  <a:pt x="98" y="709"/>
                </a:lnTo>
                <a:lnTo>
                  <a:pt x="103" y="693"/>
                </a:lnTo>
                <a:lnTo>
                  <a:pt x="110" y="678"/>
                </a:lnTo>
                <a:lnTo>
                  <a:pt x="116" y="663"/>
                </a:lnTo>
                <a:lnTo>
                  <a:pt x="122" y="649"/>
                </a:lnTo>
                <a:lnTo>
                  <a:pt x="129" y="633"/>
                </a:lnTo>
                <a:lnTo>
                  <a:pt x="135" y="618"/>
                </a:lnTo>
                <a:lnTo>
                  <a:pt x="142" y="603"/>
                </a:lnTo>
                <a:lnTo>
                  <a:pt x="149" y="589"/>
                </a:lnTo>
                <a:lnTo>
                  <a:pt x="155" y="575"/>
                </a:lnTo>
                <a:lnTo>
                  <a:pt x="164" y="561"/>
                </a:lnTo>
                <a:lnTo>
                  <a:pt x="171" y="546"/>
                </a:lnTo>
                <a:lnTo>
                  <a:pt x="180" y="532"/>
                </a:lnTo>
                <a:lnTo>
                  <a:pt x="186" y="517"/>
                </a:lnTo>
                <a:lnTo>
                  <a:pt x="195" y="503"/>
                </a:lnTo>
                <a:lnTo>
                  <a:pt x="202" y="488"/>
                </a:lnTo>
                <a:lnTo>
                  <a:pt x="211" y="474"/>
                </a:lnTo>
                <a:lnTo>
                  <a:pt x="218" y="459"/>
                </a:lnTo>
                <a:lnTo>
                  <a:pt x="227" y="446"/>
                </a:lnTo>
                <a:lnTo>
                  <a:pt x="235" y="432"/>
                </a:lnTo>
                <a:lnTo>
                  <a:pt x="245" y="419"/>
                </a:lnTo>
                <a:lnTo>
                  <a:pt x="253" y="404"/>
                </a:lnTo>
                <a:lnTo>
                  <a:pt x="263" y="390"/>
                </a:lnTo>
                <a:lnTo>
                  <a:pt x="272" y="376"/>
                </a:lnTo>
                <a:lnTo>
                  <a:pt x="282" y="364"/>
                </a:lnTo>
                <a:lnTo>
                  <a:pt x="292" y="350"/>
                </a:lnTo>
                <a:lnTo>
                  <a:pt x="301" y="337"/>
                </a:lnTo>
                <a:lnTo>
                  <a:pt x="312" y="324"/>
                </a:lnTo>
                <a:lnTo>
                  <a:pt x="323" y="311"/>
                </a:lnTo>
                <a:lnTo>
                  <a:pt x="332" y="298"/>
                </a:lnTo>
                <a:lnTo>
                  <a:pt x="342" y="285"/>
                </a:lnTo>
                <a:lnTo>
                  <a:pt x="352" y="272"/>
                </a:lnTo>
                <a:lnTo>
                  <a:pt x="364" y="259"/>
                </a:lnTo>
                <a:lnTo>
                  <a:pt x="375" y="246"/>
                </a:lnTo>
                <a:lnTo>
                  <a:pt x="386" y="234"/>
                </a:lnTo>
                <a:lnTo>
                  <a:pt x="397" y="221"/>
                </a:lnTo>
                <a:lnTo>
                  <a:pt x="410" y="209"/>
                </a:lnTo>
                <a:lnTo>
                  <a:pt x="421" y="196"/>
                </a:lnTo>
                <a:lnTo>
                  <a:pt x="432" y="185"/>
                </a:lnTo>
                <a:lnTo>
                  <a:pt x="445" y="173"/>
                </a:lnTo>
                <a:lnTo>
                  <a:pt x="458" y="161"/>
                </a:lnTo>
                <a:lnTo>
                  <a:pt x="469" y="148"/>
                </a:lnTo>
                <a:lnTo>
                  <a:pt x="482" y="137"/>
                </a:lnTo>
                <a:lnTo>
                  <a:pt x="495" y="125"/>
                </a:lnTo>
                <a:lnTo>
                  <a:pt x="509" y="114"/>
                </a:lnTo>
                <a:lnTo>
                  <a:pt x="503" y="112"/>
                </a:lnTo>
                <a:lnTo>
                  <a:pt x="496" y="111"/>
                </a:lnTo>
                <a:lnTo>
                  <a:pt x="490" y="110"/>
                </a:lnTo>
                <a:lnTo>
                  <a:pt x="484" y="109"/>
                </a:lnTo>
                <a:lnTo>
                  <a:pt x="474" y="107"/>
                </a:lnTo>
                <a:lnTo>
                  <a:pt x="464" y="105"/>
                </a:lnTo>
                <a:lnTo>
                  <a:pt x="455" y="101"/>
                </a:lnTo>
                <a:lnTo>
                  <a:pt x="446" y="95"/>
                </a:lnTo>
                <a:lnTo>
                  <a:pt x="438" y="88"/>
                </a:lnTo>
                <a:lnTo>
                  <a:pt x="431" y="78"/>
                </a:lnTo>
                <a:lnTo>
                  <a:pt x="425" y="83"/>
                </a:lnTo>
                <a:lnTo>
                  <a:pt x="425" y="75"/>
                </a:lnTo>
                <a:lnTo>
                  <a:pt x="426" y="65"/>
                </a:lnTo>
                <a:lnTo>
                  <a:pt x="425" y="59"/>
                </a:lnTo>
                <a:lnTo>
                  <a:pt x="425" y="53"/>
                </a:lnTo>
                <a:lnTo>
                  <a:pt x="425" y="46"/>
                </a:lnTo>
                <a:lnTo>
                  <a:pt x="425" y="41"/>
                </a:lnTo>
                <a:lnTo>
                  <a:pt x="425" y="34"/>
                </a:lnTo>
                <a:lnTo>
                  <a:pt x="425" y="28"/>
                </a:lnTo>
                <a:lnTo>
                  <a:pt x="425" y="22"/>
                </a:lnTo>
                <a:lnTo>
                  <a:pt x="428" y="16"/>
                </a:lnTo>
                <a:lnTo>
                  <a:pt x="433" y="7"/>
                </a:lnTo>
                <a:lnTo>
                  <a:pt x="443" y="0"/>
                </a:lnTo>
                <a:lnTo>
                  <a:pt x="25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27"/>
          <p:cNvSpPr>
            <a:spLocks/>
          </p:cNvSpPr>
          <p:nvPr/>
        </p:nvSpPr>
        <p:spPr bwMode="auto">
          <a:xfrm>
            <a:off x="4033838" y="3605213"/>
            <a:ext cx="1671637" cy="38100"/>
          </a:xfrm>
          <a:custGeom>
            <a:avLst/>
            <a:gdLst>
              <a:gd name="T0" fmla="*/ 2083 w 2105"/>
              <a:gd name="T1" fmla="*/ 6 h 48"/>
              <a:gd name="T2" fmla="*/ 2086 w 2105"/>
              <a:gd name="T3" fmla="*/ 10 h 48"/>
              <a:gd name="T4" fmla="*/ 2091 w 2105"/>
              <a:gd name="T5" fmla="*/ 14 h 48"/>
              <a:gd name="T6" fmla="*/ 2096 w 2105"/>
              <a:gd name="T7" fmla="*/ 18 h 48"/>
              <a:gd name="T8" fmla="*/ 2101 w 2105"/>
              <a:gd name="T9" fmla="*/ 24 h 48"/>
              <a:gd name="T10" fmla="*/ 2103 w 2105"/>
              <a:gd name="T11" fmla="*/ 28 h 48"/>
              <a:gd name="T12" fmla="*/ 2105 w 2105"/>
              <a:gd name="T13" fmla="*/ 34 h 48"/>
              <a:gd name="T14" fmla="*/ 2104 w 2105"/>
              <a:gd name="T15" fmla="*/ 40 h 48"/>
              <a:gd name="T16" fmla="*/ 2101 w 2105"/>
              <a:gd name="T17" fmla="*/ 48 h 48"/>
              <a:gd name="T18" fmla="*/ 10 w 2105"/>
              <a:gd name="T19" fmla="*/ 48 h 48"/>
              <a:gd name="T20" fmla="*/ 8 w 2105"/>
              <a:gd name="T21" fmla="*/ 42 h 48"/>
              <a:gd name="T22" fmla="*/ 7 w 2105"/>
              <a:gd name="T23" fmla="*/ 35 h 48"/>
              <a:gd name="T24" fmla="*/ 4 w 2105"/>
              <a:gd name="T25" fmla="*/ 29 h 48"/>
              <a:gd name="T26" fmla="*/ 2 w 2105"/>
              <a:gd name="T27" fmla="*/ 24 h 48"/>
              <a:gd name="T28" fmla="*/ 0 w 2105"/>
              <a:gd name="T29" fmla="*/ 17 h 48"/>
              <a:gd name="T30" fmla="*/ 1 w 2105"/>
              <a:gd name="T31" fmla="*/ 11 h 48"/>
              <a:gd name="T32" fmla="*/ 4 w 2105"/>
              <a:gd name="T33" fmla="*/ 6 h 48"/>
              <a:gd name="T34" fmla="*/ 10 w 2105"/>
              <a:gd name="T35" fmla="*/ 0 h 48"/>
              <a:gd name="T36" fmla="*/ 2083 w 2105"/>
              <a:gd name="T37" fmla="*/ 6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5"/>
              <a:gd name="T58" fmla="*/ 0 h 48"/>
              <a:gd name="T59" fmla="*/ 2105 w 2105"/>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5" h="48">
                <a:moveTo>
                  <a:pt x="2083" y="6"/>
                </a:moveTo>
                <a:lnTo>
                  <a:pt x="2086" y="10"/>
                </a:lnTo>
                <a:lnTo>
                  <a:pt x="2091" y="14"/>
                </a:lnTo>
                <a:lnTo>
                  <a:pt x="2096" y="18"/>
                </a:lnTo>
                <a:lnTo>
                  <a:pt x="2101" y="24"/>
                </a:lnTo>
                <a:lnTo>
                  <a:pt x="2103" y="28"/>
                </a:lnTo>
                <a:lnTo>
                  <a:pt x="2105" y="34"/>
                </a:lnTo>
                <a:lnTo>
                  <a:pt x="2104" y="40"/>
                </a:lnTo>
                <a:lnTo>
                  <a:pt x="2101" y="48"/>
                </a:lnTo>
                <a:lnTo>
                  <a:pt x="10" y="48"/>
                </a:lnTo>
                <a:lnTo>
                  <a:pt x="8" y="42"/>
                </a:lnTo>
                <a:lnTo>
                  <a:pt x="7" y="35"/>
                </a:lnTo>
                <a:lnTo>
                  <a:pt x="4" y="29"/>
                </a:lnTo>
                <a:lnTo>
                  <a:pt x="2" y="24"/>
                </a:lnTo>
                <a:lnTo>
                  <a:pt x="0" y="17"/>
                </a:lnTo>
                <a:lnTo>
                  <a:pt x="1" y="11"/>
                </a:lnTo>
                <a:lnTo>
                  <a:pt x="4" y="6"/>
                </a:lnTo>
                <a:lnTo>
                  <a:pt x="10" y="0"/>
                </a:lnTo>
                <a:lnTo>
                  <a:pt x="208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4" name="Freeform 28"/>
          <p:cNvSpPr>
            <a:spLocks/>
          </p:cNvSpPr>
          <p:nvPr/>
        </p:nvSpPr>
        <p:spPr bwMode="auto">
          <a:xfrm>
            <a:off x="3694113" y="3671888"/>
            <a:ext cx="2359025" cy="1800225"/>
          </a:xfrm>
          <a:custGeom>
            <a:avLst/>
            <a:gdLst>
              <a:gd name="T0" fmla="*/ 2848 w 2972"/>
              <a:gd name="T1" fmla="*/ 544 h 2268"/>
              <a:gd name="T2" fmla="*/ 2969 w 2972"/>
              <a:gd name="T3" fmla="*/ 1222 h 2268"/>
              <a:gd name="T4" fmla="*/ 2854 w 2972"/>
              <a:gd name="T5" fmla="*/ 1725 h 2268"/>
              <a:gd name="T6" fmla="*/ 2658 w 2972"/>
              <a:gd name="T7" fmla="*/ 2054 h 2268"/>
              <a:gd name="T8" fmla="*/ 2468 w 2972"/>
              <a:gd name="T9" fmla="*/ 2201 h 2268"/>
              <a:gd name="T10" fmla="*/ 2506 w 2972"/>
              <a:gd name="T11" fmla="*/ 1891 h 2268"/>
              <a:gd name="T12" fmla="*/ 2529 w 2972"/>
              <a:gd name="T13" fmla="*/ 1580 h 2268"/>
              <a:gd name="T14" fmla="*/ 2439 w 2972"/>
              <a:gd name="T15" fmla="*/ 1760 h 2268"/>
              <a:gd name="T16" fmla="*/ 2371 w 2972"/>
              <a:gd name="T17" fmla="*/ 2056 h 2268"/>
              <a:gd name="T18" fmla="*/ 2297 w 2972"/>
              <a:gd name="T19" fmla="*/ 2215 h 2268"/>
              <a:gd name="T20" fmla="*/ 2324 w 2972"/>
              <a:gd name="T21" fmla="*/ 1987 h 2268"/>
              <a:gd name="T22" fmla="*/ 2420 w 2972"/>
              <a:gd name="T23" fmla="*/ 1719 h 2268"/>
              <a:gd name="T24" fmla="*/ 2453 w 2972"/>
              <a:gd name="T25" fmla="*/ 1428 h 2268"/>
              <a:gd name="T26" fmla="*/ 2406 w 2972"/>
              <a:gd name="T27" fmla="*/ 1340 h 2268"/>
              <a:gd name="T28" fmla="*/ 2368 w 2972"/>
              <a:gd name="T29" fmla="*/ 1544 h 2268"/>
              <a:gd name="T30" fmla="*/ 2315 w 2972"/>
              <a:gd name="T31" fmla="*/ 1715 h 2268"/>
              <a:gd name="T32" fmla="*/ 2250 w 2972"/>
              <a:gd name="T33" fmla="*/ 1879 h 2268"/>
              <a:gd name="T34" fmla="*/ 2200 w 2972"/>
              <a:gd name="T35" fmla="*/ 2041 h 2268"/>
              <a:gd name="T36" fmla="*/ 2184 w 2972"/>
              <a:gd name="T37" fmla="*/ 2218 h 2268"/>
              <a:gd name="T38" fmla="*/ 2169 w 2972"/>
              <a:gd name="T39" fmla="*/ 2050 h 2268"/>
              <a:gd name="T40" fmla="*/ 2201 w 2972"/>
              <a:gd name="T41" fmla="*/ 1835 h 2268"/>
              <a:gd name="T42" fmla="*/ 2152 w 2972"/>
              <a:gd name="T43" fmla="*/ 1737 h 2268"/>
              <a:gd name="T44" fmla="*/ 2100 w 2972"/>
              <a:gd name="T45" fmla="*/ 1934 h 2268"/>
              <a:gd name="T46" fmla="*/ 2043 w 2972"/>
              <a:gd name="T47" fmla="*/ 2131 h 2268"/>
              <a:gd name="T48" fmla="*/ 1930 w 2972"/>
              <a:gd name="T49" fmla="*/ 2201 h 2268"/>
              <a:gd name="T50" fmla="*/ 1931 w 2972"/>
              <a:gd name="T51" fmla="*/ 2028 h 2268"/>
              <a:gd name="T52" fmla="*/ 2010 w 2972"/>
              <a:gd name="T53" fmla="*/ 1593 h 2268"/>
              <a:gd name="T54" fmla="*/ 1995 w 2972"/>
              <a:gd name="T55" fmla="*/ 1427 h 2268"/>
              <a:gd name="T56" fmla="*/ 1948 w 2972"/>
              <a:gd name="T57" fmla="*/ 1440 h 2268"/>
              <a:gd name="T58" fmla="*/ 1903 w 2972"/>
              <a:gd name="T59" fmla="*/ 1759 h 2268"/>
              <a:gd name="T60" fmla="*/ 1815 w 2972"/>
              <a:gd name="T61" fmla="*/ 2066 h 2268"/>
              <a:gd name="T62" fmla="*/ 1813 w 2972"/>
              <a:gd name="T63" fmla="*/ 2104 h 2268"/>
              <a:gd name="T64" fmla="*/ 1808 w 2972"/>
              <a:gd name="T65" fmla="*/ 1853 h 2268"/>
              <a:gd name="T66" fmla="*/ 1811 w 2972"/>
              <a:gd name="T67" fmla="*/ 1591 h 2268"/>
              <a:gd name="T68" fmla="*/ 1748 w 2972"/>
              <a:gd name="T69" fmla="*/ 1568 h 2268"/>
              <a:gd name="T70" fmla="*/ 1705 w 2972"/>
              <a:gd name="T71" fmla="*/ 1734 h 2268"/>
              <a:gd name="T72" fmla="*/ 1722 w 2972"/>
              <a:gd name="T73" fmla="*/ 1895 h 2268"/>
              <a:gd name="T74" fmla="*/ 1627 w 2972"/>
              <a:gd name="T75" fmla="*/ 2209 h 2268"/>
              <a:gd name="T76" fmla="*/ 1426 w 2972"/>
              <a:gd name="T77" fmla="*/ 2199 h 2268"/>
              <a:gd name="T78" fmla="*/ 1283 w 2972"/>
              <a:gd name="T79" fmla="*/ 2199 h 2268"/>
              <a:gd name="T80" fmla="*/ 1060 w 2972"/>
              <a:gd name="T81" fmla="*/ 2206 h 2268"/>
              <a:gd name="T82" fmla="*/ 825 w 2972"/>
              <a:gd name="T83" fmla="*/ 2222 h 2268"/>
              <a:gd name="T84" fmla="*/ 674 w 2972"/>
              <a:gd name="T85" fmla="*/ 2032 h 2268"/>
              <a:gd name="T86" fmla="*/ 572 w 2972"/>
              <a:gd name="T87" fmla="*/ 1720 h 2268"/>
              <a:gd name="T88" fmla="*/ 501 w 2972"/>
              <a:gd name="T89" fmla="*/ 1533 h 2268"/>
              <a:gd name="T90" fmla="*/ 517 w 2972"/>
              <a:gd name="T91" fmla="*/ 1811 h 2268"/>
              <a:gd name="T92" fmla="*/ 584 w 2972"/>
              <a:gd name="T93" fmla="*/ 2072 h 2268"/>
              <a:gd name="T94" fmla="*/ 520 w 2972"/>
              <a:gd name="T95" fmla="*/ 1932 h 2268"/>
              <a:gd name="T96" fmla="*/ 457 w 2972"/>
              <a:gd name="T97" fmla="*/ 1616 h 2268"/>
              <a:gd name="T98" fmla="*/ 493 w 2972"/>
              <a:gd name="T99" fmla="*/ 1355 h 2268"/>
              <a:gd name="T100" fmla="*/ 486 w 2972"/>
              <a:gd name="T101" fmla="*/ 1188 h 2268"/>
              <a:gd name="T102" fmla="*/ 420 w 2972"/>
              <a:gd name="T103" fmla="*/ 1085 h 2268"/>
              <a:gd name="T104" fmla="*/ 393 w 2972"/>
              <a:gd name="T105" fmla="*/ 1295 h 2268"/>
              <a:gd name="T106" fmla="*/ 342 w 2972"/>
              <a:gd name="T107" fmla="*/ 1507 h 2268"/>
              <a:gd name="T108" fmla="*/ 352 w 2972"/>
              <a:gd name="T109" fmla="*/ 1738 h 2268"/>
              <a:gd name="T110" fmla="*/ 419 w 2972"/>
              <a:gd name="T111" fmla="*/ 1957 h 2268"/>
              <a:gd name="T112" fmla="*/ 523 w 2972"/>
              <a:gd name="T113" fmla="*/ 2164 h 2268"/>
              <a:gd name="T114" fmla="*/ 293 w 2972"/>
              <a:gd name="T115" fmla="*/ 2036 h 2268"/>
              <a:gd name="T116" fmla="*/ 16 w 2972"/>
              <a:gd name="T117" fmla="*/ 1356 h 2268"/>
              <a:gd name="T118" fmla="*/ 81 w 2972"/>
              <a:gd name="T119" fmla="*/ 635 h 2268"/>
              <a:gd name="T120" fmla="*/ 225 w 2972"/>
              <a:gd name="T121" fmla="*/ 336 h 2268"/>
              <a:gd name="T122" fmla="*/ 430 w 2972"/>
              <a:gd name="T123" fmla="*/ 74 h 2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2"/>
              <a:gd name="T187" fmla="*/ 0 h 2268"/>
              <a:gd name="T188" fmla="*/ 2972 w 2972"/>
              <a:gd name="T189" fmla="*/ 2268 h 22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2" h="2268">
                <a:moveTo>
                  <a:pt x="2452" y="9"/>
                </a:moveTo>
                <a:lnTo>
                  <a:pt x="2471" y="25"/>
                </a:lnTo>
                <a:lnTo>
                  <a:pt x="2491" y="43"/>
                </a:lnTo>
                <a:lnTo>
                  <a:pt x="2510" y="60"/>
                </a:lnTo>
                <a:lnTo>
                  <a:pt x="2529" y="79"/>
                </a:lnTo>
                <a:lnTo>
                  <a:pt x="2547" y="97"/>
                </a:lnTo>
                <a:lnTo>
                  <a:pt x="2565" y="116"/>
                </a:lnTo>
                <a:lnTo>
                  <a:pt x="2583" y="136"/>
                </a:lnTo>
                <a:lnTo>
                  <a:pt x="2601" y="155"/>
                </a:lnTo>
                <a:lnTo>
                  <a:pt x="2617" y="174"/>
                </a:lnTo>
                <a:lnTo>
                  <a:pt x="2634" y="193"/>
                </a:lnTo>
                <a:lnTo>
                  <a:pt x="2650" y="213"/>
                </a:lnTo>
                <a:lnTo>
                  <a:pt x="2667" y="235"/>
                </a:lnTo>
                <a:lnTo>
                  <a:pt x="2682" y="255"/>
                </a:lnTo>
                <a:lnTo>
                  <a:pt x="2698" y="276"/>
                </a:lnTo>
                <a:lnTo>
                  <a:pt x="2713" y="298"/>
                </a:lnTo>
                <a:lnTo>
                  <a:pt x="2728" y="320"/>
                </a:lnTo>
                <a:lnTo>
                  <a:pt x="2741" y="340"/>
                </a:lnTo>
                <a:lnTo>
                  <a:pt x="2755" y="361"/>
                </a:lnTo>
                <a:lnTo>
                  <a:pt x="2767" y="384"/>
                </a:lnTo>
                <a:lnTo>
                  <a:pt x="2781" y="406"/>
                </a:lnTo>
                <a:lnTo>
                  <a:pt x="2793" y="429"/>
                </a:lnTo>
                <a:lnTo>
                  <a:pt x="2805" y="451"/>
                </a:lnTo>
                <a:lnTo>
                  <a:pt x="2816" y="474"/>
                </a:lnTo>
                <a:lnTo>
                  <a:pt x="2828" y="498"/>
                </a:lnTo>
                <a:lnTo>
                  <a:pt x="2838" y="520"/>
                </a:lnTo>
                <a:lnTo>
                  <a:pt x="2848" y="544"/>
                </a:lnTo>
                <a:lnTo>
                  <a:pt x="2858" y="567"/>
                </a:lnTo>
                <a:lnTo>
                  <a:pt x="2869" y="592"/>
                </a:lnTo>
                <a:lnTo>
                  <a:pt x="2877" y="615"/>
                </a:lnTo>
                <a:lnTo>
                  <a:pt x="2887" y="640"/>
                </a:lnTo>
                <a:lnTo>
                  <a:pt x="2895" y="664"/>
                </a:lnTo>
                <a:lnTo>
                  <a:pt x="2904" y="690"/>
                </a:lnTo>
                <a:lnTo>
                  <a:pt x="2910" y="713"/>
                </a:lnTo>
                <a:lnTo>
                  <a:pt x="2918" y="738"/>
                </a:lnTo>
                <a:lnTo>
                  <a:pt x="2924" y="762"/>
                </a:lnTo>
                <a:lnTo>
                  <a:pt x="2930" y="788"/>
                </a:lnTo>
                <a:lnTo>
                  <a:pt x="2936" y="812"/>
                </a:lnTo>
                <a:lnTo>
                  <a:pt x="2941" y="837"/>
                </a:lnTo>
                <a:lnTo>
                  <a:pt x="2945" y="862"/>
                </a:lnTo>
                <a:lnTo>
                  <a:pt x="2951" y="888"/>
                </a:lnTo>
                <a:lnTo>
                  <a:pt x="2954" y="912"/>
                </a:lnTo>
                <a:lnTo>
                  <a:pt x="2958" y="938"/>
                </a:lnTo>
                <a:lnTo>
                  <a:pt x="2961" y="963"/>
                </a:lnTo>
                <a:lnTo>
                  <a:pt x="2964" y="989"/>
                </a:lnTo>
                <a:lnTo>
                  <a:pt x="2967" y="1014"/>
                </a:lnTo>
                <a:lnTo>
                  <a:pt x="2969" y="1041"/>
                </a:lnTo>
                <a:lnTo>
                  <a:pt x="2970" y="1067"/>
                </a:lnTo>
                <a:lnTo>
                  <a:pt x="2972" y="1093"/>
                </a:lnTo>
                <a:lnTo>
                  <a:pt x="2972" y="1119"/>
                </a:lnTo>
                <a:lnTo>
                  <a:pt x="2972" y="1144"/>
                </a:lnTo>
                <a:lnTo>
                  <a:pt x="2971" y="1170"/>
                </a:lnTo>
                <a:lnTo>
                  <a:pt x="2971" y="1197"/>
                </a:lnTo>
                <a:lnTo>
                  <a:pt x="2969" y="1222"/>
                </a:lnTo>
                <a:lnTo>
                  <a:pt x="2968" y="1249"/>
                </a:lnTo>
                <a:lnTo>
                  <a:pt x="2965" y="1275"/>
                </a:lnTo>
                <a:lnTo>
                  <a:pt x="2963" y="1302"/>
                </a:lnTo>
                <a:lnTo>
                  <a:pt x="2959" y="1328"/>
                </a:lnTo>
                <a:lnTo>
                  <a:pt x="2956" y="1353"/>
                </a:lnTo>
                <a:lnTo>
                  <a:pt x="2952" y="1380"/>
                </a:lnTo>
                <a:lnTo>
                  <a:pt x="2947" y="1406"/>
                </a:lnTo>
                <a:lnTo>
                  <a:pt x="2942" y="1432"/>
                </a:lnTo>
                <a:lnTo>
                  <a:pt x="2938" y="1459"/>
                </a:lnTo>
                <a:lnTo>
                  <a:pt x="2931" y="1485"/>
                </a:lnTo>
                <a:lnTo>
                  <a:pt x="2926" y="1512"/>
                </a:lnTo>
                <a:lnTo>
                  <a:pt x="2922" y="1525"/>
                </a:lnTo>
                <a:lnTo>
                  <a:pt x="2918" y="1539"/>
                </a:lnTo>
                <a:lnTo>
                  <a:pt x="2913" y="1551"/>
                </a:lnTo>
                <a:lnTo>
                  <a:pt x="2910" y="1565"/>
                </a:lnTo>
                <a:lnTo>
                  <a:pt x="2906" y="1578"/>
                </a:lnTo>
                <a:lnTo>
                  <a:pt x="2902" y="1592"/>
                </a:lnTo>
                <a:lnTo>
                  <a:pt x="2897" y="1606"/>
                </a:lnTo>
                <a:lnTo>
                  <a:pt x="2894" y="1620"/>
                </a:lnTo>
                <a:lnTo>
                  <a:pt x="2889" y="1632"/>
                </a:lnTo>
                <a:lnTo>
                  <a:pt x="2883" y="1645"/>
                </a:lnTo>
                <a:lnTo>
                  <a:pt x="2878" y="1658"/>
                </a:lnTo>
                <a:lnTo>
                  <a:pt x="2874" y="1672"/>
                </a:lnTo>
                <a:lnTo>
                  <a:pt x="2869" y="1685"/>
                </a:lnTo>
                <a:lnTo>
                  <a:pt x="2863" y="1698"/>
                </a:lnTo>
                <a:lnTo>
                  <a:pt x="2858" y="1711"/>
                </a:lnTo>
                <a:lnTo>
                  <a:pt x="2854" y="1725"/>
                </a:lnTo>
                <a:lnTo>
                  <a:pt x="2847" y="1738"/>
                </a:lnTo>
                <a:lnTo>
                  <a:pt x="2841" y="1751"/>
                </a:lnTo>
                <a:lnTo>
                  <a:pt x="2834" y="1763"/>
                </a:lnTo>
                <a:lnTo>
                  <a:pt x="2829" y="1776"/>
                </a:lnTo>
                <a:lnTo>
                  <a:pt x="2823" y="1789"/>
                </a:lnTo>
                <a:lnTo>
                  <a:pt x="2816" y="1802"/>
                </a:lnTo>
                <a:lnTo>
                  <a:pt x="2810" y="1814"/>
                </a:lnTo>
                <a:lnTo>
                  <a:pt x="2805" y="1827"/>
                </a:lnTo>
                <a:lnTo>
                  <a:pt x="2797" y="1839"/>
                </a:lnTo>
                <a:lnTo>
                  <a:pt x="2791" y="1852"/>
                </a:lnTo>
                <a:lnTo>
                  <a:pt x="2783" y="1865"/>
                </a:lnTo>
                <a:lnTo>
                  <a:pt x="2777" y="1877"/>
                </a:lnTo>
                <a:lnTo>
                  <a:pt x="2770" y="1889"/>
                </a:lnTo>
                <a:lnTo>
                  <a:pt x="2763" y="1902"/>
                </a:lnTo>
                <a:lnTo>
                  <a:pt x="2756" y="1915"/>
                </a:lnTo>
                <a:lnTo>
                  <a:pt x="2749" y="1927"/>
                </a:lnTo>
                <a:lnTo>
                  <a:pt x="2741" y="1938"/>
                </a:lnTo>
                <a:lnTo>
                  <a:pt x="2733" y="1951"/>
                </a:lnTo>
                <a:lnTo>
                  <a:pt x="2725" y="1961"/>
                </a:lnTo>
                <a:lnTo>
                  <a:pt x="2717" y="1974"/>
                </a:lnTo>
                <a:lnTo>
                  <a:pt x="2709" y="1985"/>
                </a:lnTo>
                <a:lnTo>
                  <a:pt x="2700" y="1998"/>
                </a:lnTo>
                <a:lnTo>
                  <a:pt x="2692" y="2008"/>
                </a:lnTo>
                <a:lnTo>
                  <a:pt x="2684" y="2021"/>
                </a:lnTo>
                <a:lnTo>
                  <a:pt x="2675" y="2032"/>
                </a:lnTo>
                <a:lnTo>
                  <a:pt x="2666" y="2044"/>
                </a:lnTo>
                <a:lnTo>
                  <a:pt x="2658" y="2054"/>
                </a:lnTo>
                <a:lnTo>
                  <a:pt x="2649" y="2066"/>
                </a:lnTo>
                <a:lnTo>
                  <a:pt x="2640" y="2077"/>
                </a:lnTo>
                <a:lnTo>
                  <a:pt x="2631" y="2088"/>
                </a:lnTo>
                <a:lnTo>
                  <a:pt x="2623" y="2099"/>
                </a:lnTo>
                <a:lnTo>
                  <a:pt x="2614" y="2111"/>
                </a:lnTo>
                <a:lnTo>
                  <a:pt x="2604" y="2120"/>
                </a:lnTo>
                <a:lnTo>
                  <a:pt x="2595" y="2131"/>
                </a:lnTo>
                <a:lnTo>
                  <a:pt x="2585" y="2140"/>
                </a:lnTo>
                <a:lnTo>
                  <a:pt x="2576" y="2151"/>
                </a:lnTo>
                <a:lnTo>
                  <a:pt x="2566" y="2161"/>
                </a:lnTo>
                <a:lnTo>
                  <a:pt x="2557" y="2171"/>
                </a:lnTo>
                <a:lnTo>
                  <a:pt x="2547" y="2182"/>
                </a:lnTo>
                <a:lnTo>
                  <a:pt x="2537" y="2193"/>
                </a:lnTo>
                <a:lnTo>
                  <a:pt x="2527" y="2201"/>
                </a:lnTo>
                <a:lnTo>
                  <a:pt x="2516" y="2211"/>
                </a:lnTo>
                <a:lnTo>
                  <a:pt x="2505" y="2220"/>
                </a:lnTo>
                <a:lnTo>
                  <a:pt x="2496" y="2230"/>
                </a:lnTo>
                <a:lnTo>
                  <a:pt x="2485" y="2240"/>
                </a:lnTo>
                <a:lnTo>
                  <a:pt x="2476" y="2249"/>
                </a:lnTo>
                <a:lnTo>
                  <a:pt x="2465" y="2259"/>
                </a:lnTo>
                <a:lnTo>
                  <a:pt x="2455" y="2268"/>
                </a:lnTo>
                <a:lnTo>
                  <a:pt x="2457" y="2257"/>
                </a:lnTo>
                <a:lnTo>
                  <a:pt x="2460" y="2246"/>
                </a:lnTo>
                <a:lnTo>
                  <a:pt x="2462" y="2234"/>
                </a:lnTo>
                <a:lnTo>
                  <a:pt x="2464" y="2224"/>
                </a:lnTo>
                <a:lnTo>
                  <a:pt x="2466" y="2212"/>
                </a:lnTo>
                <a:lnTo>
                  <a:pt x="2468" y="2201"/>
                </a:lnTo>
                <a:lnTo>
                  <a:pt x="2470" y="2189"/>
                </a:lnTo>
                <a:lnTo>
                  <a:pt x="2472" y="2179"/>
                </a:lnTo>
                <a:lnTo>
                  <a:pt x="2473" y="2167"/>
                </a:lnTo>
                <a:lnTo>
                  <a:pt x="2476" y="2156"/>
                </a:lnTo>
                <a:lnTo>
                  <a:pt x="2478" y="2145"/>
                </a:lnTo>
                <a:lnTo>
                  <a:pt x="2480" y="2134"/>
                </a:lnTo>
                <a:lnTo>
                  <a:pt x="2481" y="2122"/>
                </a:lnTo>
                <a:lnTo>
                  <a:pt x="2483" y="2112"/>
                </a:lnTo>
                <a:lnTo>
                  <a:pt x="2485" y="2100"/>
                </a:lnTo>
                <a:lnTo>
                  <a:pt x="2487" y="2089"/>
                </a:lnTo>
                <a:lnTo>
                  <a:pt x="2488" y="2077"/>
                </a:lnTo>
                <a:lnTo>
                  <a:pt x="2489" y="2066"/>
                </a:lnTo>
                <a:lnTo>
                  <a:pt x="2491" y="2053"/>
                </a:lnTo>
                <a:lnTo>
                  <a:pt x="2493" y="2042"/>
                </a:lnTo>
                <a:lnTo>
                  <a:pt x="2494" y="2031"/>
                </a:lnTo>
                <a:lnTo>
                  <a:pt x="2495" y="2019"/>
                </a:lnTo>
                <a:lnTo>
                  <a:pt x="2496" y="2007"/>
                </a:lnTo>
                <a:lnTo>
                  <a:pt x="2498" y="1997"/>
                </a:lnTo>
                <a:lnTo>
                  <a:pt x="2498" y="1984"/>
                </a:lnTo>
                <a:lnTo>
                  <a:pt x="2499" y="1973"/>
                </a:lnTo>
                <a:lnTo>
                  <a:pt x="2500" y="1960"/>
                </a:lnTo>
                <a:lnTo>
                  <a:pt x="2502" y="1950"/>
                </a:lnTo>
                <a:lnTo>
                  <a:pt x="2502" y="1938"/>
                </a:lnTo>
                <a:lnTo>
                  <a:pt x="2503" y="1926"/>
                </a:lnTo>
                <a:lnTo>
                  <a:pt x="2504" y="1915"/>
                </a:lnTo>
                <a:lnTo>
                  <a:pt x="2506" y="1904"/>
                </a:lnTo>
                <a:lnTo>
                  <a:pt x="2506" y="1891"/>
                </a:lnTo>
                <a:lnTo>
                  <a:pt x="2508" y="1879"/>
                </a:lnTo>
                <a:lnTo>
                  <a:pt x="2509" y="1868"/>
                </a:lnTo>
                <a:lnTo>
                  <a:pt x="2510" y="1856"/>
                </a:lnTo>
                <a:lnTo>
                  <a:pt x="2510" y="1844"/>
                </a:lnTo>
                <a:lnTo>
                  <a:pt x="2511" y="1833"/>
                </a:lnTo>
                <a:lnTo>
                  <a:pt x="2512" y="1821"/>
                </a:lnTo>
                <a:lnTo>
                  <a:pt x="2513" y="1810"/>
                </a:lnTo>
                <a:lnTo>
                  <a:pt x="2513" y="1797"/>
                </a:lnTo>
                <a:lnTo>
                  <a:pt x="2514" y="1787"/>
                </a:lnTo>
                <a:lnTo>
                  <a:pt x="2515" y="1774"/>
                </a:lnTo>
                <a:lnTo>
                  <a:pt x="2516" y="1763"/>
                </a:lnTo>
                <a:lnTo>
                  <a:pt x="2516" y="1752"/>
                </a:lnTo>
                <a:lnTo>
                  <a:pt x="2517" y="1740"/>
                </a:lnTo>
                <a:lnTo>
                  <a:pt x="2518" y="1728"/>
                </a:lnTo>
                <a:lnTo>
                  <a:pt x="2519" y="1718"/>
                </a:lnTo>
                <a:lnTo>
                  <a:pt x="2519" y="1705"/>
                </a:lnTo>
                <a:lnTo>
                  <a:pt x="2520" y="1694"/>
                </a:lnTo>
                <a:lnTo>
                  <a:pt x="2521" y="1681"/>
                </a:lnTo>
                <a:lnTo>
                  <a:pt x="2522" y="1671"/>
                </a:lnTo>
                <a:lnTo>
                  <a:pt x="2522" y="1659"/>
                </a:lnTo>
                <a:lnTo>
                  <a:pt x="2524" y="1647"/>
                </a:lnTo>
                <a:lnTo>
                  <a:pt x="2525" y="1636"/>
                </a:lnTo>
                <a:lnTo>
                  <a:pt x="2526" y="1625"/>
                </a:lnTo>
                <a:lnTo>
                  <a:pt x="2526" y="1613"/>
                </a:lnTo>
                <a:lnTo>
                  <a:pt x="2527" y="1602"/>
                </a:lnTo>
                <a:lnTo>
                  <a:pt x="2528" y="1591"/>
                </a:lnTo>
                <a:lnTo>
                  <a:pt x="2529" y="1580"/>
                </a:lnTo>
                <a:lnTo>
                  <a:pt x="2529" y="1568"/>
                </a:lnTo>
                <a:lnTo>
                  <a:pt x="2530" y="1558"/>
                </a:lnTo>
                <a:lnTo>
                  <a:pt x="2531" y="1546"/>
                </a:lnTo>
                <a:lnTo>
                  <a:pt x="2533" y="1536"/>
                </a:lnTo>
                <a:lnTo>
                  <a:pt x="2530" y="1533"/>
                </a:lnTo>
                <a:lnTo>
                  <a:pt x="2525" y="1543"/>
                </a:lnTo>
                <a:lnTo>
                  <a:pt x="2520" y="1552"/>
                </a:lnTo>
                <a:lnTo>
                  <a:pt x="2515" y="1562"/>
                </a:lnTo>
                <a:lnTo>
                  <a:pt x="2511" y="1573"/>
                </a:lnTo>
                <a:lnTo>
                  <a:pt x="2506" y="1582"/>
                </a:lnTo>
                <a:lnTo>
                  <a:pt x="2502" y="1593"/>
                </a:lnTo>
                <a:lnTo>
                  <a:pt x="2498" y="1604"/>
                </a:lnTo>
                <a:lnTo>
                  <a:pt x="2495" y="1614"/>
                </a:lnTo>
                <a:lnTo>
                  <a:pt x="2489" y="1624"/>
                </a:lnTo>
                <a:lnTo>
                  <a:pt x="2485" y="1634"/>
                </a:lnTo>
                <a:lnTo>
                  <a:pt x="2481" y="1645"/>
                </a:lnTo>
                <a:lnTo>
                  <a:pt x="2478" y="1656"/>
                </a:lnTo>
                <a:lnTo>
                  <a:pt x="2473" y="1665"/>
                </a:lnTo>
                <a:lnTo>
                  <a:pt x="2469" y="1676"/>
                </a:lnTo>
                <a:lnTo>
                  <a:pt x="2466" y="1687"/>
                </a:lnTo>
                <a:lnTo>
                  <a:pt x="2463" y="1698"/>
                </a:lnTo>
                <a:lnTo>
                  <a:pt x="2459" y="1708"/>
                </a:lnTo>
                <a:lnTo>
                  <a:pt x="2454" y="1719"/>
                </a:lnTo>
                <a:lnTo>
                  <a:pt x="2450" y="1729"/>
                </a:lnTo>
                <a:lnTo>
                  <a:pt x="2447" y="1740"/>
                </a:lnTo>
                <a:lnTo>
                  <a:pt x="2443" y="1749"/>
                </a:lnTo>
                <a:lnTo>
                  <a:pt x="2439" y="1760"/>
                </a:lnTo>
                <a:lnTo>
                  <a:pt x="2436" y="1771"/>
                </a:lnTo>
                <a:lnTo>
                  <a:pt x="2433" y="1783"/>
                </a:lnTo>
                <a:lnTo>
                  <a:pt x="2429" y="1792"/>
                </a:lnTo>
                <a:lnTo>
                  <a:pt x="2426" y="1804"/>
                </a:lnTo>
                <a:lnTo>
                  <a:pt x="2422" y="1813"/>
                </a:lnTo>
                <a:lnTo>
                  <a:pt x="2419" y="1825"/>
                </a:lnTo>
                <a:lnTo>
                  <a:pt x="2416" y="1836"/>
                </a:lnTo>
                <a:lnTo>
                  <a:pt x="2414" y="1847"/>
                </a:lnTo>
                <a:lnTo>
                  <a:pt x="2411" y="1858"/>
                </a:lnTo>
                <a:lnTo>
                  <a:pt x="2409" y="1870"/>
                </a:lnTo>
                <a:lnTo>
                  <a:pt x="2405" y="1879"/>
                </a:lnTo>
                <a:lnTo>
                  <a:pt x="2402" y="1891"/>
                </a:lnTo>
                <a:lnTo>
                  <a:pt x="2399" y="1901"/>
                </a:lnTo>
                <a:lnTo>
                  <a:pt x="2397" y="1912"/>
                </a:lnTo>
                <a:lnTo>
                  <a:pt x="2394" y="1923"/>
                </a:lnTo>
                <a:lnTo>
                  <a:pt x="2391" y="1934"/>
                </a:lnTo>
                <a:lnTo>
                  <a:pt x="2389" y="1944"/>
                </a:lnTo>
                <a:lnTo>
                  <a:pt x="2387" y="1956"/>
                </a:lnTo>
                <a:lnTo>
                  <a:pt x="2384" y="1967"/>
                </a:lnTo>
                <a:lnTo>
                  <a:pt x="2383" y="1979"/>
                </a:lnTo>
                <a:lnTo>
                  <a:pt x="2380" y="1989"/>
                </a:lnTo>
                <a:lnTo>
                  <a:pt x="2379" y="2001"/>
                </a:lnTo>
                <a:lnTo>
                  <a:pt x="2377" y="2012"/>
                </a:lnTo>
                <a:lnTo>
                  <a:pt x="2375" y="2023"/>
                </a:lnTo>
                <a:lnTo>
                  <a:pt x="2373" y="2034"/>
                </a:lnTo>
                <a:lnTo>
                  <a:pt x="2373" y="2046"/>
                </a:lnTo>
                <a:lnTo>
                  <a:pt x="2371" y="2056"/>
                </a:lnTo>
                <a:lnTo>
                  <a:pt x="2370" y="2068"/>
                </a:lnTo>
                <a:lnTo>
                  <a:pt x="2368" y="2079"/>
                </a:lnTo>
                <a:lnTo>
                  <a:pt x="2367" y="2090"/>
                </a:lnTo>
                <a:lnTo>
                  <a:pt x="2366" y="2101"/>
                </a:lnTo>
                <a:lnTo>
                  <a:pt x="2365" y="2113"/>
                </a:lnTo>
                <a:lnTo>
                  <a:pt x="2364" y="2124"/>
                </a:lnTo>
                <a:lnTo>
                  <a:pt x="2364" y="2136"/>
                </a:lnTo>
                <a:lnTo>
                  <a:pt x="2363" y="2147"/>
                </a:lnTo>
                <a:lnTo>
                  <a:pt x="2363" y="2159"/>
                </a:lnTo>
                <a:lnTo>
                  <a:pt x="2362" y="2170"/>
                </a:lnTo>
                <a:lnTo>
                  <a:pt x="2362" y="2182"/>
                </a:lnTo>
                <a:lnTo>
                  <a:pt x="2362" y="2193"/>
                </a:lnTo>
                <a:lnTo>
                  <a:pt x="2362" y="2205"/>
                </a:lnTo>
                <a:lnTo>
                  <a:pt x="2362" y="2216"/>
                </a:lnTo>
                <a:lnTo>
                  <a:pt x="2363" y="2229"/>
                </a:lnTo>
                <a:lnTo>
                  <a:pt x="2354" y="2227"/>
                </a:lnTo>
                <a:lnTo>
                  <a:pt x="2347" y="2228"/>
                </a:lnTo>
                <a:lnTo>
                  <a:pt x="2339" y="2229"/>
                </a:lnTo>
                <a:lnTo>
                  <a:pt x="2332" y="2233"/>
                </a:lnTo>
                <a:lnTo>
                  <a:pt x="2324" y="2236"/>
                </a:lnTo>
                <a:lnTo>
                  <a:pt x="2317" y="2241"/>
                </a:lnTo>
                <a:lnTo>
                  <a:pt x="2311" y="2245"/>
                </a:lnTo>
                <a:lnTo>
                  <a:pt x="2305" y="2250"/>
                </a:lnTo>
                <a:lnTo>
                  <a:pt x="2302" y="2241"/>
                </a:lnTo>
                <a:lnTo>
                  <a:pt x="2300" y="2232"/>
                </a:lnTo>
                <a:lnTo>
                  <a:pt x="2298" y="2224"/>
                </a:lnTo>
                <a:lnTo>
                  <a:pt x="2297" y="2215"/>
                </a:lnTo>
                <a:lnTo>
                  <a:pt x="2296" y="2205"/>
                </a:lnTo>
                <a:lnTo>
                  <a:pt x="2296" y="2197"/>
                </a:lnTo>
                <a:lnTo>
                  <a:pt x="2296" y="2188"/>
                </a:lnTo>
                <a:lnTo>
                  <a:pt x="2296" y="2180"/>
                </a:lnTo>
                <a:lnTo>
                  <a:pt x="2296" y="2170"/>
                </a:lnTo>
                <a:lnTo>
                  <a:pt x="2296" y="2163"/>
                </a:lnTo>
                <a:lnTo>
                  <a:pt x="2296" y="2153"/>
                </a:lnTo>
                <a:lnTo>
                  <a:pt x="2297" y="2146"/>
                </a:lnTo>
                <a:lnTo>
                  <a:pt x="2297" y="2137"/>
                </a:lnTo>
                <a:lnTo>
                  <a:pt x="2299" y="2129"/>
                </a:lnTo>
                <a:lnTo>
                  <a:pt x="2300" y="2120"/>
                </a:lnTo>
                <a:lnTo>
                  <a:pt x="2302" y="2113"/>
                </a:lnTo>
                <a:lnTo>
                  <a:pt x="2302" y="2103"/>
                </a:lnTo>
                <a:lnTo>
                  <a:pt x="2304" y="2095"/>
                </a:lnTo>
                <a:lnTo>
                  <a:pt x="2305" y="2086"/>
                </a:lnTo>
                <a:lnTo>
                  <a:pt x="2307" y="2078"/>
                </a:lnTo>
                <a:lnTo>
                  <a:pt x="2308" y="2069"/>
                </a:lnTo>
                <a:lnTo>
                  <a:pt x="2311" y="2061"/>
                </a:lnTo>
                <a:lnTo>
                  <a:pt x="2313" y="2052"/>
                </a:lnTo>
                <a:lnTo>
                  <a:pt x="2315" y="2045"/>
                </a:lnTo>
                <a:lnTo>
                  <a:pt x="2316" y="2036"/>
                </a:lnTo>
                <a:lnTo>
                  <a:pt x="2317" y="2028"/>
                </a:lnTo>
                <a:lnTo>
                  <a:pt x="2318" y="2019"/>
                </a:lnTo>
                <a:lnTo>
                  <a:pt x="2320" y="2012"/>
                </a:lnTo>
                <a:lnTo>
                  <a:pt x="2321" y="2003"/>
                </a:lnTo>
                <a:lnTo>
                  <a:pt x="2323" y="1996"/>
                </a:lnTo>
                <a:lnTo>
                  <a:pt x="2324" y="1987"/>
                </a:lnTo>
                <a:lnTo>
                  <a:pt x="2327" y="1980"/>
                </a:lnTo>
                <a:lnTo>
                  <a:pt x="2330" y="1970"/>
                </a:lnTo>
                <a:lnTo>
                  <a:pt x="2335" y="1960"/>
                </a:lnTo>
                <a:lnTo>
                  <a:pt x="2338" y="1951"/>
                </a:lnTo>
                <a:lnTo>
                  <a:pt x="2344" y="1941"/>
                </a:lnTo>
                <a:lnTo>
                  <a:pt x="2347" y="1932"/>
                </a:lnTo>
                <a:lnTo>
                  <a:pt x="2352" y="1922"/>
                </a:lnTo>
                <a:lnTo>
                  <a:pt x="2355" y="1912"/>
                </a:lnTo>
                <a:lnTo>
                  <a:pt x="2361" y="1903"/>
                </a:lnTo>
                <a:lnTo>
                  <a:pt x="2364" y="1892"/>
                </a:lnTo>
                <a:lnTo>
                  <a:pt x="2368" y="1883"/>
                </a:lnTo>
                <a:lnTo>
                  <a:pt x="2371" y="1872"/>
                </a:lnTo>
                <a:lnTo>
                  <a:pt x="2375" y="1862"/>
                </a:lnTo>
                <a:lnTo>
                  <a:pt x="2379" y="1852"/>
                </a:lnTo>
                <a:lnTo>
                  <a:pt x="2383" y="1842"/>
                </a:lnTo>
                <a:lnTo>
                  <a:pt x="2386" y="1833"/>
                </a:lnTo>
                <a:lnTo>
                  <a:pt x="2390" y="1823"/>
                </a:lnTo>
                <a:lnTo>
                  <a:pt x="2394" y="1812"/>
                </a:lnTo>
                <a:lnTo>
                  <a:pt x="2397" y="1802"/>
                </a:lnTo>
                <a:lnTo>
                  <a:pt x="2400" y="1791"/>
                </a:lnTo>
                <a:lnTo>
                  <a:pt x="2403" y="1781"/>
                </a:lnTo>
                <a:lnTo>
                  <a:pt x="2406" y="1771"/>
                </a:lnTo>
                <a:lnTo>
                  <a:pt x="2410" y="1760"/>
                </a:lnTo>
                <a:lnTo>
                  <a:pt x="2413" y="1749"/>
                </a:lnTo>
                <a:lnTo>
                  <a:pt x="2416" y="1740"/>
                </a:lnTo>
                <a:lnTo>
                  <a:pt x="2418" y="1729"/>
                </a:lnTo>
                <a:lnTo>
                  <a:pt x="2420" y="1719"/>
                </a:lnTo>
                <a:lnTo>
                  <a:pt x="2422" y="1708"/>
                </a:lnTo>
                <a:lnTo>
                  <a:pt x="2426" y="1698"/>
                </a:lnTo>
                <a:lnTo>
                  <a:pt x="2428" y="1688"/>
                </a:lnTo>
                <a:lnTo>
                  <a:pt x="2430" y="1677"/>
                </a:lnTo>
                <a:lnTo>
                  <a:pt x="2432" y="1666"/>
                </a:lnTo>
                <a:lnTo>
                  <a:pt x="2435" y="1657"/>
                </a:lnTo>
                <a:lnTo>
                  <a:pt x="2436" y="1645"/>
                </a:lnTo>
                <a:lnTo>
                  <a:pt x="2438" y="1634"/>
                </a:lnTo>
                <a:lnTo>
                  <a:pt x="2439" y="1624"/>
                </a:lnTo>
                <a:lnTo>
                  <a:pt x="2442" y="1613"/>
                </a:lnTo>
                <a:lnTo>
                  <a:pt x="2443" y="1601"/>
                </a:lnTo>
                <a:lnTo>
                  <a:pt x="2445" y="1592"/>
                </a:lnTo>
                <a:lnTo>
                  <a:pt x="2446" y="1580"/>
                </a:lnTo>
                <a:lnTo>
                  <a:pt x="2448" y="1571"/>
                </a:lnTo>
                <a:lnTo>
                  <a:pt x="2448" y="1559"/>
                </a:lnTo>
                <a:lnTo>
                  <a:pt x="2449" y="1548"/>
                </a:lnTo>
                <a:lnTo>
                  <a:pt x="2450" y="1538"/>
                </a:lnTo>
                <a:lnTo>
                  <a:pt x="2451" y="1527"/>
                </a:lnTo>
                <a:lnTo>
                  <a:pt x="2451" y="1515"/>
                </a:lnTo>
                <a:lnTo>
                  <a:pt x="2452" y="1506"/>
                </a:lnTo>
                <a:lnTo>
                  <a:pt x="2453" y="1494"/>
                </a:lnTo>
                <a:lnTo>
                  <a:pt x="2454" y="1484"/>
                </a:lnTo>
                <a:lnTo>
                  <a:pt x="2454" y="1473"/>
                </a:lnTo>
                <a:lnTo>
                  <a:pt x="2454" y="1462"/>
                </a:lnTo>
                <a:lnTo>
                  <a:pt x="2454" y="1450"/>
                </a:lnTo>
                <a:lnTo>
                  <a:pt x="2454" y="1440"/>
                </a:lnTo>
                <a:lnTo>
                  <a:pt x="2453" y="1428"/>
                </a:lnTo>
                <a:lnTo>
                  <a:pt x="2453" y="1417"/>
                </a:lnTo>
                <a:lnTo>
                  <a:pt x="2453" y="1406"/>
                </a:lnTo>
                <a:lnTo>
                  <a:pt x="2453" y="1396"/>
                </a:lnTo>
                <a:lnTo>
                  <a:pt x="2452" y="1384"/>
                </a:lnTo>
                <a:lnTo>
                  <a:pt x="2451" y="1373"/>
                </a:lnTo>
                <a:lnTo>
                  <a:pt x="2450" y="1362"/>
                </a:lnTo>
                <a:lnTo>
                  <a:pt x="2450" y="1352"/>
                </a:lnTo>
                <a:lnTo>
                  <a:pt x="2448" y="1340"/>
                </a:lnTo>
                <a:lnTo>
                  <a:pt x="2448" y="1330"/>
                </a:lnTo>
                <a:lnTo>
                  <a:pt x="2446" y="1318"/>
                </a:lnTo>
                <a:lnTo>
                  <a:pt x="2446" y="1308"/>
                </a:lnTo>
                <a:lnTo>
                  <a:pt x="2442" y="1302"/>
                </a:lnTo>
                <a:lnTo>
                  <a:pt x="2439" y="1296"/>
                </a:lnTo>
                <a:lnTo>
                  <a:pt x="2438" y="1288"/>
                </a:lnTo>
                <a:lnTo>
                  <a:pt x="2437" y="1282"/>
                </a:lnTo>
                <a:lnTo>
                  <a:pt x="2435" y="1275"/>
                </a:lnTo>
                <a:lnTo>
                  <a:pt x="2433" y="1270"/>
                </a:lnTo>
                <a:lnTo>
                  <a:pt x="2429" y="1266"/>
                </a:lnTo>
                <a:lnTo>
                  <a:pt x="2422" y="1266"/>
                </a:lnTo>
                <a:lnTo>
                  <a:pt x="2418" y="1273"/>
                </a:lnTo>
                <a:lnTo>
                  <a:pt x="2415" y="1282"/>
                </a:lnTo>
                <a:lnTo>
                  <a:pt x="2412" y="1291"/>
                </a:lnTo>
                <a:lnTo>
                  <a:pt x="2411" y="1301"/>
                </a:lnTo>
                <a:lnTo>
                  <a:pt x="2409" y="1311"/>
                </a:lnTo>
                <a:lnTo>
                  <a:pt x="2407" y="1320"/>
                </a:lnTo>
                <a:lnTo>
                  <a:pt x="2406" y="1330"/>
                </a:lnTo>
                <a:lnTo>
                  <a:pt x="2406" y="1340"/>
                </a:lnTo>
                <a:lnTo>
                  <a:pt x="2405" y="1350"/>
                </a:lnTo>
                <a:lnTo>
                  <a:pt x="2404" y="1360"/>
                </a:lnTo>
                <a:lnTo>
                  <a:pt x="2403" y="1370"/>
                </a:lnTo>
                <a:lnTo>
                  <a:pt x="2402" y="1381"/>
                </a:lnTo>
                <a:lnTo>
                  <a:pt x="2400" y="1391"/>
                </a:lnTo>
                <a:lnTo>
                  <a:pt x="2399" y="1401"/>
                </a:lnTo>
                <a:lnTo>
                  <a:pt x="2397" y="1412"/>
                </a:lnTo>
                <a:lnTo>
                  <a:pt x="2396" y="1422"/>
                </a:lnTo>
                <a:lnTo>
                  <a:pt x="2394" y="1429"/>
                </a:lnTo>
                <a:lnTo>
                  <a:pt x="2393" y="1435"/>
                </a:lnTo>
                <a:lnTo>
                  <a:pt x="2391" y="1442"/>
                </a:lnTo>
                <a:lnTo>
                  <a:pt x="2390" y="1448"/>
                </a:lnTo>
                <a:lnTo>
                  <a:pt x="2388" y="1454"/>
                </a:lnTo>
                <a:lnTo>
                  <a:pt x="2388" y="1461"/>
                </a:lnTo>
                <a:lnTo>
                  <a:pt x="2386" y="1467"/>
                </a:lnTo>
                <a:lnTo>
                  <a:pt x="2386" y="1474"/>
                </a:lnTo>
                <a:lnTo>
                  <a:pt x="2384" y="1480"/>
                </a:lnTo>
                <a:lnTo>
                  <a:pt x="2383" y="1486"/>
                </a:lnTo>
                <a:lnTo>
                  <a:pt x="2381" y="1493"/>
                </a:lnTo>
                <a:lnTo>
                  <a:pt x="2380" y="1499"/>
                </a:lnTo>
                <a:lnTo>
                  <a:pt x="2378" y="1506"/>
                </a:lnTo>
                <a:lnTo>
                  <a:pt x="2377" y="1512"/>
                </a:lnTo>
                <a:lnTo>
                  <a:pt x="2375" y="1518"/>
                </a:lnTo>
                <a:lnTo>
                  <a:pt x="2374" y="1525"/>
                </a:lnTo>
                <a:lnTo>
                  <a:pt x="2372" y="1531"/>
                </a:lnTo>
                <a:lnTo>
                  <a:pt x="2370" y="1538"/>
                </a:lnTo>
                <a:lnTo>
                  <a:pt x="2368" y="1544"/>
                </a:lnTo>
                <a:lnTo>
                  <a:pt x="2367" y="1550"/>
                </a:lnTo>
                <a:lnTo>
                  <a:pt x="2365" y="1557"/>
                </a:lnTo>
                <a:lnTo>
                  <a:pt x="2364" y="1563"/>
                </a:lnTo>
                <a:lnTo>
                  <a:pt x="2362" y="1569"/>
                </a:lnTo>
                <a:lnTo>
                  <a:pt x="2361" y="1576"/>
                </a:lnTo>
                <a:lnTo>
                  <a:pt x="2357" y="1582"/>
                </a:lnTo>
                <a:lnTo>
                  <a:pt x="2356" y="1589"/>
                </a:lnTo>
                <a:lnTo>
                  <a:pt x="2354" y="1595"/>
                </a:lnTo>
                <a:lnTo>
                  <a:pt x="2353" y="1601"/>
                </a:lnTo>
                <a:lnTo>
                  <a:pt x="2350" y="1608"/>
                </a:lnTo>
                <a:lnTo>
                  <a:pt x="2349" y="1614"/>
                </a:lnTo>
                <a:lnTo>
                  <a:pt x="2347" y="1621"/>
                </a:lnTo>
                <a:lnTo>
                  <a:pt x="2346" y="1628"/>
                </a:lnTo>
                <a:lnTo>
                  <a:pt x="2342" y="1633"/>
                </a:lnTo>
                <a:lnTo>
                  <a:pt x="2340" y="1640"/>
                </a:lnTo>
                <a:lnTo>
                  <a:pt x="2338" y="1646"/>
                </a:lnTo>
                <a:lnTo>
                  <a:pt x="2337" y="1653"/>
                </a:lnTo>
                <a:lnTo>
                  <a:pt x="2334" y="1659"/>
                </a:lnTo>
                <a:lnTo>
                  <a:pt x="2332" y="1665"/>
                </a:lnTo>
                <a:lnTo>
                  <a:pt x="2330" y="1672"/>
                </a:lnTo>
                <a:lnTo>
                  <a:pt x="2329" y="1678"/>
                </a:lnTo>
                <a:lnTo>
                  <a:pt x="2325" y="1683"/>
                </a:lnTo>
                <a:lnTo>
                  <a:pt x="2323" y="1690"/>
                </a:lnTo>
                <a:lnTo>
                  <a:pt x="2321" y="1696"/>
                </a:lnTo>
                <a:lnTo>
                  <a:pt x="2319" y="1703"/>
                </a:lnTo>
                <a:lnTo>
                  <a:pt x="2316" y="1709"/>
                </a:lnTo>
                <a:lnTo>
                  <a:pt x="2315" y="1715"/>
                </a:lnTo>
                <a:lnTo>
                  <a:pt x="2312" y="1722"/>
                </a:lnTo>
                <a:lnTo>
                  <a:pt x="2311" y="1728"/>
                </a:lnTo>
                <a:lnTo>
                  <a:pt x="2307" y="1734"/>
                </a:lnTo>
                <a:lnTo>
                  <a:pt x="2305" y="1740"/>
                </a:lnTo>
                <a:lnTo>
                  <a:pt x="2303" y="1746"/>
                </a:lnTo>
                <a:lnTo>
                  <a:pt x="2301" y="1753"/>
                </a:lnTo>
                <a:lnTo>
                  <a:pt x="2298" y="1758"/>
                </a:lnTo>
                <a:lnTo>
                  <a:pt x="2296" y="1764"/>
                </a:lnTo>
                <a:lnTo>
                  <a:pt x="2294" y="1771"/>
                </a:lnTo>
                <a:lnTo>
                  <a:pt x="2291" y="1777"/>
                </a:lnTo>
                <a:lnTo>
                  <a:pt x="2288" y="1783"/>
                </a:lnTo>
                <a:lnTo>
                  <a:pt x="2286" y="1789"/>
                </a:lnTo>
                <a:lnTo>
                  <a:pt x="2284" y="1795"/>
                </a:lnTo>
                <a:lnTo>
                  <a:pt x="2282" y="1802"/>
                </a:lnTo>
                <a:lnTo>
                  <a:pt x="2279" y="1808"/>
                </a:lnTo>
                <a:lnTo>
                  <a:pt x="2276" y="1814"/>
                </a:lnTo>
                <a:lnTo>
                  <a:pt x="2274" y="1821"/>
                </a:lnTo>
                <a:lnTo>
                  <a:pt x="2272" y="1827"/>
                </a:lnTo>
                <a:lnTo>
                  <a:pt x="2269" y="1833"/>
                </a:lnTo>
                <a:lnTo>
                  <a:pt x="2267" y="1838"/>
                </a:lnTo>
                <a:lnTo>
                  <a:pt x="2265" y="1844"/>
                </a:lnTo>
                <a:lnTo>
                  <a:pt x="2263" y="1851"/>
                </a:lnTo>
                <a:lnTo>
                  <a:pt x="2259" y="1856"/>
                </a:lnTo>
                <a:lnTo>
                  <a:pt x="2257" y="1861"/>
                </a:lnTo>
                <a:lnTo>
                  <a:pt x="2255" y="1868"/>
                </a:lnTo>
                <a:lnTo>
                  <a:pt x="2253" y="1874"/>
                </a:lnTo>
                <a:lnTo>
                  <a:pt x="2250" y="1879"/>
                </a:lnTo>
                <a:lnTo>
                  <a:pt x="2248" y="1886"/>
                </a:lnTo>
                <a:lnTo>
                  <a:pt x="2246" y="1891"/>
                </a:lnTo>
                <a:lnTo>
                  <a:pt x="2243" y="1898"/>
                </a:lnTo>
                <a:lnTo>
                  <a:pt x="2240" y="1903"/>
                </a:lnTo>
                <a:lnTo>
                  <a:pt x="2238" y="1909"/>
                </a:lnTo>
                <a:lnTo>
                  <a:pt x="2236" y="1916"/>
                </a:lnTo>
                <a:lnTo>
                  <a:pt x="2235" y="1922"/>
                </a:lnTo>
                <a:lnTo>
                  <a:pt x="2232" y="1927"/>
                </a:lnTo>
                <a:lnTo>
                  <a:pt x="2231" y="1934"/>
                </a:lnTo>
                <a:lnTo>
                  <a:pt x="2227" y="1939"/>
                </a:lnTo>
                <a:lnTo>
                  <a:pt x="2226" y="1946"/>
                </a:lnTo>
                <a:lnTo>
                  <a:pt x="2224" y="1951"/>
                </a:lnTo>
                <a:lnTo>
                  <a:pt x="2222" y="1957"/>
                </a:lnTo>
                <a:lnTo>
                  <a:pt x="2220" y="1964"/>
                </a:lnTo>
                <a:lnTo>
                  <a:pt x="2219" y="1970"/>
                </a:lnTo>
                <a:lnTo>
                  <a:pt x="2216" y="1975"/>
                </a:lnTo>
                <a:lnTo>
                  <a:pt x="2215" y="1982"/>
                </a:lnTo>
                <a:lnTo>
                  <a:pt x="2213" y="1987"/>
                </a:lnTo>
                <a:lnTo>
                  <a:pt x="2212" y="1993"/>
                </a:lnTo>
                <a:lnTo>
                  <a:pt x="2209" y="1999"/>
                </a:lnTo>
                <a:lnTo>
                  <a:pt x="2208" y="2005"/>
                </a:lnTo>
                <a:lnTo>
                  <a:pt x="2206" y="2012"/>
                </a:lnTo>
                <a:lnTo>
                  <a:pt x="2206" y="2018"/>
                </a:lnTo>
                <a:lnTo>
                  <a:pt x="2204" y="2023"/>
                </a:lnTo>
                <a:lnTo>
                  <a:pt x="2203" y="2030"/>
                </a:lnTo>
                <a:lnTo>
                  <a:pt x="2201" y="2035"/>
                </a:lnTo>
                <a:lnTo>
                  <a:pt x="2200" y="2041"/>
                </a:lnTo>
                <a:lnTo>
                  <a:pt x="2198" y="2047"/>
                </a:lnTo>
                <a:lnTo>
                  <a:pt x="2197" y="2053"/>
                </a:lnTo>
                <a:lnTo>
                  <a:pt x="2194" y="2059"/>
                </a:lnTo>
                <a:lnTo>
                  <a:pt x="2194" y="2066"/>
                </a:lnTo>
                <a:lnTo>
                  <a:pt x="2192" y="2072"/>
                </a:lnTo>
                <a:lnTo>
                  <a:pt x="2191" y="2079"/>
                </a:lnTo>
                <a:lnTo>
                  <a:pt x="2190" y="2085"/>
                </a:lnTo>
                <a:lnTo>
                  <a:pt x="2190" y="2091"/>
                </a:lnTo>
                <a:lnTo>
                  <a:pt x="2189" y="2098"/>
                </a:lnTo>
                <a:lnTo>
                  <a:pt x="2188" y="2104"/>
                </a:lnTo>
                <a:lnTo>
                  <a:pt x="2187" y="2111"/>
                </a:lnTo>
                <a:lnTo>
                  <a:pt x="2187" y="2118"/>
                </a:lnTo>
                <a:lnTo>
                  <a:pt x="2186" y="2124"/>
                </a:lnTo>
                <a:lnTo>
                  <a:pt x="2185" y="2131"/>
                </a:lnTo>
                <a:lnTo>
                  <a:pt x="2184" y="2137"/>
                </a:lnTo>
                <a:lnTo>
                  <a:pt x="2184" y="2144"/>
                </a:lnTo>
                <a:lnTo>
                  <a:pt x="2184" y="2150"/>
                </a:lnTo>
                <a:lnTo>
                  <a:pt x="2184" y="2156"/>
                </a:lnTo>
                <a:lnTo>
                  <a:pt x="2184" y="2163"/>
                </a:lnTo>
                <a:lnTo>
                  <a:pt x="2184" y="2170"/>
                </a:lnTo>
                <a:lnTo>
                  <a:pt x="2183" y="2177"/>
                </a:lnTo>
                <a:lnTo>
                  <a:pt x="2183" y="2183"/>
                </a:lnTo>
                <a:lnTo>
                  <a:pt x="2183" y="2189"/>
                </a:lnTo>
                <a:lnTo>
                  <a:pt x="2183" y="2197"/>
                </a:lnTo>
                <a:lnTo>
                  <a:pt x="2183" y="2203"/>
                </a:lnTo>
                <a:lnTo>
                  <a:pt x="2184" y="2211"/>
                </a:lnTo>
                <a:lnTo>
                  <a:pt x="2184" y="2218"/>
                </a:lnTo>
                <a:lnTo>
                  <a:pt x="2185" y="2226"/>
                </a:lnTo>
                <a:lnTo>
                  <a:pt x="2174" y="2226"/>
                </a:lnTo>
                <a:lnTo>
                  <a:pt x="2166" y="2226"/>
                </a:lnTo>
                <a:lnTo>
                  <a:pt x="2157" y="2224"/>
                </a:lnTo>
                <a:lnTo>
                  <a:pt x="2151" y="2221"/>
                </a:lnTo>
                <a:lnTo>
                  <a:pt x="2144" y="2217"/>
                </a:lnTo>
                <a:lnTo>
                  <a:pt x="2141" y="2212"/>
                </a:lnTo>
                <a:lnTo>
                  <a:pt x="2139" y="2204"/>
                </a:lnTo>
                <a:lnTo>
                  <a:pt x="2140" y="2196"/>
                </a:lnTo>
                <a:lnTo>
                  <a:pt x="2140" y="2186"/>
                </a:lnTo>
                <a:lnTo>
                  <a:pt x="2142" y="2179"/>
                </a:lnTo>
                <a:lnTo>
                  <a:pt x="2142" y="2170"/>
                </a:lnTo>
                <a:lnTo>
                  <a:pt x="2144" y="2163"/>
                </a:lnTo>
                <a:lnTo>
                  <a:pt x="2145" y="2153"/>
                </a:lnTo>
                <a:lnTo>
                  <a:pt x="2148" y="2146"/>
                </a:lnTo>
                <a:lnTo>
                  <a:pt x="2149" y="2137"/>
                </a:lnTo>
                <a:lnTo>
                  <a:pt x="2151" y="2130"/>
                </a:lnTo>
                <a:lnTo>
                  <a:pt x="2152" y="2121"/>
                </a:lnTo>
                <a:lnTo>
                  <a:pt x="2154" y="2114"/>
                </a:lnTo>
                <a:lnTo>
                  <a:pt x="2155" y="2105"/>
                </a:lnTo>
                <a:lnTo>
                  <a:pt x="2158" y="2098"/>
                </a:lnTo>
                <a:lnTo>
                  <a:pt x="2159" y="2089"/>
                </a:lnTo>
                <a:lnTo>
                  <a:pt x="2161" y="2082"/>
                </a:lnTo>
                <a:lnTo>
                  <a:pt x="2163" y="2073"/>
                </a:lnTo>
                <a:lnTo>
                  <a:pt x="2166" y="2066"/>
                </a:lnTo>
                <a:lnTo>
                  <a:pt x="2167" y="2057"/>
                </a:lnTo>
                <a:lnTo>
                  <a:pt x="2169" y="2050"/>
                </a:lnTo>
                <a:lnTo>
                  <a:pt x="2170" y="2041"/>
                </a:lnTo>
                <a:lnTo>
                  <a:pt x="2172" y="2034"/>
                </a:lnTo>
                <a:lnTo>
                  <a:pt x="2173" y="2025"/>
                </a:lnTo>
                <a:lnTo>
                  <a:pt x="2175" y="2018"/>
                </a:lnTo>
                <a:lnTo>
                  <a:pt x="2177" y="2009"/>
                </a:lnTo>
                <a:lnTo>
                  <a:pt x="2180" y="2003"/>
                </a:lnTo>
                <a:lnTo>
                  <a:pt x="2181" y="1995"/>
                </a:lnTo>
                <a:lnTo>
                  <a:pt x="2183" y="1987"/>
                </a:lnTo>
                <a:lnTo>
                  <a:pt x="2184" y="1979"/>
                </a:lnTo>
                <a:lnTo>
                  <a:pt x="2186" y="1971"/>
                </a:lnTo>
                <a:lnTo>
                  <a:pt x="2187" y="1963"/>
                </a:lnTo>
                <a:lnTo>
                  <a:pt x="2189" y="1955"/>
                </a:lnTo>
                <a:lnTo>
                  <a:pt x="2190" y="1947"/>
                </a:lnTo>
                <a:lnTo>
                  <a:pt x="2192" y="1940"/>
                </a:lnTo>
                <a:lnTo>
                  <a:pt x="2192" y="1932"/>
                </a:lnTo>
                <a:lnTo>
                  <a:pt x="2193" y="1923"/>
                </a:lnTo>
                <a:lnTo>
                  <a:pt x="2194" y="1915"/>
                </a:lnTo>
                <a:lnTo>
                  <a:pt x="2196" y="1907"/>
                </a:lnTo>
                <a:lnTo>
                  <a:pt x="2197" y="1899"/>
                </a:lnTo>
                <a:lnTo>
                  <a:pt x="2198" y="1891"/>
                </a:lnTo>
                <a:lnTo>
                  <a:pt x="2199" y="1883"/>
                </a:lnTo>
                <a:lnTo>
                  <a:pt x="2200" y="1875"/>
                </a:lnTo>
                <a:lnTo>
                  <a:pt x="2200" y="1867"/>
                </a:lnTo>
                <a:lnTo>
                  <a:pt x="2200" y="1859"/>
                </a:lnTo>
                <a:lnTo>
                  <a:pt x="2200" y="1851"/>
                </a:lnTo>
                <a:lnTo>
                  <a:pt x="2201" y="1843"/>
                </a:lnTo>
                <a:lnTo>
                  <a:pt x="2201" y="1835"/>
                </a:lnTo>
                <a:lnTo>
                  <a:pt x="2201" y="1827"/>
                </a:lnTo>
                <a:lnTo>
                  <a:pt x="2201" y="1819"/>
                </a:lnTo>
                <a:lnTo>
                  <a:pt x="2202" y="1811"/>
                </a:lnTo>
                <a:lnTo>
                  <a:pt x="2201" y="1803"/>
                </a:lnTo>
                <a:lnTo>
                  <a:pt x="2200" y="1794"/>
                </a:lnTo>
                <a:lnTo>
                  <a:pt x="2199" y="1786"/>
                </a:lnTo>
                <a:lnTo>
                  <a:pt x="2199" y="1778"/>
                </a:lnTo>
                <a:lnTo>
                  <a:pt x="2198" y="1770"/>
                </a:lnTo>
                <a:lnTo>
                  <a:pt x="2197" y="1762"/>
                </a:lnTo>
                <a:lnTo>
                  <a:pt x="2196" y="1754"/>
                </a:lnTo>
                <a:lnTo>
                  <a:pt x="2196" y="1746"/>
                </a:lnTo>
                <a:lnTo>
                  <a:pt x="2193" y="1737"/>
                </a:lnTo>
                <a:lnTo>
                  <a:pt x="2192" y="1729"/>
                </a:lnTo>
                <a:lnTo>
                  <a:pt x="2190" y="1721"/>
                </a:lnTo>
                <a:lnTo>
                  <a:pt x="2189" y="1713"/>
                </a:lnTo>
                <a:lnTo>
                  <a:pt x="2186" y="1704"/>
                </a:lnTo>
                <a:lnTo>
                  <a:pt x="2184" y="1696"/>
                </a:lnTo>
                <a:lnTo>
                  <a:pt x="2182" y="1688"/>
                </a:lnTo>
                <a:lnTo>
                  <a:pt x="2180" y="1680"/>
                </a:lnTo>
                <a:lnTo>
                  <a:pt x="2176" y="1687"/>
                </a:lnTo>
                <a:lnTo>
                  <a:pt x="2173" y="1693"/>
                </a:lnTo>
                <a:lnTo>
                  <a:pt x="2169" y="1699"/>
                </a:lnTo>
                <a:lnTo>
                  <a:pt x="2166" y="1707"/>
                </a:lnTo>
                <a:lnTo>
                  <a:pt x="2161" y="1713"/>
                </a:lnTo>
                <a:lnTo>
                  <a:pt x="2157" y="1721"/>
                </a:lnTo>
                <a:lnTo>
                  <a:pt x="2154" y="1728"/>
                </a:lnTo>
                <a:lnTo>
                  <a:pt x="2152" y="1737"/>
                </a:lnTo>
                <a:lnTo>
                  <a:pt x="2150" y="1743"/>
                </a:lnTo>
                <a:lnTo>
                  <a:pt x="2149" y="1751"/>
                </a:lnTo>
                <a:lnTo>
                  <a:pt x="2148" y="1758"/>
                </a:lnTo>
                <a:lnTo>
                  <a:pt x="2147" y="1767"/>
                </a:lnTo>
                <a:lnTo>
                  <a:pt x="2144" y="1773"/>
                </a:lnTo>
                <a:lnTo>
                  <a:pt x="2143" y="1780"/>
                </a:lnTo>
                <a:lnTo>
                  <a:pt x="2142" y="1788"/>
                </a:lnTo>
                <a:lnTo>
                  <a:pt x="2141" y="1796"/>
                </a:lnTo>
                <a:lnTo>
                  <a:pt x="2139" y="1803"/>
                </a:lnTo>
                <a:lnTo>
                  <a:pt x="2137" y="1810"/>
                </a:lnTo>
                <a:lnTo>
                  <a:pt x="2135" y="1818"/>
                </a:lnTo>
                <a:lnTo>
                  <a:pt x="2134" y="1825"/>
                </a:lnTo>
                <a:lnTo>
                  <a:pt x="2132" y="1832"/>
                </a:lnTo>
                <a:lnTo>
                  <a:pt x="2130" y="1840"/>
                </a:lnTo>
                <a:lnTo>
                  <a:pt x="2127" y="1846"/>
                </a:lnTo>
                <a:lnTo>
                  <a:pt x="2126" y="1855"/>
                </a:lnTo>
                <a:lnTo>
                  <a:pt x="2123" y="1861"/>
                </a:lnTo>
                <a:lnTo>
                  <a:pt x="2121" y="1869"/>
                </a:lnTo>
                <a:lnTo>
                  <a:pt x="2119" y="1876"/>
                </a:lnTo>
                <a:lnTo>
                  <a:pt x="2117" y="1884"/>
                </a:lnTo>
                <a:lnTo>
                  <a:pt x="2114" y="1890"/>
                </a:lnTo>
                <a:lnTo>
                  <a:pt x="2111" y="1898"/>
                </a:lnTo>
                <a:lnTo>
                  <a:pt x="2109" y="1905"/>
                </a:lnTo>
                <a:lnTo>
                  <a:pt x="2107" y="1912"/>
                </a:lnTo>
                <a:lnTo>
                  <a:pt x="2104" y="1919"/>
                </a:lnTo>
                <a:lnTo>
                  <a:pt x="2102" y="1926"/>
                </a:lnTo>
                <a:lnTo>
                  <a:pt x="2100" y="1934"/>
                </a:lnTo>
                <a:lnTo>
                  <a:pt x="2098" y="1941"/>
                </a:lnTo>
                <a:lnTo>
                  <a:pt x="2094" y="1948"/>
                </a:lnTo>
                <a:lnTo>
                  <a:pt x="2092" y="1955"/>
                </a:lnTo>
                <a:lnTo>
                  <a:pt x="2090" y="1963"/>
                </a:lnTo>
                <a:lnTo>
                  <a:pt x="2088" y="1970"/>
                </a:lnTo>
                <a:lnTo>
                  <a:pt x="2085" y="1976"/>
                </a:lnTo>
                <a:lnTo>
                  <a:pt x="2082" y="1984"/>
                </a:lnTo>
                <a:lnTo>
                  <a:pt x="2079" y="1991"/>
                </a:lnTo>
                <a:lnTo>
                  <a:pt x="2077" y="1999"/>
                </a:lnTo>
                <a:lnTo>
                  <a:pt x="2074" y="2005"/>
                </a:lnTo>
                <a:lnTo>
                  <a:pt x="2072" y="2013"/>
                </a:lnTo>
                <a:lnTo>
                  <a:pt x="2070" y="2020"/>
                </a:lnTo>
                <a:lnTo>
                  <a:pt x="2068" y="2028"/>
                </a:lnTo>
                <a:lnTo>
                  <a:pt x="2065" y="2034"/>
                </a:lnTo>
                <a:lnTo>
                  <a:pt x="2063" y="2041"/>
                </a:lnTo>
                <a:lnTo>
                  <a:pt x="2060" y="2049"/>
                </a:lnTo>
                <a:lnTo>
                  <a:pt x="2059" y="2056"/>
                </a:lnTo>
                <a:lnTo>
                  <a:pt x="2057" y="2063"/>
                </a:lnTo>
                <a:lnTo>
                  <a:pt x="2056" y="2070"/>
                </a:lnTo>
                <a:lnTo>
                  <a:pt x="2054" y="2078"/>
                </a:lnTo>
                <a:lnTo>
                  <a:pt x="2053" y="2086"/>
                </a:lnTo>
                <a:lnTo>
                  <a:pt x="2050" y="2093"/>
                </a:lnTo>
                <a:lnTo>
                  <a:pt x="2049" y="2100"/>
                </a:lnTo>
                <a:lnTo>
                  <a:pt x="2046" y="2107"/>
                </a:lnTo>
                <a:lnTo>
                  <a:pt x="2045" y="2115"/>
                </a:lnTo>
                <a:lnTo>
                  <a:pt x="2043" y="2122"/>
                </a:lnTo>
                <a:lnTo>
                  <a:pt x="2043" y="2131"/>
                </a:lnTo>
                <a:lnTo>
                  <a:pt x="2041" y="2138"/>
                </a:lnTo>
                <a:lnTo>
                  <a:pt x="2041" y="2147"/>
                </a:lnTo>
                <a:lnTo>
                  <a:pt x="2040" y="2153"/>
                </a:lnTo>
                <a:lnTo>
                  <a:pt x="2039" y="2162"/>
                </a:lnTo>
                <a:lnTo>
                  <a:pt x="2038" y="2169"/>
                </a:lnTo>
                <a:lnTo>
                  <a:pt x="2038" y="2178"/>
                </a:lnTo>
                <a:lnTo>
                  <a:pt x="2038" y="2185"/>
                </a:lnTo>
                <a:lnTo>
                  <a:pt x="2038" y="2194"/>
                </a:lnTo>
                <a:lnTo>
                  <a:pt x="2038" y="2201"/>
                </a:lnTo>
                <a:lnTo>
                  <a:pt x="2038" y="2211"/>
                </a:lnTo>
                <a:lnTo>
                  <a:pt x="2030" y="2209"/>
                </a:lnTo>
                <a:lnTo>
                  <a:pt x="2024" y="2208"/>
                </a:lnTo>
                <a:lnTo>
                  <a:pt x="2017" y="2205"/>
                </a:lnTo>
                <a:lnTo>
                  <a:pt x="2010" y="2204"/>
                </a:lnTo>
                <a:lnTo>
                  <a:pt x="2003" y="2202"/>
                </a:lnTo>
                <a:lnTo>
                  <a:pt x="1996" y="2201"/>
                </a:lnTo>
                <a:lnTo>
                  <a:pt x="1990" y="2199"/>
                </a:lnTo>
                <a:lnTo>
                  <a:pt x="1984" y="2199"/>
                </a:lnTo>
                <a:lnTo>
                  <a:pt x="1976" y="2197"/>
                </a:lnTo>
                <a:lnTo>
                  <a:pt x="1970" y="2196"/>
                </a:lnTo>
                <a:lnTo>
                  <a:pt x="1963" y="2196"/>
                </a:lnTo>
                <a:lnTo>
                  <a:pt x="1957" y="2197"/>
                </a:lnTo>
                <a:lnTo>
                  <a:pt x="1951" y="2197"/>
                </a:lnTo>
                <a:lnTo>
                  <a:pt x="1944" y="2200"/>
                </a:lnTo>
                <a:lnTo>
                  <a:pt x="1939" y="2202"/>
                </a:lnTo>
                <a:lnTo>
                  <a:pt x="1934" y="2208"/>
                </a:lnTo>
                <a:lnTo>
                  <a:pt x="1930" y="2201"/>
                </a:lnTo>
                <a:lnTo>
                  <a:pt x="1927" y="2196"/>
                </a:lnTo>
                <a:lnTo>
                  <a:pt x="1925" y="2189"/>
                </a:lnTo>
                <a:lnTo>
                  <a:pt x="1924" y="2184"/>
                </a:lnTo>
                <a:lnTo>
                  <a:pt x="1922" y="2178"/>
                </a:lnTo>
                <a:lnTo>
                  <a:pt x="1921" y="2171"/>
                </a:lnTo>
                <a:lnTo>
                  <a:pt x="1920" y="2165"/>
                </a:lnTo>
                <a:lnTo>
                  <a:pt x="1920" y="2160"/>
                </a:lnTo>
                <a:lnTo>
                  <a:pt x="1919" y="2152"/>
                </a:lnTo>
                <a:lnTo>
                  <a:pt x="1919" y="2146"/>
                </a:lnTo>
                <a:lnTo>
                  <a:pt x="1919" y="2139"/>
                </a:lnTo>
                <a:lnTo>
                  <a:pt x="1919" y="2133"/>
                </a:lnTo>
                <a:lnTo>
                  <a:pt x="1919" y="2127"/>
                </a:lnTo>
                <a:lnTo>
                  <a:pt x="1919" y="2120"/>
                </a:lnTo>
                <a:lnTo>
                  <a:pt x="1919" y="2114"/>
                </a:lnTo>
                <a:lnTo>
                  <a:pt x="1920" y="2107"/>
                </a:lnTo>
                <a:lnTo>
                  <a:pt x="1920" y="2100"/>
                </a:lnTo>
                <a:lnTo>
                  <a:pt x="1920" y="2094"/>
                </a:lnTo>
                <a:lnTo>
                  <a:pt x="1921" y="2086"/>
                </a:lnTo>
                <a:lnTo>
                  <a:pt x="1922" y="2080"/>
                </a:lnTo>
                <a:lnTo>
                  <a:pt x="1922" y="2073"/>
                </a:lnTo>
                <a:lnTo>
                  <a:pt x="1924" y="2067"/>
                </a:lnTo>
                <a:lnTo>
                  <a:pt x="1924" y="2061"/>
                </a:lnTo>
                <a:lnTo>
                  <a:pt x="1926" y="2054"/>
                </a:lnTo>
                <a:lnTo>
                  <a:pt x="1926" y="2047"/>
                </a:lnTo>
                <a:lnTo>
                  <a:pt x="1928" y="2040"/>
                </a:lnTo>
                <a:lnTo>
                  <a:pt x="1929" y="2034"/>
                </a:lnTo>
                <a:lnTo>
                  <a:pt x="1931" y="2028"/>
                </a:lnTo>
                <a:lnTo>
                  <a:pt x="1931" y="2021"/>
                </a:lnTo>
                <a:lnTo>
                  <a:pt x="1934" y="2015"/>
                </a:lnTo>
                <a:lnTo>
                  <a:pt x="1935" y="2009"/>
                </a:lnTo>
                <a:lnTo>
                  <a:pt x="1937" y="2004"/>
                </a:lnTo>
                <a:lnTo>
                  <a:pt x="2008" y="1728"/>
                </a:lnTo>
                <a:lnTo>
                  <a:pt x="2008" y="1722"/>
                </a:lnTo>
                <a:lnTo>
                  <a:pt x="2008" y="1715"/>
                </a:lnTo>
                <a:lnTo>
                  <a:pt x="2008" y="1709"/>
                </a:lnTo>
                <a:lnTo>
                  <a:pt x="2009" y="1704"/>
                </a:lnTo>
                <a:lnTo>
                  <a:pt x="2009" y="1697"/>
                </a:lnTo>
                <a:lnTo>
                  <a:pt x="2009" y="1692"/>
                </a:lnTo>
                <a:lnTo>
                  <a:pt x="2009" y="1686"/>
                </a:lnTo>
                <a:lnTo>
                  <a:pt x="2010" y="1680"/>
                </a:lnTo>
                <a:lnTo>
                  <a:pt x="2010" y="1674"/>
                </a:lnTo>
                <a:lnTo>
                  <a:pt x="2010" y="1667"/>
                </a:lnTo>
                <a:lnTo>
                  <a:pt x="2010" y="1661"/>
                </a:lnTo>
                <a:lnTo>
                  <a:pt x="2010" y="1656"/>
                </a:lnTo>
                <a:lnTo>
                  <a:pt x="2010" y="1649"/>
                </a:lnTo>
                <a:lnTo>
                  <a:pt x="2010" y="1643"/>
                </a:lnTo>
                <a:lnTo>
                  <a:pt x="2010" y="1637"/>
                </a:lnTo>
                <a:lnTo>
                  <a:pt x="2011" y="1631"/>
                </a:lnTo>
                <a:lnTo>
                  <a:pt x="2010" y="1625"/>
                </a:lnTo>
                <a:lnTo>
                  <a:pt x="2010" y="1618"/>
                </a:lnTo>
                <a:lnTo>
                  <a:pt x="2010" y="1612"/>
                </a:lnTo>
                <a:lnTo>
                  <a:pt x="2010" y="1606"/>
                </a:lnTo>
                <a:lnTo>
                  <a:pt x="2010" y="1599"/>
                </a:lnTo>
                <a:lnTo>
                  <a:pt x="2010" y="1593"/>
                </a:lnTo>
                <a:lnTo>
                  <a:pt x="2010" y="1587"/>
                </a:lnTo>
                <a:lnTo>
                  <a:pt x="2010" y="1581"/>
                </a:lnTo>
                <a:lnTo>
                  <a:pt x="2009" y="1575"/>
                </a:lnTo>
                <a:lnTo>
                  <a:pt x="2009" y="1568"/>
                </a:lnTo>
                <a:lnTo>
                  <a:pt x="2009" y="1562"/>
                </a:lnTo>
                <a:lnTo>
                  <a:pt x="2009" y="1557"/>
                </a:lnTo>
                <a:lnTo>
                  <a:pt x="2008" y="1550"/>
                </a:lnTo>
                <a:lnTo>
                  <a:pt x="2008" y="1544"/>
                </a:lnTo>
                <a:lnTo>
                  <a:pt x="2008" y="1538"/>
                </a:lnTo>
                <a:lnTo>
                  <a:pt x="2008" y="1532"/>
                </a:lnTo>
                <a:lnTo>
                  <a:pt x="2007" y="1526"/>
                </a:lnTo>
                <a:lnTo>
                  <a:pt x="2006" y="1519"/>
                </a:lnTo>
                <a:lnTo>
                  <a:pt x="2005" y="1513"/>
                </a:lnTo>
                <a:lnTo>
                  <a:pt x="2005" y="1507"/>
                </a:lnTo>
                <a:lnTo>
                  <a:pt x="2004" y="1500"/>
                </a:lnTo>
                <a:lnTo>
                  <a:pt x="2004" y="1494"/>
                </a:lnTo>
                <a:lnTo>
                  <a:pt x="2003" y="1487"/>
                </a:lnTo>
                <a:lnTo>
                  <a:pt x="2003" y="1482"/>
                </a:lnTo>
                <a:lnTo>
                  <a:pt x="2002" y="1476"/>
                </a:lnTo>
                <a:lnTo>
                  <a:pt x="2001" y="1469"/>
                </a:lnTo>
                <a:lnTo>
                  <a:pt x="2000" y="1463"/>
                </a:lnTo>
                <a:lnTo>
                  <a:pt x="2000" y="1457"/>
                </a:lnTo>
                <a:lnTo>
                  <a:pt x="1999" y="1450"/>
                </a:lnTo>
                <a:lnTo>
                  <a:pt x="1999" y="1445"/>
                </a:lnTo>
                <a:lnTo>
                  <a:pt x="1997" y="1438"/>
                </a:lnTo>
                <a:lnTo>
                  <a:pt x="1997" y="1433"/>
                </a:lnTo>
                <a:lnTo>
                  <a:pt x="1995" y="1427"/>
                </a:lnTo>
                <a:lnTo>
                  <a:pt x="1995" y="1420"/>
                </a:lnTo>
                <a:lnTo>
                  <a:pt x="1993" y="1414"/>
                </a:lnTo>
                <a:lnTo>
                  <a:pt x="1993" y="1408"/>
                </a:lnTo>
                <a:lnTo>
                  <a:pt x="1992" y="1401"/>
                </a:lnTo>
                <a:lnTo>
                  <a:pt x="1991" y="1396"/>
                </a:lnTo>
                <a:lnTo>
                  <a:pt x="1990" y="1389"/>
                </a:lnTo>
                <a:lnTo>
                  <a:pt x="1990" y="1384"/>
                </a:lnTo>
                <a:lnTo>
                  <a:pt x="1988" y="1378"/>
                </a:lnTo>
                <a:lnTo>
                  <a:pt x="1987" y="1371"/>
                </a:lnTo>
                <a:lnTo>
                  <a:pt x="1986" y="1366"/>
                </a:lnTo>
                <a:lnTo>
                  <a:pt x="1986" y="1361"/>
                </a:lnTo>
                <a:lnTo>
                  <a:pt x="1983" y="1349"/>
                </a:lnTo>
                <a:lnTo>
                  <a:pt x="1981" y="1338"/>
                </a:lnTo>
                <a:lnTo>
                  <a:pt x="1971" y="1346"/>
                </a:lnTo>
                <a:lnTo>
                  <a:pt x="1963" y="1356"/>
                </a:lnTo>
                <a:lnTo>
                  <a:pt x="1960" y="1362"/>
                </a:lnTo>
                <a:lnTo>
                  <a:pt x="1958" y="1368"/>
                </a:lnTo>
                <a:lnTo>
                  <a:pt x="1956" y="1375"/>
                </a:lnTo>
                <a:lnTo>
                  <a:pt x="1955" y="1382"/>
                </a:lnTo>
                <a:lnTo>
                  <a:pt x="1953" y="1388"/>
                </a:lnTo>
                <a:lnTo>
                  <a:pt x="1952" y="1396"/>
                </a:lnTo>
                <a:lnTo>
                  <a:pt x="1950" y="1403"/>
                </a:lnTo>
                <a:lnTo>
                  <a:pt x="1950" y="1411"/>
                </a:lnTo>
                <a:lnTo>
                  <a:pt x="1948" y="1417"/>
                </a:lnTo>
                <a:lnTo>
                  <a:pt x="1948" y="1425"/>
                </a:lnTo>
                <a:lnTo>
                  <a:pt x="1948" y="1432"/>
                </a:lnTo>
                <a:lnTo>
                  <a:pt x="1948" y="1440"/>
                </a:lnTo>
                <a:lnTo>
                  <a:pt x="1937" y="1446"/>
                </a:lnTo>
                <a:lnTo>
                  <a:pt x="1938" y="1459"/>
                </a:lnTo>
                <a:lnTo>
                  <a:pt x="1939" y="1471"/>
                </a:lnTo>
                <a:lnTo>
                  <a:pt x="1940" y="1484"/>
                </a:lnTo>
                <a:lnTo>
                  <a:pt x="1941" y="1497"/>
                </a:lnTo>
                <a:lnTo>
                  <a:pt x="1941" y="1509"/>
                </a:lnTo>
                <a:lnTo>
                  <a:pt x="1941" y="1522"/>
                </a:lnTo>
                <a:lnTo>
                  <a:pt x="1941" y="1534"/>
                </a:lnTo>
                <a:lnTo>
                  <a:pt x="1942" y="1547"/>
                </a:lnTo>
                <a:lnTo>
                  <a:pt x="1941" y="1559"/>
                </a:lnTo>
                <a:lnTo>
                  <a:pt x="1940" y="1571"/>
                </a:lnTo>
                <a:lnTo>
                  <a:pt x="1939" y="1582"/>
                </a:lnTo>
                <a:lnTo>
                  <a:pt x="1939" y="1595"/>
                </a:lnTo>
                <a:lnTo>
                  <a:pt x="1937" y="1607"/>
                </a:lnTo>
                <a:lnTo>
                  <a:pt x="1936" y="1620"/>
                </a:lnTo>
                <a:lnTo>
                  <a:pt x="1934" y="1631"/>
                </a:lnTo>
                <a:lnTo>
                  <a:pt x="1932" y="1644"/>
                </a:lnTo>
                <a:lnTo>
                  <a:pt x="1929" y="1655"/>
                </a:lnTo>
                <a:lnTo>
                  <a:pt x="1927" y="1666"/>
                </a:lnTo>
                <a:lnTo>
                  <a:pt x="1924" y="1678"/>
                </a:lnTo>
                <a:lnTo>
                  <a:pt x="1922" y="1690"/>
                </a:lnTo>
                <a:lnTo>
                  <a:pt x="1919" y="1700"/>
                </a:lnTo>
                <a:lnTo>
                  <a:pt x="1915" y="1713"/>
                </a:lnTo>
                <a:lnTo>
                  <a:pt x="1912" y="1724"/>
                </a:lnTo>
                <a:lnTo>
                  <a:pt x="1910" y="1737"/>
                </a:lnTo>
                <a:lnTo>
                  <a:pt x="1906" y="1747"/>
                </a:lnTo>
                <a:lnTo>
                  <a:pt x="1903" y="1759"/>
                </a:lnTo>
                <a:lnTo>
                  <a:pt x="1899" y="1770"/>
                </a:lnTo>
                <a:lnTo>
                  <a:pt x="1896" y="1783"/>
                </a:lnTo>
                <a:lnTo>
                  <a:pt x="1893" y="1793"/>
                </a:lnTo>
                <a:lnTo>
                  <a:pt x="1890" y="1805"/>
                </a:lnTo>
                <a:lnTo>
                  <a:pt x="1887" y="1816"/>
                </a:lnTo>
                <a:lnTo>
                  <a:pt x="1884" y="1828"/>
                </a:lnTo>
                <a:lnTo>
                  <a:pt x="1879" y="1839"/>
                </a:lnTo>
                <a:lnTo>
                  <a:pt x="1875" y="1851"/>
                </a:lnTo>
                <a:lnTo>
                  <a:pt x="1872" y="1861"/>
                </a:lnTo>
                <a:lnTo>
                  <a:pt x="1869" y="1873"/>
                </a:lnTo>
                <a:lnTo>
                  <a:pt x="1864" y="1884"/>
                </a:lnTo>
                <a:lnTo>
                  <a:pt x="1861" y="1895"/>
                </a:lnTo>
                <a:lnTo>
                  <a:pt x="1858" y="1906"/>
                </a:lnTo>
                <a:lnTo>
                  <a:pt x="1855" y="1918"/>
                </a:lnTo>
                <a:lnTo>
                  <a:pt x="1850" y="1928"/>
                </a:lnTo>
                <a:lnTo>
                  <a:pt x="1847" y="1940"/>
                </a:lnTo>
                <a:lnTo>
                  <a:pt x="1844" y="1951"/>
                </a:lnTo>
                <a:lnTo>
                  <a:pt x="1841" y="1963"/>
                </a:lnTo>
                <a:lnTo>
                  <a:pt x="1838" y="1973"/>
                </a:lnTo>
                <a:lnTo>
                  <a:pt x="1835" y="1985"/>
                </a:lnTo>
                <a:lnTo>
                  <a:pt x="1831" y="1996"/>
                </a:lnTo>
                <a:lnTo>
                  <a:pt x="1829" y="2008"/>
                </a:lnTo>
                <a:lnTo>
                  <a:pt x="1826" y="2019"/>
                </a:lnTo>
                <a:lnTo>
                  <a:pt x="1823" y="2031"/>
                </a:lnTo>
                <a:lnTo>
                  <a:pt x="1821" y="2042"/>
                </a:lnTo>
                <a:lnTo>
                  <a:pt x="1819" y="2054"/>
                </a:lnTo>
                <a:lnTo>
                  <a:pt x="1815" y="2066"/>
                </a:lnTo>
                <a:lnTo>
                  <a:pt x="1814" y="2078"/>
                </a:lnTo>
                <a:lnTo>
                  <a:pt x="1812" y="2089"/>
                </a:lnTo>
                <a:lnTo>
                  <a:pt x="1811" y="2102"/>
                </a:lnTo>
                <a:lnTo>
                  <a:pt x="1809" y="2114"/>
                </a:lnTo>
                <a:lnTo>
                  <a:pt x="1808" y="2127"/>
                </a:lnTo>
                <a:lnTo>
                  <a:pt x="1807" y="2138"/>
                </a:lnTo>
                <a:lnTo>
                  <a:pt x="1807" y="2151"/>
                </a:lnTo>
                <a:lnTo>
                  <a:pt x="1807" y="2164"/>
                </a:lnTo>
                <a:lnTo>
                  <a:pt x="1807" y="2177"/>
                </a:lnTo>
                <a:lnTo>
                  <a:pt x="1807" y="2189"/>
                </a:lnTo>
                <a:lnTo>
                  <a:pt x="1808" y="2202"/>
                </a:lnTo>
                <a:lnTo>
                  <a:pt x="1802" y="2202"/>
                </a:lnTo>
                <a:lnTo>
                  <a:pt x="1796" y="2202"/>
                </a:lnTo>
                <a:lnTo>
                  <a:pt x="1791" y="2203"/>
                </a:lnTo>
                <a:lnTo>
                  <a:pt x="1787" y="2208"/>
                </a:lnTo>
                <a:lnTo>
                  <a:pt x="1784" y="2198"/>
                </a:lnTo>
                <a:lnTo>
                  <a:pt x="1786" y="2188"/>
                </a:lnTo>
                <a:lnTo>
                  <a:pt x="1786" y="2180"/>
                </a:lnTo>
                <a:lnTo>
                  <a:pt x="1788" y="2171"/>
                </a:lnTo>
                <a:lnTo>
                  <a:pt x="1790" y="2163"/>
                </a:lnTo>
                <a:lnTo>
                  <a:pt x="1793" y="2154"/>
                </a:lnTo>
                <a:lnTo>
                  <a:pt x="1796" y="2146"/>
                </a:lnTo>
                <a:lnTo>
                  <a:pt x="1799" y="2138"/>
                </a:lnTo>
                <a:lnTo>
                  <a:pt x="1803" y="2129"/>
                </a:lnTo>
                <a:lnTo>
                  <a:pt x="1806" y="2121"/>
                </a:lnTo>
                <a:lnTo>
                  <a:pt x="1809" y="2112"/>
                </a:lnTo>
                <a:lnTo>
                  <a:pt x="1813" y="2104"/>
                </a:lnTo>
                <a:lnTo>
                  <a:pt x="1815" y="2095"/>
                </a:lnTo>
                <a:lnTo>
                  <a:pt x="1819" y="2087"/>
                </a:lnTo>
                <a:lnTo>
                  <a:pt x="1821" y="2078"/>
                </a:lnTo>
                <a:lnTo>
                  <a:pt x="1823" y="2070"/>
                </a:lnTo>
                <a:lnTo>
                  <a:pt x="1821" y="2061"/>
                </a:lnTo>
                <a:lnTo>
                  <a:pt x="1820" y="2051"/>
                </a:lnTo>
                <a:lnTo>
                  <a:pt x="1817" y="2041"/>
                </a:lnTo>
                <a:lnTo>
                  <a:pt x="1816" y="2033"/>
                </a:lnTo>
                <a:lnTo>
                  <a:pt x="1815" y="2023"/>
                </a:lnTo>
                <a:lnTo>
                  <a:pt x="1814" y="2015"/>
                </a:lnTo>
                <a:lnTo>
                  <a:pt x="1813" y="2005"/>
                </a:lnTo>
                <a:lnTo>
                  <a:pt x="1813" y="1997"/>
                </a:lnTo>
                <a:lnTo>
                  <a:pt x="1812" y="1987"/>
                </a:lnTo>
                <a:lnTo>
                  <a:pt x="1811" y="1977"/>
                </a:lnTo>
                <a:lnTo>
                  <a:pt x="1810" y="1968"/>
                </a:lnTo>
                <a:lnTo>
                  <a:pt x="1810" y="1958"/>
                </a:lnTo>
                <a:lnTo>
                  <a:pt x="1809" y="1949"/>
                </a:lnTo>
                <a:lnTo>
                  <a:pt x="1809" y="1939"/>
                </a:lnTo>
                <a:lnTo>
                  <a:pt x="1809" y="1930"/>
                </a:lnTo>
                <a:lnTo>
                  <a:pt x="1809" y="1921"/>
                </a:lnTo>
                <a:lnTo>
                  <a:pt x="1808" y="1910"/>
                </a:lnTo>
                <a:lnTo>
                  <a:pt x="1808" y="1901"/>
                </a:lnTo>
                <a:lnTo>
                  <a:pt x="1808" y="1891"/>
                </a:lnTo>
                <a:lnTo>
                  <a:pt x="1808" y="1882"/>
                </a:lnTo>
                <a:lnTo>
                  <a:pt x="1808" y="1872"/>
                </a:lnTo>
                <a:lnTo>
                  <a:pt x="1808" y="1862"/>
                </a:lnTo>
                <a:lnTo>
                  <a:pt x="1808" y="1853"/>
                </a:lnTo>
                <a:lnTo>
                  <a:pt x="1808" y="1843"/>
                </a:lnTo>
                <a:lnTo>
                  <a:pt x="1808" y="1833"/>
                </a:lnTo>
                <a:lnTo>
                  <a:pt x="1808" y="1823"/>
                </a:lnTo>
                <a:lnTo>
                  <a:pt x="1808" y="1813"/>
                </a:lnTo>
                <a:lnTo>
                  <a:pt x="1809" y="1804"/>
                </a:lnTo>
                <a:lnTo>
                  <a:pt x="1809" y="1794"/>
                </a:lnTo>
                <a:lnTo>
                  <a:pt x="1809" y="1785"/>
                </a:lnTo>
                <a:lnTo>
                  <a:pt x="1809" y="1775"/>
                </a:lnTo>
                <a:lnTo>
                  <a:pt x="1810" y="1765"/>
                </a:lnTo>
                <a:lnTo>
                  <a:pt x="1810" y="1755"/>
                </a:lnTo>
                <a:lnTo>
                  <a:pt x="1810" y="1745"/>
                </a:lnTo>
                <a:lnTo>
                  <a:pt x="1810" y="1736"/>
                </a:lnTo>
                <a:lnTo>
                  <a:pt x="1810" y="1726"/>
                </a:lnTo>
                <a:lnTo>
                  <a:pt x="1810" y="1715"/>
                </a:lnTo>
                <a:lnTo>
                  <a:pt x="1810" y="1706"/>
                </a:lnTo>
                <a:lnTo>
                  <a:pt x="1810" y="1696"/>
                </a:lnTo>
                <a:lnTo>
                  <a:pt x="1811" y="1687"/>
                </a:lnTo>
                <a:lnTo>
                  <a:pt x="1811" y="1677"/>
                </a:lnTo>
                <a:lnTo>
                  <a:pt x="1811" y="1667"/>
                </a:lnTo>
                <a:lnTo>
                  <a:pt x="1811" y="1658"/>
                </a:lnTo>
                <a:lnTo>
                  <a:pt x="1811" y="1648"/>
                </a:lnTo>
                <a:lnTo>
                  <a:pt x="1811" y="1639"/>
                </a:lnTo>
                <a:lnTo>
                  <a:pt x="1811" y="1629"/>
                </a:lnTo>
                <a:lnTo>
                  <a:pt x="1811" y="1620"/>
                </a:lnTo>
                <a:lnTo>
                  <a:pt x="1812" y="1610"/>
                </a:lnTo>
                <a:lnTo>
                  <a:pt x="1811" y="1600"/>
                </a:lnTo>
                <a:lnTo>
                  <a:pt x="1811" y="1591"/>
                </a:lnTo>
                <a:lnTo>
                  <a:pt x="1811" y="1581"/>
                </a:lnTo>
                <a:lnTo>
                  <a:pt x="1811" y="1572"/>
                </a:lnTo>
                <a:lnTo>
                  <a:pt x="1811" y="1562"/>
                </a:lnTo>
                <a:lnTo>
                  <a:pt x="1811" y="1552"/>
                </a:lnTo>
                <a:lnTo>
                  <a:pt x="1811" y="1543"/>
                </a:lnTo>
                <a:lnTo>
                  <a:pt x="1811" y="1533"/>
                </a:lnTo>
                <a:lnTo>
                  <a:pt x="1810" y="1524"/>
                </a:lnTo>
                <a:lnTo>
                  <a:pt x="1810" y="1514"/>
                </a:lnTo>
                <a:lnTo>
                  <a:pt x="1810" y="1504"/>
                </a:lnTo>
                <a:lnTo>
                  <a:pt x="1810" y="1496"/>
                </a:lnTo>
                <a:lnTo>
                  <a:pt x="1809" y="1486"/>
                </a:lnTo>
                <a:lnTo>
                  <a:pt x="1809" y="1478"/>
                </a:lnTo>
                <a:lnTo>
                  <a:pt x="1808" y="1469"/>
                </a:lnTo>
                <a:lnTo>
                  <a:pt x="1808" y="1461"/>
                </a:lnTo>
                <a:lnTo>
                  <a:pt x="1798" y="1446"/>
                </a:lnTo>
                <a:lnTo>
                  <a:pt x="1793" y="1457"/>
                </a:lnTo>
                <a:lnTo>
                  <a:pt x="1789" y="1467"/>
                </a:lnTo>
                <a:lnTo>
                  <a:pt x="1783" y="1478"/>
                </a:lnTo>
                <a:lnTo>
                  <a:pt x="1780" y="1490"/>
                </a:lnTo>
                <a:lnTo>
                  <a:pt x="1775" y="1500"/>
                </a:lnTo>
                <a:lnTo>
                  <a:pt x="1771" y="1512"/>
                </a:lnTo>
                <a:lnTo>
                  <a:pt x="1765" y="1523"/>
                </a:lnTo>
                <a:lnTo>
                  <a:pt x="1762" y="1534"/>
                </a:lnTo>
                <a:lnTo>
                  <a:pt x="1757" y="1545"/>
                </a:lnTo>
                <a:lnTo>
                  <a:pt x="1753" y="1557"/>
                </a:lnTo>
                <a:lnTo>
                  <a:pt x="1749" y="1562"/>
                </a:lnTo>
                <a:lnTo>
                  <a:pt x="1748" y="1568"/>
                </a:lnTo>
                <a:lnTo>
                  <a:pt x="1745" y="1574"/>
                </a:lnTo>
                <a:lnTo>
                  <a:pt x="1744" y="1580"/>
                </a:lnTo>
                <a:lnTo>
                  <a:pt x="1741" y="1585"/>
                </a:lnTo>
                <a:lnTo>
                  <a:pt x="1739" y="1592"/>
                </a:lnTo>
                <a:lnTo>
                  <a:pt x="1737" y="1597"/>
                </a:lnTo>
                <a:lnTo>
                  <a:pt x="1735" y="1604"/>
                </a:lnTo>
                <a:lnTo>
                  <a:pt x="1732" y="1610"/>
                </a:lnTo>
                <a:lnTo>
                  <a:pt x="1730" y="1616"/>
                </a:lnTo>
                <a:lnTo>
                  <a:pt x="1728" y="1623"/>
                </a:lnTo>
                <a:lnTo>
                  <a:pt x="1727" y="1629"/>
                </a:lnTo>
                <a:lnTo>
                  <a:pt x="1724" y="1634"/>
                </a:lnTo>
                <a:lnTo>
                  <a:pt x="1721" y="1641"/>
                </a:lnTo>
                <a:lnTo>
                  <a:pt x="1718" y="1647"/>
                </a:lnTo>
                <a:lnTo>
                  <a:pt x="1717" y="1654"/>
                </a:lnTo>
                <a:lnTo>
                  <a:pt x="1714" y="1659"/>
                </a:lnTo>
                <a:lnTo>
                  <a:pt x="1713" y="1665"/>
                </a:lnTo>
                <a:lnTo>
                  <a:pt x="1711" y="1672"/>
                </a:lnTo>
                <a:lnTo>
                  <a:pt x="1711" y="1678"/>
                </a:lnTo>
                <a:lnTo>
                  <a:pt x="1709" y="1683"/>
                </a:lnTo>
                <a:lnTo>
                  <a:pt x="1708" y="1690"/>
                </a:lnTo>
                <a:lnTo>
                  <a:pt x="1707" y="1696"/>
                </a:lnTo>
                <a:lnTo>
                  <a:pt x="1707" y="1703"/>
                </a:lnTo>
                <a:lnTo>
                  <a:pt x="1706" y="1709"/>
                </a:lnTo>
                <a:lnTo>
                  <a:pt x="1706" y="1715"/>
                </a:lnTo>
                <a:lnTo>
                  <a:pt x="1706" y="1722"/>
                </a:lnTo>
                <a:lnTo>
                  <a:pt x="1706" y="1728"/>
                </a:lnTo>
                <a:lnTo>
                  <a:pt x="1705" y="1734"/>
                </a:lnTo>
                <a:lnTo>
                  <a:pt x="1705" y="1740"/>
                </a:lnTo>
                <a:lnTo>
                  <a:pt x="1705" y="1745"/>
                </a:lnTo>
                <a:lnTo>
                  <a:pt x="1705" y="1752"/>
                </a:lnTo>
                <a:lnTo>
                  <a:pt x="1705" y="1757"/>
                </a:lnTo>
                <a:lnTo>
                  <a:pt x="1706" y="1763"/>
                </a:lnTo>
                <a:lnTo>
                  <a:pt x="1706" y="1770"/>
                </a:lnTo>
                <a:lnTo>
                  <a:pt x="1707" y="1776"/>
                </a:lnTo>
                <a:lnTo>
                  <a:pt x="1707" y="1781"/>
                </a:lnTo>
                <a:lnTo>
                  <a:pt x="1707" y="1788"/>
                </a:lnTo>
                <a:lnTo>
                  <a:pt x="1708" y="1794"/>
                </a:lnTo>
                <a:lnTo>
                  <a:pt x="1709" y="1801"/>
                </a:lnTo>
                <a:lnTo>
                  <a:pt x="1709" y="1806"/>
                </a:lnTo>
                <a:lnTo>
                  <a:pt x="1710" y="1812"/>
                </a:lnTo>
                <a:lnTo>
                  <a:pt x="1711" y="1819"/>
                </a:lnTo>
                <a:lnTo>
                  <a:pt x="1712" y="1825"/>
                </a:lnTo>
                <a:lnTo>
                  <a:pt x="1712" y="1830"/>
                </a:lnTo>
                <a:lnTo>
                  <a:pt x="1713" y="1836"/>
                </a:lnTo>
                <a:lnTo>
                  <a:pt x="1714" y="1842"/>
                </a:lnTo>
                <a:lnTo>
                  <a:pt x="1715" y="1849"/>
                </a:lnTo>
                <a:lnTo>
                  <a:pt x="1715" y="1854"/>
                </a:lnTo>
                <a:lnTo>
                  <a:pt x="1716" y="1859"/>
                </a:lnTo>
                <a:lnTo>
                  <a:pt x="1717" y="1866"/>
                </a:lnTo>
                <a:lnTo>
                  <a:pt x="1718" y="1872"/>
                </a:lnTo>
                <a:lnTo>
                  <a:pt x="1718" y="1877"/>
                </a:lnTo>
                <a:lnTo>
                  <a:pt x="1720" y="1883"/>
                </a:lnTo>
                <a:lnTo>
                  <a:pt x="1721" y="1889"/>
                </a:lnTo>
                <a:lnTo>
                  <a:pt x="1722" y="1895"/>
                </a:lnTo>
                <a:lnTo>
                  <a:pt x="1722" y="1901"/>
                </a:lnTo>
                <a:lnTo>
                  <a:pt x="1723" y="1906"/>
                </a:lnTo>
                <a:lnTo>
                  <a:pt x="1724" y="1912"/>
                </a:lnTo>
                <a:lnTo>
                  <a:pt x="1725" y="1919"/>
                </a:lnTo>
                <a:lnTo>
                  <a:pt x="1725" y="1924"/>
                </a:lnTo>
                <a:lnTo>
                  <a:pt x="1726" y="1930"/>
                </a:lnTo>
                <a:lnTo>
                  <a:pt x="1726" y="1936"/>
                </a:lnTo>
                <a:lnTo>
                  <a:pt x="1727" y="1942"/>
                </a:lnTo>
                <a:lnTo>
                  <a:pt x="1727" y="1948"/>
                </a:lnTo>
                <a:lnTo>
                  <a:pt x="1727" y="1953"/>
                </a:lnTo>
                <a:lnTo>
                  <a:pt x="1727" y="1959"/>
                </a:lnTo>
                <a:lnTo>
                  <a:pt x="1728" y="1966"/>
                </a:lnTo>
                <a:lnTo>
                  <a:pt x="1728" y="1971"/>
                </a:lnTo>
                <a:lnTo>
                  <a:pt x="1728" y="1976"/>
                </a:lnTo>
                <a:lnTo>
                  <a:pt x="1728" y="1983"/>
                </a:lnTo>
                <a:lnTo>
                  <a:pt x="1728" y="1989"/>
                </a:lnTo>
                <a:lnTo>
                  <a:pt x="1727" y="1995"/>
                </a:lnTo>
                <a:lnTo>
                  <a:pt x="1727" y="2000"/>
                </a:lnTo>
                <a:lnTo>
                  <a:pt x="1727" y="2006"/>
                </a:lnTo>
                <a:lnTo>
                  <a:pt x="1727" y="2013"/>
                </a:lnTo>
                <a:lnTo>
                  <a:pt x="1684" y="2208"/>
                </a:lnTo>
                <a:lnTo>
                  <a:pt x="1675" y="2209"/>
                </a:lnTo>
                <a:lnTo>
                  <a:pt x="1665" y="2210"/>
                </a:lnTo>
                <a:lnTo>
                  <a:pt x="1656" y="2210"/>
                </a:lnTo>
                <a:lnTo>
                  <a:pt x="1646" y="2211"/>
                </a:lnTo>
                <a:lnTo>
                  <a:pt x="1636" y="2210"/>
                </a:lnTo>
                <a:lnTo>
                  <a:pt x="1627" y="2209"/>
                </a:lnTo>
                <a:lnTo>
                  <a:pt x="1617" y="2208"/>
                </a:lnTo>
                <a:lnTo>
                  <a:pt x="1608" y="2208"/>
                </a:lnTo>
                <a:lnTo>
                  <a:pt x="1597" y="2206"/>
                </a:lnTo>
                <a:lnTo>
                  <a:pt x="1587" y="2206"/>
                </a:lnTo>
                <a:lnTo>
                  <a:pt x="1578" y="2206"/>
                </a:lnTo>
                <a:lnTo>
                  <a:pt x="1568" y="2209"/>
                </a:lnTo>
                <a:lnTo>
                  <a:pt x="1559" y="2211"/>
                </a:lnTo>
                <a:lnTo>
                  <a:pt x="1549" y="2214"/>
                </a:lnTo>
                <a:lnTo>
                  <a:pt x="1540" y="2218"/>
                </a:lnTo>
                <a:lnTo>
                  <a:pt x="1531" y="2226"/>
                </a:lnTo>
                <a:lnTo>
                  <a:pt x="1525" y="2226"/>
                </a:lnTo>
                <a:lnTo>
                  <a:pt x="1518" y="2222"/>
                </a:lnTo>
                <a:lnTo>
                  <a:pt x="1513" y="2216"/>
                </a:lnTo>
                <a:lnTo>
                  <a:pt x="1511" y="2211"/>
                </a:lnTo>
                <a:lnTo>
                  <a:pt x="1503" y="2209"/>
                </a:lnTo>
                <a:lnTo>
                  <a:pt x="1497" y="2206"/>
                </a:lnTo>
                <a:lnTo>
                  <a:pt x="1491" y="2204"/>
                </a:lnTo>
                <a:lnTo>
                  <a:pt x="1484" y="2203"/>
                </a:lnTo>
                <a:lnTo>
                  <a:pt x="1477" y="2201"/>
                </a:lnTo>
                <a:lnTo>
                  <a:pt x="1470" y="2200"/>
                </a:lnTo>
                <a:lnTo>
                  <a:pt x="1464" y="2199"/>
                </a:lnTo>
                <a:lnTo>
                  <a:pt x="1458" y="2199"/>
                </a:lnTo>
                <a:lnTo>
                  <a:pt x="1451" y="2198"/>
                </a:lnTo>
                <a:lnTo>
                  <a:pt x="1445" y="2198"/>
                </a:lnTo>
                <a:lnTo>
                  <a:pt x="1438" y="2198"/>
                </a:lnTo>
                <a:lnTo>
                  <a:pt x="1432" y="2199"/>
                </a:lnTo>
                <a:lnTo>
                  <a:pt x="1426" y="2199"/>
                </a:lnTo>
                <a:lnTo>
                  <a:pt x="1419" y="2201"/>
                </a:lnTo>
                <a:lnTo>
                  <a:pt x="1414" y="2204"/>
                </a:lnTo>
                <a:lnTo>
                  <a:pt x="1409" y="2208"/>
                </a:lnTo>
                <a:lnTo>
                  <a:pt x="1402" y="2209"/>
                </a:lnTo>
                <a:lnTo>
                  <a:pt x="1399" y="2212"/>
                </a:lnTo>
                <a:lnTo>
                  <a:pt x="1398" y="2215"/>
                </a:lnTo>
                <a:lnTo>
                  <a:pt x="1398" y="2220"/>
                </a:lnTo>
                <a:lnTo>
                  <a:pt x="1397" y="2224"/>
                </a:lnTo>
                <a:lnTo>
                  <a:pt x="1397" y="2228"/>
                </a:lnTo>
                <a:lnTo>
                  <a:pt x="1395" y="2230"/>
                </a:lnTo>
                <a:lnTo>
                  <a:pt x="1390" y="2232"/>
                </a:lnTo>
                <a:lnTo>
                  <a:pt x="1384" y="2227"/>
                </a:lnTo>
                <a:lnTo>
                  <a:pt x="1379" y="2222"/>
                </a:lnTo>
                <a:lnTo>
                  <a:pt x="1372" y="2219"/>
                </a:lnTo>
                <a:lnTo>
                  <a:pt x="1366" y="2217"/>
                </a:lnTo>
                <a:lnTo>
                  <a:pt x="1359" y="2214"/>
                </a:lnTo>
                <a:lnTo>
                  <a:pt x="1352" y="2213"/>
                </a:lnTo>
                <a:lnTo>
                  <a:pt x="1346" y="2211"/>
                </a:lnTo>
                <a:lnTo>
                  <a:pt x="1339" y="2211"/>
                </a:lnTo>
                <a:lnTo>
                  <a:pt x="1332" y="2209"/>
                </a:lnTo>
                <a:lnTo>
                  <a:pt x="1324" y="2208"/>
                </a:lnTo>
                <a:lnTo>
                  <a:pt x="1317" y="2205"/>
                </a:lnTo>
                <a:lnTo>
                  <a:pt x="1311" y="2204"/>
                </a:lnTo>
                <a:lnTo>
                  <a:pt x="1303" y="2202"/>
                </a:lnTo>
                <a:lnTo>
                  <a:pt x="1296" y="2201"/>
                </a:lnTo>
                <a:lnTo>
                  <a:pt x="1289" y="2200"/>
                </a:lnTo>
                <a:lnTo>
                  <a:pt x="1283" y="2199"/>
                </a:lnTo>
                <a:lnTo>
                  <a:pt x="1273" y="2205"/>
                </a:lnTo>
                <a:lnTo>
                  <a:pt x="1264" y="2211"/>
                </a:lnTo>
                <a:lnTo>
                  <a:pt x="1255" y="2214"/>
                </a:lnTo>
                <a:lnTo>
                  <a:pt x="1247" y="2215"/>
                </a:lnTo>
                <a:lnTo>
                  <a:pt x="1237" y="2214"/>
                </a:lnTo>
                <a:lnTo>
                  <a:pt x="1228" y="2214"/>
                </a:lnTo>
                <a:lnTo>
                  <a:pt x="1219" y="2212"/>
                </a:lnTo>
                <a:lnTo>
                  <a:pt x="1210" y="2210"/>
                </a:lnTo>
                <a:lnTo>
                  <a:pt x="1201" y="2206"/>
                </a:lnTo>
                <a:lnTo>
                  <a:pt x="1192" y="2203"/>
                </a:lnTo>
                <a:lnTo>
                  <a:pt x="1183" y="2200"/>
                </a:lnTo>
                <a:lnTo>
                  <a:pt x="1174" y="2200"/>
                </a:lnTo>
                <a:lnTo>
                  <a:pt x="1165" y="2199"/>
                </a:lnTo>
                <a:lnTo>
                  <a:pt x="1156" y="2200"/>
                </a:lnTo>
                <a:lnTo>
                  <a:pt x="1148" y="2202"/>
                </a:lnTo>
                <a:lnTo>
                  <a:pt x="1139" y="2208"/>
                </a:lnTo>
                <a:lnTo>
                  <a:pt x="1133" y="2213"/>
                </a:lnTo>
                <a:lnTo>
                  <a:pt x="1126" y="2218"/>
                </a:lnTo>
                <a:lnTo>
                  <a:pt x="1120" y="2224"/>
                </a:lnTo>
                <a:lnTo>
                  <a:pt x="1115" y="2230"/>
                </a:lnTo>
                <a:lnTo>
                  <a:pt x="1107" y="2233"/>
                </a:lnTo>
                <a:lnTo>
                  <a:pt x="1101" y="2234"/>
                </a:lnTo>
                <a:lnTo>
                  <a:pt x="1094" y="2231"/>
                </a:lnTo>
                <a:lnTo>
                  <a:pt x="1088" y="2226"/>
                </a:lnTo>
                <a:lnTo>
                  <a:pt x="1077" y="2216"/>
                </a:lnTo>
                <a:lnTo>
                  <a:pt x="1067" y="2210"/>
                </a:lnTo>
                <a:lnTo>
                  <a:pt x="1060" y="2206"/>
                </a:lnTo>
                <a:lnTo>
                  <a:pt x="1054" y="2205"/>
                </a:lnTo>
                <a:lnTo>
                  <a:pt x="1048" y="2203"/>
                </a:lnTo>
                <a:lnTo>
                  <a:pt x="1042" y="2203"/>
                </a:lnTo>
                <a:lnTo>
                  <a:pt x="1036" y="2202"/>
                </a:lnTo>
                <a:lnTo>
                  <a:pt x="1029" y="2202"/>
                </a:lnTo>
                <a:lnTo>
                  <a:pt x="1023" y="2202"/>
                </a:lnTo>
                <a:lnTo>
                  <a:pt x="1017" y="2202"/>
                </a:lnTo>
                <a:lnTo>
                  <a:pt x="1010" y="2202"/>
                </a:lnTo>
                <a:lnTo>
                  <a:pt x="1004" y="2204"/>
                </a:lnTo>
                <a:lnTo>
                  <a:pt x="998" y="2205"/>
                </a:lnTo>
                <a:lnTo>
                  <a:pt x="992" y="2208"/>
                </a:lnTo>
                <a:lnTo>
                  <a:pt x="959" y="2226"/>
                </a:lnTo>
                <a:lnTo>
                  <a:pt x="951" y="2217"/>
                </a:lnTo>
                <a:lnTo>
                  <a:pt x="941" y="2211"/>
                </a:lnTo>
                <a:lnTo>
                  <a:pt x="930" y="2204"/>
                </a:lnTo>
                <a:lnTo>
                  <a:pt x="921" y="2201"/>
                </a:lnTo>
                <a:lnTo>
                  <a:pt x="914" y="2199"/>
                </a:lnTo>
                <a:lnTo>
                  <a:pt x="909" y="2198"/>
                </a:lnTo>
                <a:lnTo>
                  <a:pt x="903" y="2197"/>
                </a:lnTo>
                <a:lnTo>
                  <a:pt x="897" y="2197"/>
                </a:lnTo>
                <a:lnTo>
                  <a:pt x="886" y="2198"/>
                </a:lnTo>
                <a:lnTo>
                  <a:pt x="875" y="2202"/>
                </a:lnTo>
                <a:lnTo>
                  <a:pt x="863" y="2210"/>
                </a:lnTo>
                <a:lnTo>
                  <a:pt x="854" y="2216"/>
                </a:lnTo>
                <a:lnTo>
                  <a:pt x="844" y="2219"/>
                </a:lnTo>
                <a:lnTo>
                  <a:pt x="835" y="2222"/>
                </a:lnTo>
                <a:lnTo>
                  <a:pt x="825" y="2222"/>
                </a:lnTo>
                <a:lnTo>
                  <a:pt x="816" y="2222"/>
                </a:lnTo>
                <a:lnTo>
                  <a:pt x="808" y="2221"/>
                </a:lnTo>
                <a:lnTo>
                  <a:pt x="799" y="2220"/>
                </a:lnTo>
                <a:lnTo>
                  <a:pt x="790" y="2218"/>
                </a:lnTo>
                <a:lnTo>
                  <a:pt x="781" y="2216"/>
                </a:lnTo>
                <a:lnTo>
                  <a:pt x="772" y="2214"/>
                </a:lnTo>
                <a:lnTo>
                  <a:pt x="763" y="2214"/>
                </a:lnTo>
                <a:lnTo>
                  <a:pt x="754" y="2213"/>
                </a:lnTo>
                <a:lnTo>
                  <a:pt x="744" y="2214"/>
                </a:lnTo>
                <a:lnTo>
                  <a:pt x="734" y="2216"/>
                </a:lnTo>
                <a:lnTo>
                  <a:pt x="725" y="2220"/>
                </a:lnTo>
                <a:lnTo>
                  <a:pt x="722" y="2208"/>
                </a:lnTo>
                <a:lnTo>
                  <a:pt x="718" y="2196"/>
                </a:lnTo>
                <a:lnTo>
                  <a:pt x="715" y="2184"/>
                </a:lnTo>
                <a:lnTo>
                  <a:pt x="713" y="2172"/>
                </a:lnTo>
                <a:lnTo>
                  <a:pt x="710" y="2160"/>
                </a:lnTo>
                <a:lnTo>
                  <a:pt x="707" y="2148"/>
                </a:lnTo>
                <a:lnTo>
                  <a:pt x="704" y="2136"/>
                </a:lnTo>
                <a:lnTo>
                  <a:pt x="700" y="2124"/>
                </a:lnTo>
                <a:lnTo>
                  <a:pt x="696" y="2112"/>
                </a:lnTo>
                <a:lnTo>
                  <a:pt x="693" y="2101"/>
                </a:lnTo>
                <a:lnTo>
                  <a:pt x="690" y="2088"/>
                </a:lnTo>
                <a:lnTo>
                  <a:pt x="687" y="2078"/>
                </a:lnTo>
                <a:lnTo>
                  <a:pt x="683" y="2066"/>
                </a:lnTo>
                <a:lnTo>
                  <a:pt x="680" y="2054"/>
                </a:lnTo>
                <a:lnTo>
                  <a:pt x="677" y="2042"/>
                </a:lnTo>
                <a:lnTo>
                  <a:pt x="674" y="2032"/>
                </a:lnTo>
                <a:lnTo>
                  <a:pt x="670" y="2019"/>
                </a:lnTo>
                <a:lnTo>
                  <a:pt x="666" y="2008"/>
                </a:lnTo>
                <a:lnTo>
                  <a:pt x="662" y="1996"/>
                </a:lnTo>
                <a:lnTo>
                  <a:pt x="659" y="1985"/>
                </a:lnTo>
                <a:lnTo>
                  <a:pt x="655" y="1973"/>
                </a:lnTo>
                <a:lnTo>
                  <a:pt x="651" y="1961"/>
                </a:lnTo>
                <a:lnTo>
                  <a:pt x="647" y="1950"/>
                </a:lnTo>
                <a:lnTo>
                  <a:pt x="644" y="1939"/>
                </a:lnTo>
                <a:lnTo>
                  <a:pt x="640" y="1926"/>
                </a:lnTo>
                <a:lnTo>
                  <a:pt x="635" y="1916"/>
                </a:lnTo>
                <a:lnTo>
                  <a:pt x="632" y="1903"/>
                </a:lnTo>
                <a:lnTo>
                  <a:pt x="629" y="1892"/>
                </a:lnTo>
                <a:lnTo>
                  <a:pt x="625" y="1881"/>
                </a:lnTo>
                <a:lnTo>
                  <a:pt x="621" y="1870"/>
                </a:lnTo>
                <a:lnTo>
                  <a:pt x="617" y="1858"/>
                </a:lnTo>
                <a:lnTo>
                  <a:pt x="614" y="1847"/>
                </a:lnTo>
                <a:lnTo>
                  <a:pt x="610" y="1835"/>
                </a:lnTo>
                <a:lnTo>
                  <a:pt x="606" y="1824"/>
                </a:lnTo>
                <a:lnTo>
                  <a:pt x="601" y="1811"/>
                </a:lnTo>
                <a:lnTo>
                  <a:pt x="598" y="1801"/>
                </a:lnTo>
                <a:lnTo>
                  <a:pt x="594" y="1789"/>
                </a:lnTo>
                <a:lnTo>
                  <a:pt x="591" y="1777"/>
                </a:lnTo>
                <a:lnTo>
                  <a:pt x="586" y="1765"/>
                </a:lnTo>
                <a:lnTo>
                  <a:pt x="583" y="1755"/>
                </a:lnTo>
                <a:lnTo>
                  <a:pt x="579" y="1743"/>
                </a:lnTo>
                <a:lnTo>
                  <a:pt x="576" y="1731"/>
                </a:lnTo>
                <a:lnTo>
                  <a:pt x="572" y="1720"/>
                </a:lnTo>
                <a:lnTo>
                  <a:pt x="568" y="1709"/>
                </a:lnTo>
                <a:lnTo>
                  <a:pt x="565" y="1697"/>
                </a:lnTo>
                <a:lnTo>
                  <a:pt x="562" y="1686"/>
                </a:lnTo>
                <a:lnTo>
                  <a:pt x="559" y="1674"/>
                </a:lnTo>
                <a:lnTo>
                  <a:pt x="556" y="1663"/>
                </a:lnTo>
                <a:lnTo>
                  <a:pt x="552" y="1650"/>
                </a:lnTo>
                <a:lnTo>
                  <a:pt x="549" y="1639"/>
                </a:lnTo>
                <a:lnTo>
                  <a:pt x="546" y="1627"/>
                </a:lnTo>
                <a:lnTo>
                  <a:pt x="543" y="1615"/>
                </a:lnTo>
                <a:lnTo>
                  <a:pt x="540" y="1602"/>
                </a:lnTo>
                <a:lnTo>
                  <a:pt x="536" y="1592"/>
                </a:lnTo>
                <a:lnTo>
                  <a:pt x="533" y="1579"/>
                </a:lnTo>
                <a:lnTo>
                  <a:pt x="531" y="1568"/>
                </a:lnTo>
                <a:lnTo>
                  <a:pt x="528" y="1556"/>
                </a:lnTo>
                <a:lnTo>
                  <a:pt x="525" y="1544"/>
                </a:lnTo>
                <a:lnTo>
                  <a:pt x="523" y="1532"/>
                </a:lnTo>
                <a:lnTo>
                  <a:pt x="520" y="1520"/>
                </a:lnTo>
                <a:lnTo>
                  <a:pt x="517" y="1508"/>
                </a:lnTo>
                <a:lnTo>
                  <a:pt x="515" y="1496"/>
                </a:lnTo>
                <a:lnTo>
                  <a:pt x="513" y="1484"/>
                </a:lnTo>
                <a:lnTo>
                  <a:pt x="512" y="1473"/>
                </a:lnTo>
                <a:lnTo>
                  <a:pt x="500" y="1485"/>
                </a:lnTo>
                <a:lnTo>
                  <a:pt x="500" y="1495"/>
                </a:lnTo>
                <a:lnTo>
                  <a:pt x="500" y="1504"/>
                </a:lnTo>
                <a:lnTo>
                  <a:pt x="500" y="1514"/>
                </a:lnTo>
                <a:lnTo>
                  <a:pt x="501" y="1524"/>
                </a:lnTo>
                <a:lnTo>
                  <a:pt x="501" y="1533"/>
                </a:lnTo>
                <a:lnTo>
                  <a:pt x="501" y="1543"/>
                </a:lnTo>
                <a:lnTo>
                  <a:pt x="501" y="1552"/>
                </a:lnTo>
                <a:lnTo>
                  <a:pt x="502" y="1563"/>
                </a:lnTo>
                <a:lnTo>
                  <a:pt x="502" y="1573"/>
                </a:lnTo>
                <a:lnTo>
                  <a:pt x="502" y="1583"/>
                </a:lnTo>
                <a:lnTo>
                  <a:pt x="502" y="1593"/>
                </a:lnTo>
                <a:lnTo>
                  <a:pt x="503" y="1604"/>
                </a:lnTo>
                <a:lnTo>
                  <a:pt x="503" y="1613"/>
                </a:lnTo>
                <a:lnTo>
                  <a:pt x="504" y="1624"/>
                </a:lnTo>
                <a:lnTo>
                  <a:pt x="504" y="1634"/>
                </a:lnTo>
                <a:lnTo>
                  <a:pt x="506" y="1645"/>
                </a:lnTo>
                <a:lnTo>
                  <a:pt x="506" y="1655"/>
                </a:lnTo>
                <a:lnTo>
                  <a:pt x="506" y="1665"/>
                </a:lnTo>
                <a:lnTo>
                  <a:pt x="506" y="1676"/>
                </a:lnTo>
                <a:lnTo>
                  <a:pt x="507" y="1687"/>
                </a:lnTo>
                <a:lnTo>
                  <a:pt x="507" y="1696"/>
                </a:lnTo>
                <a:lnTo>
                  <a:pt x="508" y="1707"/>
                </a:lnTo>
                <a:lnTo>
                  <a:pt x="509" y="1718"/>
                </a:lnTo>
                <a:lnTo>
                  <a:pt x="510" y="1728"/>
                </a:lnTo>
                <a:lnTo>
                  <a:pt x="510" y="1738"/>
                </a:lnTo>
                <a:lnTo>
                  <a:pt x="510" y="1748"/>
                </a:lnTo>
                <a:lnTo>
                  <a:pt x="511" y="1759"/>
                </a:lnTo>
                <a:lnTo>
                  <a:pt x="512" y="1770"/>
                </a:lnTo>
                <a:lnTo>
                  <a:pt x="513" y="1779"/>
                </a:lnTo>
                <a:lnTo>
                  <a:pt x="514" y="1790"/>
                </a:lnTo>
                <a:lnTo>
                  <a:pt x="515" y="1801"/>
                </a:lnTo>
                <a:lnTo>
                  <a:pt x="517" y="1811"/>
                </a:lnTo>
                <a:lnTo>
                  <a:pt x="517" y="1821"/>
                </a:lnTo>
                <a:lnTo>
                  <a:pt x="518" y="1830"/>
                </a:lnTo>
                <a:lnTo>
                  <a:pt x="519" y="1841"/>
                </a:lnTo>
                <a:lnTo>
                  <a:pt x="521" y="1852"/>
                </a:lnTo>
                <a:lnTo>
                  <a:pt x="523" y="1861"/>
                </a:lnTo>
                <a:lnTo>
                  <a:pt x="525" y="1871"/>
                </a:lnTo>
                <a:lnTo>
                  <a:pt x="526" y="1882"/>
                </a:lnTo>
                <a:lnTo>
                  <a:pt x="528" y="1892"/>
                </a:lnTo>
                <a:lnTo>
                  <a:pt x="529" y="1902"/>
                </a:lnTo>
                <a:lnTo>
                  <a:pt x="531" y="1911"/>
                </a:lnTo>
                <a:lnTo>
                  <a:pt x="533" y="1921"/>
                </a:lnTo>
                <a:lnTo>
                  <a:pt x="535" y="1932"/>
                </a:lnTo>
                <a:lnTo>
                  <a:pt x="537" y="1941"/>
                </a:lnTo>
                <a:lnTo>
                  <a:pt x="540" y="1951"/>
                </a:lnTo>
                <a:lnTo>
                  <a:pt x="543" y="1960"/>
                </a:lnTo>
                <a:lnTo>
                  <a:pt x="546" y="1971"/>
                </a:lnTo>
                <a:lnTo>
                  <a:pt x="548" y="1980"/>
                </a:lnTo>
                <a:lnTo>
                  <a:pt x="551" y="1989"/>
                </a:lnTo>
                <a:lnTo>
                  <a:pt x="555" y="1999"/>
                </a:lnTo>
                <a:lnTo>
                  <a:pt x="558" y="2008"/>
                </a:lnTo>
                <a:lnTo>
                  <a:pt x="561" y="2018"/>
                </a:lnTo>
                <a:lnTo>
                  <a:pt x="564" y="2028"/>
                </a:lnTo>
                <a:lnTo>
                  <a:pt x="568" y="2037"/>
                </a:lnTo>
                <a:lnTo>
                  <a:pt x="573" y="2047"/>
                </a:lnTo>
                <a:lnTo>
                  <a:pt x="576" y="2055"/>
                </a:lnTo>
                <a:lnTo>
                  <a:pt x="580" y="2064"/>
                </a:lnTo>
                <a:lnTo>
                  <a:pt x="584" y="2072"/>
                </a:lnTo>
                <a:lnTo>
                  <a:pt x="590" y="2082"/>
                </a:lnTo>
                <a:lnTo>
                  <a:pt x="594" y="2090"/>
                </a:lnTo>
                <a:lnTo>
                  <a:pt x="599" y="2100"/>
                </a:lnTo>
                <a:lnTo>
                  <a:pt x="605" y="2108"/>
                </a:lnTo>
                <a:lnTo>
                  <a:pt x="611" y="2118"/>
                </a:lnTo>
                <a:lnTo>
                  <a:pt x="619" y="2163"/>
                </a:lnTo>
                <a:lnTo>
                  <a:pt x="613" y="2151"/>
                </a:lnTo>
                <a:lnTo>
                  <a:pt x="609" y="2142"/>
                </a:lnTo>
                <a:lnTo>
                  <a:pt x="603" y="2130"/>
                </a:lnTo>
                <a:lnTo>
                  <a:pt x="599" y="2120"/>
                </a:lnTo>
                <a:lnTo>
                  <a:pt x="593" y="2108"/>
                </a:lnTo>
                <a:lnTo>
                  <a:pt x="589" y="2099"/>
                </a:lnTo>
                <a:lnTo>
                  <a:pt x="583" y="2087"/>
                </a:lnTo>
                <a:lnTo>
                  <a:pt x="579" y="2078"/>
                </a:lnTo>
                <a:lnTo>
                  <a:pt x="574" y="2066"/>
                </a:lnTo>
                <a:lnTo>
                  <a:pt x="569" y="2055"/>
                </a:lnTo>
                <a:lnTo>
                  <a:pt x="564" y="2044"/>
                </a:lnTo>
                <a:lnTo>
                  <a:pt x="560" y="2033"/>
                </a:lnTo>
                <a:lnTo>
                  <a:pt x="555" y="2021"/>
                </a:lnTo>
                <a:lnTo>
                  <a:pt x="551" y="2010"/>
                </a:lnTo>
                <a:lnTo>
                  <a:pt x="546" y="2000"/>
                </a:lnTo>
                <a:lnTo>
                  <a:pt x="543" y="1989"/>
                </a:lnTo>
                <a:lnTo>
                  <a:pt x="537" y="1977"/>
                </a:lnTo>
                <a:lnTo>
                  <a:pt x="533" y="1966"/>
                </a:lnTo>
                <a:lnTo>
                  <a:pt x="529" y="1954"/>
                </a:lnTo>
                <a:lnTo>
                  <a:pt x="525" y="1943"/>
                </a:lnTo>
                <a:lnTo>
                  <a:pt x="520" y="1932"/>
                </a:lnTo>
                <a:lnTo>
                  <a:pt x="516" y="1921"/>
                </a:lnTo>
                <a:lnTo>
                  <a:pt x="513" y="1909"/>
                </a:lnTo>
                <a:lnTo>
                  <a:pt x="510" y="1899"/>
                </a:lnTo>
                <a:lnTo>
                  <a:pt x="506" y="1887"/>
                </a:lnTo>
                <a:lnTo>
                  <a:pt x="501" y="1875"/>
                </a:lnTo>
                <a:lnTo>
                  <a:pt x="498" y="1863"/>
                </a:lnTo>
                <a:lnTo>
                  <a:pt x="495" y="1853"/>
                </a:lnTo>
                <a:lnTo>
                  <a:pt x="492" y="1841"/>
                </a:lnTo>
                <a:lnTo>
                  <a:pt x="488" y="1829"/>
                </a:lnTo>
                <a:lnTo>
                  <a:pt x="485" y="1818"/>
                </a:lnTo>
                <a:lnTo>
                  <a:pt x="483" y="1807"/>
                </a:lnTo>
                <a:lnTo>
                  <a:pt x="480" y="1794"/>
                </a:lnTo>
                <a:lnTo>
                  <a:pt x="477" y="1783"/>
                </a:lnTo>
                <a:lnTo>
                  <a:pt x="474" y="1771"/>
                </a:lnTo>
                <a:lnTo>
                  <a:pt x="471" y="1759"/>
                </a:lnTo>
                <a:lnTo>
                  <a:pt x="468" y="1746"/>
                </a:lnTo>
                <a:lnTo>
                  <a:pt x="467" y="1735"/>
                </a:lnTo>
                <a:lnTo>
                  <a:pt x="465" y="1723"/>
                </a:lnTo>
                <a:lnTo>
                  <a:pt x="464" y="1711"/>
                </a:lnTo>
                <a:lnTo>
                  <a:pt x="462" y="1698"/>
                </a:lnTo>
                <a:lnTo>
                  <a:pt x="461" y="1687"/>
                </a:lnTo>
                <a:lnTo>
                  <a:pt x="459" y="1675"/>
                </a:lnTo>
                <a:lnTo>
                  <a:pt x="459" y="1663"/>
                </a:lnTo>
                <a:lnTo>
                  <a:pt x="457" y="1651"/>
                </a:lnTo>
                <a:lnTo>
                  <a:pt x="457" y="1640"/>
                </a:lnTo>
                <a:lnTo>
                  <a:pt x="457" y="1628"/>
                </a:lnTo>
                <a:lnTo>
                  <a:pt x="457" y="1616"/>
                </a:lnTo>
                <a:lnTo>
                  <a:pt x="455" y="1604"/>
                </a:lnTo>
                <a:lnTo>
                  <a:pt x="455" y="1592"/>
                </a:lnTo>
                <a:lnTo>
                  <a:pt x="455" y="1579"/>
                </a:lnTo>
                <a:lnTo>
                  <a:pt x="457" y="1567"/>
                </a:lnTo>
                <a:lnTo>
                  <a:pt x="457" y="1555"/>
                </a:lnTo>
                <a:lnTo>
                  <a:pt x="458" y="1543"/>
                </a:lnTo>
                <a:lnTo>
                  <a:pt x="459" y="1531"/>
                </a:lnTo>
                <a:lnTo>
                  <a:pt x="461" y="1519"/>
                </a:lnTo>
                <a:lnTo>
                  <a:pt x="462" y="1507"/>
                </a:lnTo>
                <a:lnTo>
                  <a:pt x="464" y="1495"/>
                </a:lnTo>
                <a:lnTo>
                  <a:pt x="466" y="1482"/>
                </a:lnTo>
                <a:lnTo>
                  <a:pt x="469" y="1470"/>
                </a:lnTo>
                <a:lnTo>
                  <a:pt x="471" y="1458"/>
                </a:lnTo>
                <a:lnTo>
                  <a:pt x="475" y="1446"/>
                </a:lnTo>
                <a:lnTo>
                  <a:pt x="478" y="1434"/>
                </a:lnTo>
                <a:lnTo>
                  <a:pt x="482" y="1422"/>
                </a:lnTo>
                <a:lnTo>
                  <a:pt x="482" y="1416"/>
                </a:lnTo>
                <a:lnTo>
                  <a:pt x="484" y="1410"/>
                </a:lnTo>
                <a:lnTo>
                  <a:pt x="484" y="1403"/>
                </a:lnTo>
                <a:lnTo>
                  <a:pt x="486" y="1398"/>
                </a:lnTo>
                <a:lnTo>
                  <a:pt x="486" y="1392"/>
                </a:lnTo>
                <a:lnTo>
                  <a:pt x="488" y="1386"/>
                </a:lnTo>
                <a:lnTo>
                  <a:pt x="488" y="1380"/>
                </a:lnTo>
                <a:lnTo>
                  <a:pt x="491" y="1375"/>
                </a:lnTo>
                <a:lnTo>
                  <a:pt x="491" y="1368"/>
                </a:lnTo>
                <a:lnTo>
                  <a:pt x="492" y="1362"/>
                </a:lnTo>
                <a:lnTo>
                  <a:pt x="493" y="1355"/>
                </a:lnTo>
                <a:lnTo>
                  <a:pt x="494" y="1350"/>
                </a:lnTo>
                <a:lnTo>
                  <a:pt x="494" y="1344"/>
                </a:lnTo>
                <a:lnTo>
                  <a:pt x="495" y="1337"/>
                </a:lnTo>
                <a:lnTo>
                  <a:pt x="495" y="1331"/>
                </a:lnTo>
                <a:lnTo>
                  <a:pt x="496" y="1326"/>
                </a:lnTo>
                <a:lnTo>
                  <a:pt x="496" y="1319"/>
                </a:lnTo>
                <a:lnTo>
                  <a:pt x="496" y="1313"/>
                </a:lnTo>
                <a:lnTo>
                  <a:pt x="496" y="1306"/>
                </a:lnTo>
                <a:lnTo>
                  <a:pt x="496" y="1300"/>
                </a:lnTo>
                <a:lnTo>
                  <a:pt x="496" y="1294"/>
                </a:lnTo>
                <a:lnTo>
                  <a:pt x="496" y="1287"/>
                </a:lnTo>
                <a:lnTo>
                  <a:pt x="496" y="1281"/>
                </a:lnTo>
                <a:lnTo>
                  <a:pt x="496" y="1275"/>
                </a:lnTo>
                <a:lnTo>
                  <a:pt x="495" y="1269"/>
                </a:lnTo>
                <a:lnTo>
                  <a:pt x="495" y="1263"/>
                </a:lnTo>
                <a:lnTo>
                  <a:pt x="495" y="1256"/>
                </a:lnTo>
                <a:lnTo>
                  <a:pt x="495" y="1251"/>
                </a:lnTo>
                <a:lnTo>
                  <a:pt x="494" y="1245"/>
                </a:lnTo>
                <a:lnTo>
                  <a:pt x="494" y="1238"/>
                </a:lnTo>
                <a:lnTo>
                  <a:pt x="493" y="1232"/>
                </a:lnTo>
                <a:lnTo>
                  <a:pt x="493" y="1226"/>
                </a:lnTo>
                <a:lnTo>
                  <a:pt x="491" y="1220"/>
                </a:lnTo>
                <a:lnTo>
                  <a:pt x="491" y="1214"/>
                </a:lnTo>
                <a:lnTo>
                  <a:pt x="488" y="1207"/>
                </a:lnTo>
                <a:lnTo>
                  <a:pt x="488" y="1201"/>
                </a:lnTo>
                <a:lnTo>
                  <a:pt x="486" y="1194"/>
                </a:lnTo>
                <a:lnTo>
                  <a:pt x="486" y="1188"/>
                </a:lnTo>
                <a:lnTo>
                  <a:pt x="484" y="1182"/>
                </a:lnTo>
                <a:lnTo>
                  <a:pt x="484" y="1176"/>
                </a:lnTo>
                <a:lnTo>
                  <a:pt x="482" y="1170"/>
                </a:lnTo>
                <a:lnTo>
                  <a:pt x="481" y="1164"/>
                </a:lnTo>
                <a:lnTo>
                  <a:pt x="479" y="1157"/>
                </a:lnTo>
                <a:lnTo>
                  <a:pt x="478" y="1152"/>
                </a:lnTo>
                <a:lnTo>
                  <a:pt x="475" y="1140"/>
                </a:lnTo>
                <a:lnTo>
                  <a:pt x="473" y="1130"/>
                </a:lnTo>
                <a:lnTo>
                  <a:pt x="470" y="1123"/>
                </a:lnTo>
                <a:lnTo>
                  <a:pt x="468" y="1117"/>
                </a:lnTo>
                <a:lnTo>
                  <a:pt x="466" y="1111"/>
                </a:lnTo>
                <a:lnTo>
                  <a:pt x="465" y="1106"/>
                </a:lnTo>
                <a:lnTo>
                  <a:pt x="461" y="1094"/>
                </a:lnTo>
                <a:lnTo>
                  <a:pt x="458" y="1084"/>
                </a:lnTo>
                <a:lnTo>
                  <a:pt x="452" y="1072"/>
                </a:lnTo>
                <a:lnTo>
                  <a:pt x="448" y="1061"/>
                </a:lnTo>
                <a:lnTo>
                  <a:pt x="444" y="1051"/>
                </a:lnTo>
                <a:lnTo>
                  <a:pt x="439" y="1041"/>
                </a:lnTo>
                <a:lnTo>
                  <a:pt x="433" y="1044"/>
                </a:lnTo>
                <a:lnTo>
                  <a:pt x="429" y="1047"/>
                </a:lnTo>
                <a:lnTo>
                  <a:pt x="425" y="1052"/>
                </a:lnTo>
                <a:lnTo>
                  <a:pt x="422" y="1057"/>
                </a:lnTo>
                <a:lnTo>
                  <a:pt x="420" y="1061"/>
                </a:lnTo>
                <a:lnTo>
                  <a:pt x="419" y="1067"/>
                </a:lnTo>
                <a:lnTo>
                  <a:pt x="419" y="1073"/>
                </a:lnTo>
                <a:lnTo>
                  <a:pt x="420" y="1079"/>
                </a:lnTo>
                <a:lnTo>
                  <a:pt x="420" y="1085"/>
                </a:lnTo>
                <a:lnTo>
                  <a:pt x="420" y="1090"/>
                </a:lnTo>
                <a:lnTo>
                  <a:pt x="420" y="1096"/>
                </a:lnTo>
                <a:lnTo>
                  <a:pt x="421" y="1103"/>
                </a:lnTo>
                <a:lnTo>
                  <a:pt x="421" y="1109"/>
                </a:lnTo>
                <a:lnTo>
                  <a:pt x="421" y="1117"/>
                </a:lnTo>
                <a:lnTo>
                  <a:pt x="421" y="1123"/>
                </a:lnTo>
                <a:lnTo>
                  <a:pt x="421" y="1131"/>
                </a:lnTo>
                <a:lnTo>
                  <a:pt x="416" y="1139"/>
                </a:lnTo>
                <a:lnTo>
                  <a:pt x="415" y="1148"/>
                </a:lnTo>
                <a:lnTo>
                  <a:pt x="414" y="1156"/>
                </a:lnTo>
                <a:lnTo>
                  <a:pt x="415" y="1165"/>
                </a:lnTo>
                <a:lnTo>
                  <a:pt x="415" y="1173"/>
                </a:lnTo>
                <a:lnTo>
                  <a:pt x="416" y="1182"/>
                </a:lnTo>
                <a:lnTo>
                  <a:pt x="415" y="1190"/>
                </a:lnTo>
                <a:lnTo>
                  <a:pt x="413" y="1200"/>
                </a:lnTo>
                <a:lnTo>
                  <a:pt x="411" y="1207"/>
                </a:lnTo>
                <a:lnTo>
                  <a:pt x="410" y="1215"/>
                </a:lnTo>
                <a:lnTo>
                  <a:pt x="408" y="1222"/>
                </a:lnTo>
                <a:lnTo>
                  <a:pt x="406" y="1231"/>
                </a:lnTo>
                <a:lnTo>
                  <a:pt x="404" y="1238"/>
                </a:lnTo>
                <a:lnTo>
                  <a:pt x="403" y="1247"/>
                </a:lnTo>
                <a:lnTo>
                  <a:pt x="401" y="1254"/>
                </a:lnTo>
                <a:lnTo>
                  <a:pt x="400" y="1263"/>
                </a:lnTo>
                <a:lnTo>
                  <a:pt x="397" y="1270"/>
                </a:lnTo>
                <a:lnTo>
                  <a:pt x="396" y="1279"/>
                </a:lnTo>
                <a:lnTo>
                  <a:pt x="394" y="1286"/>
                </a:lnTo>
                <a:lnTo>
                  <a:pt x="393" y="1295"/>
                </a:lnTo>
                <a:lnTo>
                  <a:pt x="389" y="1302"/>
                </a:lnTo>
                <a:lnTo>
                  <a:pt x="388" y="1311"/>
                </a:lnTo>
                <a:lnTo>
                  <a:pt x="386" y="1318"/>
                </a:lnTo>
                <a:lnTo>
                  <a:pt x="385" y="1327"/>
                </a:lnTo>
                <a:lnTo>
                  <a:pt x="382" y="1333"/>
                </a:lnTo>
                <a:lnTo>
                  <a:pt x="380" y="1342"/>
                </a:lnTo>
                <a:lnTo>
                  <a:pt x="378" y="1349"/>
                </a:lnTo>
                <a:lnTo>
                  <a:pt x="377" y="1357"/>
                </a:lnTo>
                <a:lnTo>
                  <a:pt x="373" y="1364"/>
                </a:lnTo>
                <a:lnTo>
                  <a:pt x="371" y="1372"/>
                </a:lnTo>
                <a:lnTo>
                  <a:pt x="369" y="1380"/>
                </a:lnTo>
                <a:lnTo>
                  <a:pt x="368" y="1388"/>
                </a:lnTo>
                <a:lnTo>
                  <a:pt x="365" y="1396"/>
                </a:lnTo>
                <a:lnTo>
                  <a:pt x="364" y="1404"/>
                </a:lnTo>
                <a:lnTo>
                  <a:pt x="362" y="1412"/>
                </a:lnTo>
                <a:lnTo>
                  <a:pt x="361" y="1420"/>
                </a:lnTo>
                <a:lnTo>
                  <a:pt x="359" y="1428"/>
                </a:lnTo>
                <a:lnTo>
                  <a:pt x="357" y="1436"/>
                </a:lnTo>
                <a:lnTo>
                  <a:pt x="355" y="1444"/>
                </a:lnTo>
                <a:lnTo>
                  <a:pt x="354" y="1452"/>
                </a:lnTo>
                <a:lnTo>
                  <a:pt x="351" y="1459"/>
                </a:lnTo>
                <a:lnTo>
                  <a:pt x="350" y="1467"/>
                </a:lnTo>
                <a:lnTo>
                  <a:pt x="348" y="1475"/>
                </a:lnTo>
                <a:lnTo>
                  <a:pt x="347" y="1483"/>
                </a:lnTo>
                <a:lnTo>
                  <a:pt x="345" y="1491"/>
                </a:lnTo>
                <a:lnTo>
                  <a:pt x="344" y="1499"/>
                </a:lnTo>
                <a:lnTo>
                  <a:pt x="342" y="1507"/>
                </a:lnTo>
                <a:lnTo>
                  <a:pt x="342" y="1515"/>
                </a:lnTo>
                <a:lnTo>
                  <a:pt x="340" y="1523"/>
                </a:lnTo>
                <a:lnTo>
                  <a:pt x="339" y="1531"/>
                </a:lnTo>
                <a:lnTo>
                  <a:pt x="338" y="1539"/>
                </a:lnTo>
                <a:lnTo>
                  <a:pt x="338" y="1547"/>
                </a:lnTo>
                <a:lnTo>
                  <a:pt x="337" y="1555"/>
                </a:lnTo>
                <a:lnTo>
                  <a:pt x="336" y="1564"/>
                </a:lnTo>
                <a:lnTo>
                  <a:pt x="336" y="1572"/>
                </a:lnTo>
                <a:lnTo>
                  <a:pt x="336" y="1581"/>
                </a:lnTo>
                <a:lnTo>
                  <a:pt x="335" y="1589"/>
                </a:lnTo>
                <a:lnTo>
                  <a:pt x="335" y="1597"/>
                </a:lnTo>
                <a:lnTo>
                  <a:pt x="335" y="1606"/>
                </a:lnTo>
                <a:lnTo>
                  <a:pt x="335" y="1614"/>
                </a:lnTo>
                <a:lnTo>
                  <a:pt x="335" y="1623"/>
                </a:lnTo>
                <a:lnTo>
                  <a:pt x="336" y="1631"/>
                </a:lnTo>
                <a:lnTo>
                  <a:pt x="337" y="1640"/>
                </a:lnTo>
                <a:lnTo>
                  <a:pt x="338" y="1649"/>
                </a:lnTo>
                <a:lnTo>
                  <a:pt x="338" y="1658"/>
                </a:lnTo>
                <a:lnTo>
                  <a:pt x="339" y="1666"/>
                </a:lnTo>
                <a:lnTo>
                  <a:pt x="340" y="1675"/>
                </a:lnTo>
                <a:lnTo>
                  <a:pt x="343" y="1685"/>
                </a:lnTo>
                <a:lnTo>
                  <a:pt x="343" y="1693"/>
                </a:lnTo>
                <a:lnTo>
                  <a:pt x="345" y="1703"/>
                </a:lnTo>
                <a:lnTo>
                  <a:pt x="347" y="1712"/>
                </a:lnTo>
                <a:lnTo>
                  <a:pt x="350" y="1722"/>
                </a:lnTo>
                <a:lnTo>
                  <a:pt x="350" y="1729"/>
                </a:lnTo>
                <a:lnTo>
                  <a:pt x="352" y="1738"/>
                </a:lnTo>
                <a:lnTo>
                  <a:pt x="353" y="1746"/>
                </a:lnTo>
                <a:lnTo>
                  <a:pt x="355" y="1755"/>
                </a:lnTo>
                <a:lnTo>
                  <a:pt x="356" y="1762"/>
                </a:lnTo>
                <a:lnTo>
                  <a:pt x="359" y="1772"/>
                </a:lnTo>
                <a:lnTo>
                  <a:pt x="360" y="1779"/>
                </a:lnTo>
                <a:lnTo>
                  <a:pt x="363" y="1789"/>
                </a:lnTo>
                <a:lnTo>
                  <a:pt x="364" y="1796"/>
                </a:lnTo>
                <a:lnTo>
                  <a:pt x="366" y="1805"/>
                </a:lnTo>
                <a:lnTo>
                  <a:pt x="368" y="1812"/>
                </a:lnTo>
                <a:lnTo>
                  <a:pt x="371" y="1822"/>
                </a:lnTo>
                <a:lnTo>
                  <a:pt x="373" y="1829"/>
                </a:lnTo>
                <a:lnTo>
                  <a:pt x="376" y="1838"/>
                </a:lnTo>
                <a:lnTo>
                  <a:pt x="379" y="1845"/>
                </a:lnTo>
                <a:lnTo>
                  <a:pt x="382" y="1855"/>
                </a:lnTo>
                <a:lnTo>
                  <a:pt x="384" y="1862"/>
                </a:lnTo>
                <a:lnTo>
                  <a:pt x="386" y="1870"/>
                </a:lnTo>
                <a:lnTo>
                  <a:pt x="388" y="1877"/>
                </a:lnTo>
                <a:lnTo>
                  <a:pt x="392" y="1886"/>
                </a:lnTo>
                <a:lnTo>
                  <a:pt x="395" y="1893"/>
                </a:lnTo>
                <a:lnTo>
                  <a:pt x="398" y="1902"/>
                </a:lnTo>
                <a:lnTo>
                  <a:pt x="401" y="1909"/>
                </a:lnTo>
                <a:lnTo>
                  <a:pt x="404" y="1918"/>
                </a:lnTo>
                <a:lnTo>
                  <a:pt x="406" y="1925"/>
                </a:lnTo>
                <a:lnTo>
                  <a:pt x="410" y="1934"/>
                </a:lnTo>
                <a:lnTo>
                  <a:pt x="413" y="1941"/>
                </a:lnTo>
                <a:lnTo>
                  <a:pt x="416" y="1950"/>
                </a:lnTo>
                <a:lnTo>
                  <a:pt x="419" y="1957"/>
                </a:lnTo>
                <a:lnTo>
                  <a:pt x="422" y="1966"/>
                </a:lnTo>
                <a:lnTo>
                  <a:pt x="426" y="1973"/>
                </a:lnTo>
                <a:lnTo>
                  <a:pt x="430" y="1982"/>
                </a:lnTo>
                <a:lnTo>
                  <a:pt x="433" y="1988"/>
                </a:lnTo>
                <a:lnTo>
                  <a:pt x="436" y="1997"/>
                </a:lnTo>
                <a:lnTo>
                  <a:pt x="439" y="2003"/>
                </a:lnTo>
                <a:lnTo>
                  <a:pt x="443" y="2012"/>
                </a:lnTo>
                <a:lnTo>
                  <a:pt x="446" y="2019"/>
                </a:lnTo>
                <a:lnTo>
                  <a:pt x="450" y="2026"/>
                </a:lnTo>
                <a:lnTo>
                  <a:pt x="453" y="2034"/>
                </a:lnTo>
                <a:lnTo>
                  <a:pt x="458" y="2042"/>
                </a:lnTo>
                <a:lnTo>
                  <a:pt x="461" y="2049"/>
                </a:lnTo>
                <a:lnTo>
                  <a:pt x="464" y="2057"/>
                </a:lnTo>
                <a:lnTo>
                  <a:pt x="468" y="2064"/>
                </a:lnTo>
                <a:lnTo>
                  <a:pt x="473" y="2072"/>
                </a:lnTo>
                <a:lnTo>
                  <a:pt x="476" y="2080"/>
                </a:lnTo>
                <a:lnTo>
                  <a:pt x="480" y="2087"/>
                </a:lnTo>
                <a:lnTo>
                  <a:pt x="484" y="2095"/>
                </a:lnTo>
                <a:lnTo>
                  <a:pt x="490" y="2103"/>
                </a:lnTo>
                <a:lnTo>
                  <a:pt x="493" y="2110"/>
                </a:lnTo>
                <a:lnTo>
                  <a:pt x="497" y="2118"/>
                </a:lnTo>
                <a:lnTo>
                  <a:pt x="501" y="2124"/>
                </a:lnTo>
                <a:lnTo>
                  <a:pt x="506" y="2133"/>
                </a:lnTo>
                <a:lnTo>
                  <a:pt x="509" y="2140"/>
                </a:lnTo>
                <a:lnTo>
                  <a:pt x="513" y="2148"/>
                </a:lnTo>
                <a:lnTo>
                  <a:pt x="517" y="2155"/>
                </a:lnTo>
                <a:lnTo>
                  <a:pt x="523" y="2164"/>
                </a:lnTo>
                <a:lnTo>
                  <a:pt x="526" y="2171"/>
                </a:lnTo>
                <a:lnTo>
                  <a:pt x="531" y="2179"/>
                </a:lnTo>
                <a:lnTo>
                  <a:pt x="535" y="2186"/>
                </a:lnTo>
                <a:lnTo>
                  <a:pt x="541" y="2195"/>
                </a:lnTo>
                <a:lnTo>
                  <a:pt x="545" y="2202"/>
                </a:lnTo>
                <a:lnTo>
                  <a:pt x="550" y="2210"/>
                </a:lnTo>
                <a:lnTo>
                  <a:pt x="555" y="2217"/>
                </a:lnTo>
                <a:lnTo>
                  <a:pt x="560" y="2226"/>
                </a:lnTo>
                <a:lnTo>
                  <a:pt x="551" y="2224"/>
                </a:lnTo>
                <a:lnTo>
                  <a:pt x="544" y="2226"/>
                </a:lnTo>
                <a:lnTo>
                  <a:pt x="536" y="2228"/>
                </a:lnTo>
                <a:lnTo>
                  <a:pt x="529" y="2234"/>
                </a:lnTo>
                <a:lnTo>
                  <a:pt x="520" y="2238"/>
                </a:lnTo>
                <a:lnTo>
                  <a:pt x="513" y="2245"/>
                </a:lnTo>
                <a:lnTo>
                  <a:pt x="504" y="2250"/>
                </a:lnTo>
                <a:lnTo>
                  <a:pt x="497" y="2257"/>
                </a:lnTo>
                <a:lnTo>
                  <a:pt x="476" y="2237"/>
                </a:lnTo>
                <a:lnTo>
                  <a:pt x="455" y="2219"/>
                </a:lnTo>
                <a:lnTo>
                  <a:pt x="436" y="2200"/>
                </a:lnTo>
                <a:lnTo>
                  <a:pt x="417" y="2181"/>
                </a:lnTo>
                <a:lnTo>
                  <a:pt x="398" y="2161"/>
                </a:lnTo>
                <a:lnTo>
                  <a:pt x="379" y="2142"/>
                </a:lnTo>
                <a:lnTo>
                  <a:pt x="361" y="2121"/>
                </a:lnTo>
                <a:lnTo>
                  <a:pt x="344" y="2101"/>
                </a:lnTo>
                <a:lnTo>
                  <a:pt x="326" y="2080"/>
                </a:lnTo>
                <a:lnTo>
                  <a:pt x="309" y="2058"/>
                </a:lnTo>
                <a:lnTo>
                  <a:pt x="293" y="2036"/>
                </a:lnTo>
                <a:lnTo>
                  <a:pt x="278" y="2015"/>
                </a:lnTo>
                <a:lnTo>
                  <a:pt x="262" y="1991"/>
                </a:lnTo>
                <a:lnTo>
                  <a:pt x="246" y="1969"/>
                </a:lnTo>
                <a:lnTo>
                  <a:pt x="231" y="1947"/>
                </a:lnTo>
                <a:lnTo>
                  <a:pt x="218" y="1924"/>
                </a:lnTo>
                <a:lnTo>
                  <a:pt x="203" y="1900"/>
                </a:lnTo>
                <a:lnTo>
                  <a:pt x="190" y="1875"/>
                </a:lnTo>
                <a:lnTo>
                  <a:pt x="178" y="1851"/>
                </a:lnTo>
                <a:lnTo>
                  <a:pt x="165" y="1827"/>
                </a:lnTo>
                <a:lnTo>
                  <a:pt x="152" y="1803"/>
                </a:lnTo>
                <a:lnTo>
                  <a:pt x="141" y="1778"/>
                </a:lnTo>
                <a:lnTo>
                  <a:pt x="130" y="1753"/>
                </a:lnTo>
                <a:lnTo>
                  <a:pt x="120" y="1728"/>
                </a:lnTo>
                <a:lnTo>
                  <a:pt x="108" y="1703"/>
                </a:lnTo>
                <a:lnTo>
                  <a:pt x="99" y="1677"/>
                </a:lnTo>
                <a:lnTo>
                  <a:pt x="89" y="1651"/>
                </a:lnTo>
                <a:lnTo>
                  <a:pt x="81" y="1626"/>
                </a:lnTo>
                <a:lnTo>
                  <a:pt x="72" y="1599"/>
                </a:lnTo>
                <a:lnTo>
                  <a:pt x="65" y="1573"/>
                </a:lnTo>
                <a:lnTo>
                  <a:pt x="57" y="1546"/>
                </a:lnTo>
                <a:lnTo>
                  <a:pt x="51" y="1520"/>
                </a:lnTo>
                <a:lnTo>
                  <a:pt x="43" y="1493"/>
                </a:lnTo>
                <a:lnTo>
                  <a:pt x="37" y="1466"/>
                </a:lnTo>
                <a:lnTo>
                  <a:pt x="31" y="1438"/>
                </a:lnTo>
                <a:lnTo>
                  <a:pt x="25" y="1412"/>
                </a:lnTo>
                <a:lnTo>
                  <a:pt x="20" y="1384"/>
                </a:lnTo>
                <a:lnTo>
                  <a:pt x="16" y="1356"/>
                </a:lnTo>
                <a:lnTo>
                  <a:pt x="12" y="1329"/>
                </a:lnTo>
                <a:lnTo>
                  <a:pt x="9" y="1302"/>
                </a:lnTo>
                <a:lnTo>
                  <a:pt x="6" y="1273"/>
                </a:lnTo>
                <a:lnTo>
                  <a:pt x="4" y="1247"/>
                </a:lnTo>
                <a:lnTo>
                  <a:pt x="2" y="1218"/>
                </a:lnTo>
                <a:lnTo>
                  <a:pt x="1" y="1191"/>
                </a:lnTo>
                <a:lnTo>
                  <a:pt x="0" y="1164"/>
                </a:lnTo>
                <a:lnTo>
                  <a:pt x="0" y="1136"/>
                </a:lnTo>
                <a:lnTo>
                  <a:pt x="0" y="1108"/>
                </a:lnTo>
                <a:lnTo>
                  <a:pt x="1" y="1082"/>
                </a:lnTo>
                <a:lnTo>
                  <a:pt x="1" y="1053"/>
                </a:lnTo>
                <a:lnTo>
                  <a:pt x="3" y="1025"/>
                </a:lnTo>
                <a:lnTo>
                  <a:pt x="4" y="997"/>
                </a:lnTo>
                <a:lnTo>
                  <a:pt x="7" y="970"/>
                </a:lnTo>
                <a:lnTo>
                  <a:pt x="9" y="942"/>
                </a:lnTo>
                <a:lnTo>
                  <a:pt x="12" y="915"/>
                </a:lnTo>
                <a:lnTo>
                  <a:pt x="17" y="888"/>
                </a:lnTo>
                <a:lnTo>
                  <a:pt x="22" y="861"/>
                </a:lnTo>
                <a:lnTo>
                  <a:pt x="26" y="833"/>
                </a:lnTo>
                <a:lnTo>
                  <a:pt x="32" y="807"/>
                </a:lnTo>
                <a:lnTo>
                  <a:pt x="38" y="779"/>
                </a:lnTo>
                <a:lnTo>
                  <a:pt x="44" y="752"/>
                </a:lnTo>
                <a:lnTo>
                  <a:pt x="51" y="726"/>
                </a:lnTo>
                <a:lnTo>
                  <a:pt x="59" y="699"/>
                </a:lnTo>
                <a:lnTo>
                  <a:pt x="68" y="674"/>
                </a:lnTo>
                <a:lnTo>
                  <a:pt x="77" y="648"/>
                </a:lnTo>
                <a:lnTo>
                  <a:pt x="81" y="635"/>
                </a:lnTo>
                <a:lnTo>
                  <a:pt x="85" y="625"/>
                </a:lnTo>
                <a:lnTo>
                  <a:pt x="89" y="612"/>
                </a:lnTo>
                <a:lnTo>
                  <a:pt x="93" y="601"/>
                </a:lnTo>
                <a:lnTo>
                  <a:pt x="98" y="589"/>
                </a:lnTo>
                <a:lnTo>
                  <a:pt x="102" y="578"/>
                </a:lnTo>
                <a:lnTo>
                  <a:pt x="106" y="566"/>
                </a:lnTo>
                <a:lnTo>
                  <a:pt x="112" y="555"/>
                </a:lnTo>
                <a:lnTo>
                  <a:pt x="116" y="544"/>
                </a:lnTo>
                <a:lnTo>
                  <a:pt x="121" y="533"/>
                </a:lnTo>
                <a:lnTo>
                  <a:pt x="125" y="521"/>
                </a:lnTo>
                <a:lnTo>
                  <a:pt x="131" y="511"/>
                </a:lnTo>
                <a:lnTo>
                  <a:pt x="136" y="499"/>
                </a:lnTo>
                <a:lnTo>
                  <a:pt x="141" y="488"/>
                </a:lnTo>
                <a:lnTo>
                  <a:pt x="147" y="477"/>
                </a:lnTo>
                <a:lnTo>
                  <a:pt x="153" y="466"/>
                </a:lnTo>
                <a:lnTo>
                  <a:pt x="158" y="454"/>
                </a:lnTo>
                <a:lnTo>
                  <a:pt x="164" y="443"/>
                </a:lnTo>
                <a:lnTo>
                  <a:pt x="169" y="432"/>
                </a:lnTo>
                <a:lnTo>
                  <a:pt x="175" y="421"/>
                </a:lnTo>
                <a:lnTo>
                  <a:pt x="181" y="409"/>
                </a:lnTo>
                <a:lnTo>
                  <a:pt x="187" y="400"/>
                </a:lnTo>
                <a:lnTo>
                  <a:pt x="193" y="388"/>
                </a:lnTo>
                <a:lnTo>
                  <a:pt x="200" y="379"/>
                </a:lnTo>
                <a:lnTo>
                  <a:pt x="206" y="367"/>
                </a:lnTo>
                <a:lnTo>
                  <a:pt x="213" y="356"/>
                </a:lnTo>
                <a:lnTo>
                  <a:pt x="219" y="345"/>
                </a:lnTo>
                <a:lnTo>
                  <a:pt x="225" y="336"/>
                </a:lnTo>
                <a:lnTo>
                  <a:pt x="232" y="325"/>
                </a:lnTo>
                <a:lnTo>
                  <a:pt x="238" y="315"/>
                </a:lnTo>
                <a:lnTo>
                  <a:pt x="246" y="305"/>
                </a:lnTo>
                <a:lnTo>
                  <a:pt x="253" y="295"/>
                </a:lnTo>
                <a:lnTo>
                  <a:pt x="260" y="285"/>
                </a:lnTo>
                <a:lnTo>
                  <a:pt x="266" y="274"/>
                </a:lnTo>
                <a:lnTo>
                  <a:pt x="273" y="263"/>
                </a:lnTo>
                <a:lnTo>
                  <a:pt x="281" y="254"/>
                </a:lnTo>
                <a:lnTo>
                  <a:pt x="287" y="243"/>
                </a:lnTo>
                <a:lnTo>
                  <a:pt x="295" y="234"/>
                </a:lnTo>
                <a:lnTo>
                  <a:pt x="302" y="224"/>
                </a:lnTo>
                <a:lnTo>
                  <a:pt x="310" y="214"/>
                </a:lnTo>
                <a:lnTo>
                  <a:pt x="316" y="204"/>
                </a:lnTo>
                <a:lnTo>
                  <a:pt x="324" y="194"/>
                </a:lnTo>
                <a:lnTo>
                  <a:pt x="332" y="185"/>
                </a:lnTo>
                <a:lnTo>
                  <a:pt x="340" y="175"/>
                </a:lnTo>
                <a:lnTo>
                  <a:pt x="348" y="165"/>
                </a:lnTo>
                <a:lnTo>
                  <a:pt x="356" y="156"/>
                </a:lnTo>
                <a:lnTo>
                  <a:pt x="364" y="146"/>
                </a:lnTo>
                <a:lnTo>
                  <a:pt x="372" y="138"/>
                </a:lnTo>
                <a:lnTo>
                  <a:pt x="380" y="128"/>
                </a:lnTo>
                <a:lnTo>
                  <a:pt x="388" y="119"/>
                </a:lnTo>
                <a:lnTo>
                  <a:pt x="396" y="109"/>
                </a:lnTo>
                <a:lnTo>
                  <a:pt x="404" y="100"/>
                </a:lnTo>
                <a:lnTo>
                  <a:pt x="413" y="91"/>
                </a:lnTo>
                <a:lnTo>
                  <a:pt x="421" y="82"/>
                </a:lnTo>
                <a:lnTo>
                  <a:pt x="430" y="74"/>
                </a:lnTo>
                <a:lnTo>
                  <a:pt x="439" y="66"/>
                </a:lnTo>
                <a:lnTo>
                  <a:pt x="448" y="57"/>
                </a:lnTo>
                <a:lnTo>
                  <a:pt x="457" y="48"/>
                </a:lnTo>
                <a:lnTo>
                  <a:pt x="465" y="40"/>
                </a:lnTo>
                <a:lnTo>
                  <a:pt x="475" y="32"/>
                </a:lnTo>
                <a:lnTo>
                  <a:pt x="483" y="24"/>
                </a:lnTo>
                <a:lnTo>
                  <a:pt x="493" y="16"/>
                </a:lnTo>
                <a:lnTo>
                  <a:pt x="502" y="8"/>
                </a:lnTo>
                <a:lnTo>
                  <a:pt x="512" y="0"/>
                </a:lnTo>
                <a:lnTo>
                  <a:pt x="2452" y="0"/>
                </a:lnTo>
                <a:lnTo>
                  <a:pt x="2452" y="9"/>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62"/>
          <p:cNvSpPr>
            <a:spLocks/>
          </p:cNvSpPr>
          <p:nvPr/>
        </p:nvSpPr>
        <p:spPr bwMode="auto">
          <a:xfrm>
            <a:off x="4106863" y="5438775"/>
            <a:ext cx="1501775" cy="165100"/>
          </a:xfrm>
          <a:custGeom>
            <a:avLst/>
            <a:gdLst>
              <a:gd name="T0" fmla="*/ 1251 w 1893"/>
              <a:gd name="T1" fmla="*/ 31 h 206"/>
              <a:gd name="T2" fmla="*/ 1276 w 1893"/>
              <a:gd name="T3" fmla="*/ 8 h 206"/>
              <a:gd name="T4" fmla="*/ 1316 w 1893"/>
              <a:gd name="T5" fmla="*/ 1 h 206"/>
              <a:gd name="T6" fmla="*/ 1348 w 1893"/>
              <a:gd name="T7" fmla="*/ 11 h 206"/>
              <a:gd name="T8" fmla="*/ 1388 w 1893"/>
              <a:gd name="T9" fmla="*/ 10 h 206"/>
              <a:gd name="T10" fmla="*/ 1420 w 1893"/>
              <a:gd name="T11" fmla="*/ 10 h 206"/>
              <a:gd name="T12" fmla="*/ 1466 w 1893"/>
              <a:gd name="T13" fmla="*/ 16 h 206"/>
              <a:gd name="T14" fmla="*/ 1512 w 1893"/>
              <a:gd name="T15" fmla="*/ 32 h 206"/>
              <a:gd name="T16" fmla="*/ 1553 w 1893"/>
              <a:gd name="T17" fmla="*/ 21 h 206"/>
              <a:gd name="T18" fmla="*/ 1602 w 1893"/>
              <a:gd name="T19" fmla="*/ 14 h 206"/>
              <a:gd name="T20" fmla="*/ 1633 w 1893"/>
              <a:gd name="T21" fmla="*/ 44 h 206"/>
              <a:gd name="T22" fmla="*/ 1681 w 1893"/>
              <a:gd name="T23" fmla="*/ 31 h 206"/>
              <a:gd name="T24" fmla="*/ 1725 w 1893"/>
              <a:gd name="T25" fmla="*/ 25 h 206"/>
              <a:gd name="T26" fmla="*/ 1747 w 1893"/>
              <a:gd name="T27" fmla="*/ 53 h 206"/>
              <a:gd name="T28" fmla="*/ 1787 w 1893"/>
              <a:gd name="T29" fmla="*/ 62 h 206"/>
              <a:gd name="T30" fmla="*/ 1821 w 1893"/>
              <a:gd name="T31" fmla="*/ 42 h 206"/>
              <a:gd name="T32" fmla="*/ 1860 w 1893"/>
              <a:gd name="T33" fmla="*/ 59 h 206"/>
              <a:gd name="T34" fmla="*/ 1886 w 1893"/>
              <a:gd name="T35" fmla="*/ 82 h 206"/>
              <a:gd name="T36" fmla="*/ 1835 w 1893"/>
              <a:gd name="T37" fmla="*/ 120 h 206"/>
              <a:gd name="T38" fmla="*/ 1784 w 1893"/>
              <a:gd name="T39" fmla="*/ 154 h 206"/>
              <a:gd name="T40" fmla="*/ 1749 w 1893"/>
              <a:gd name="T41" fmla="*/ 177 h 206"/>
              <a:gd name="T42" fmla="*/ 1713 w 1893"/>
              <a:gd name="T43" fmla="*/ 201 h 206"/>
              <a:gd name="T44" fmla="*/ 175 w 1893"/>
              <a:gd name="T45" fmla="*/ 183 h 206"/>
              <a:gd name="T46" fmla="*/ 140 w 1893"/>
              <a:gd name="T47" fmla="*/ 157 h 206"/>
              <a:gd name="T48" fmla="*/ 102 w 1893"/>
              <a:gd name="T49" fmla="*/ 131 h 206"/>
              <a:gd name="T50" fmla="*/ 64 w 1893"/>
              <a:gd name="T51" fmla="*/ 102 h 206"/>
              <a:gd name="T52" fmla="*/ 27 w 1893"/>
              <a:gd name="T53" fmla="*/ 74 h 206"/>
              <a:gd name="T54" fmla="*/ 24 w 1893"/>
              <a:gd name="T55" fmla="*/ 35 h 206"/>
              <a:gd name="T56" fmla="*/ 66 w 1893"/>
              <a:gd name="T57" fmla="*/ 51 h 206"/>
              <a:gd name="T58" fmla="*/ 115 w 1893"/>
              <a:gd name="T59" fmla="*/ 43 h 206"/>
              <a:gd name="T60" fmla="*/ 169 w 1893"/>
              <a:gd name="T61" fmla="*/ 46 h 206"/>
              <a:gd name="T62" fmla="*/ 217 w 1893"/>
              <a:gd name="T63" fmla="*/ 23 h 206"/>
              <a:gd name="T64" fmla="*/ 261 w 1893"/>
              <a:gd name="T65" fmla="*/ 44 h 206"/>
              <a:gd name="T66" fmla="*/ 299 w 1893"/>
              <a:gd name="T67" fmla="*/ 42 h 206"/>
              <a:gd name="T68" fmla="*/ 329 w 1893"/>
              <a:gd name="T69" fmla="*/ 19 h 206"/>
              <a:gd name="T70" fmla="*/ 377 w 1893"/>
              <a:gd name="T71" fmla="*/ 23 h 206"/>
              <a:gd name="T72" fmla="*/ 434 w 1893"/>
              <a:gd name="T73" fmla="*/ 35 h 206"/>
              <a:gd name="T74" fmla="*/ 491 w 1893"/>
              <a:gd name="T75" fmla="*/ 14 h 206"/>
              <a:gd name="T76" fmla="*/ 549 w 1893"/>
              <a:gd name="T77" fmla="*/ 31 h 206"/>
              <a:gd name="T78" fmla="*/ 593 w 1893"/>
              <a:gd name="T79" fmla="*/ 42 h 206"/>
              <a:gd name="T80" fmla="*/ 621 w 1893"/>
              <a:gd name="T81" fmla="*/ 18 h 206"/>
              <a:gd name="T82" fmla="*/ 661 w 1893"/>
              <a:gd name="T83" fmla="*/ 18 h 206"/>
              <a:gd name="T84" fmla="*/ 698 w 1893"/>
              <a:gd name="T85" fmla="*/ 28 h 206"/>
              <a:gd name="T86" fmla="*/ 745 w 1893"/>
              <a:gd name="T87" fmla="*/ 15 h 206"/>
              <a:gd name="T88" fmla="*/ 805 w 1893"/>
              <a:gd name="T89" fmla="*/ 13 h 206"/>
              <a:gd name="T90" fmla="*/ 850 w 1893"/>
              <a:gd name="T91" fmla="*/ 28 h 206"/>
              <a:gd name="T92" fmla="*/ 894 w 1893"/>
              <a:gd name="T93" fmla="*/ 36 h 206"/>
              <a:gd name="T94" fmla="*/ 926 w 1893"/>
              <a:gd name="T95" fmla="*/ 9 h 206"/>
              <a:gd name="T96" fmla="*/ 973 w 1893"/>
              <a:gd name="T97" fmla="*/ 24 h 206"/>
              <a:gd name="T98" fmla="*/ 1014 w 1893"/>
              <a:gd name="T99" fmla="*/ 36 h 206"/>
              <a:gd name="T100" fmla="*/ 1061 w 1893"/>
              <a:gd name="T101" fmla="*/ 8 h 206"/>
              <a:gd name="T102" fmla="*/ 1118 w 1893"/>
              <a:gd name="T103" fmla="*/ 17 h 206"/>
              <a:gd name="T104" fmla="*/ 1143 w 1893"/>
              <a:gd name="T105" fmla="*/ 23 h 206"/>
              <a:gd name="T106" fmla="*/ 1175 w 1893"/>
              <a:gd name="T107" fmla="*/ 2 h 206"/>
              <a:gd name="T108" fmla="*/ 1212 w 1893"/>
              <a:gd name="T109" fmla="*/ 14 h 2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93"/>
              <a:gd name="T166" fmla="*/ 0 h 206"/>
              <a:gd name="T167" fmla="*/ 1893 w 1893"/>
              <a:gd name="T168" fmla="*/ 206 h 2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93" h="206">
                <a:moveTo>
                  <a:pt x="1212" y="14"/>
                </a:moveTo>
                <a:lnTo>
                  <a:pt x="1220" y="19"/>
                </a:lnTo>
                <a:lnTo>
                  <a:pt x="1227" y="23"/>
                </a:lnTo>
                <a:lnTo>
                  <a:pt x="1235" y="26"/>
                </a:lnTo>
                <a:lnTo>
                  <a:pt x="1243" y="30"/>
                </a:lnTo>
                <a:lnTo>
                  <a:pt x="1251" y="31"/>
                </a:lnTo>
                <a:lnTo>
                  <a:pt x="1259" y="31"/>
                </a:lnTo>
                <a:lnTo>
                  <a:pt x="1268" y="30"/>
                </a:lnTo>
                <a:lnTo>
                  <a:pt x="1278" y="30"/>
                </a:lnTo>
                <a:lnTo>
                  <a:pt x="1276" y="20"/>
                </a:lnTo>
                <a:lnTo>
                  <a:pt x="1276" y="14"/>
                </a:lnTo>
                <a:lnTo>
                  <a:pt x="1276" y="8"/>
                </a:lnTo>
                <a:lnTo>
                  <a:pt x="1279" y="5"/>
                </a:lnTo>
                <a:lnTo>
                  <a:pt x="1287" y="1"/>
                </a:lnTo>
                <a:lnTo>
                  <a:pt x="1297" y="0"/>
                </a:lnTo>
                <a:lnTo>
                  <a:pt x="1303" y="0"/>
                </a:lnTo>
                <a:lnTo>
                  <a:pt x="1309" y="0"/>
                </a:lnTo>
                <a:lnTo>
                  <a:pt x="1316" y="1"/>
                </a:lnTo>
                <a:lnTo>
                  <a:pt x="1322" y="2"/>
                </a:lnTo>
                <a:lnTo>
                  <a:pt x="1327" y="3"/>
                </a:lnTo>
                <a:lnTo>
                  <a:pt x="1334" y="4"/>
                </a:lnTo>
                <a:lnTo>
                  <a:pt x="1339" y="4"/>
                </a:lnTo>
                <a:lnTo>
                  <a:pt x="1344" y="5"/>
                </a:lnTo>
                <a:lnTo>
                  <a:pt x="1348" y="11"/>
                </a:lnTo>
                <a:lnTo>
                  <a:pt x="1352" y="17"/>
                </a:lnTo>
                <a:lnTo>
                  <a:pt x="1356" y="20"/>
                </a:lnTo>
                <a:lnTo>
                  <a:pt x="1360" y="22"/>
                </a:lnTo>
                <a:lnTo>
                  <a:pt x="1369" y="20"/>
                </a:lnTo>
                <a:lnTo>
                  <a:pt x="1378" y="17"/>
                </a:lnTo>
                <a:lnTo>
                  <a:pt x="1388" y="10"/>
                </a:lnTo>
                <a:lnTo>
                  <a:pt x="1398" y="8"/>
                </a:lnTo>
                <a:lnTo>
                  <a:pt x="1402" y="8"/>
                </a:lnTo>
                <a:lnTo>
                  <a:pt x="1407" y="10"/>
                </a:lnTo>
                <a:lnTo>
                  <a:pt x="1411" y="14"/>
                </a:lnTo>
                <a:lnTo>
                  <a:pt x="1417" y="20"/>
                </a:lnTo>
                <a:lnTo>
                  <a:pt x="1420" y="10"/>
                </a:lnTo>
                <a:lnTo>
                  <a:pt x="1425" y="5"/>
                </a:lnTo>
                <a:lnTo>
                  <a:pt x="1430" y="2"/>
                </a:lnTo>
                <a:lnTo>
                  <a:pt x="1435" y="1"/>
                </a:lnTo>
                <a:lnTo>
                  <a:pt x="1444" y="3"/>
                </a:lnTo>
                <a:lnTo>
                  <a:pt x="1456" y="8"/>
                </a:lnTo>
                <a:lnTo>
                  <a:pt x="1466" y="16"/>
                </a:lnTo>
                <a:lnTo>
                  <a:pt x="1477" y="23"/>
                </a:lnTo>
                <a:lnTo>
                  <a:pt x="1484" y="25"/>
                </a:lnTo>
                <a:lnTo>
                  <a:pt x="1490" y="27"/>
                </a:lnTo>
                <a:lnTo>
                  <a:pt x="1497" y="28"/>
                </a:lnTo>
                <a:lnTo>
                  <a:pt x="1503" y="30"/>
                </a:lnTo>
                <a:lnTo>
                  <a:pt x="1512" y="32"/>
                </a:lnTo>
                <a:lnTo>
                  <a:pt x="1520" y="33"/>
                </a:lnTo>
                <a:lnTo>
                  <a:pt x="1528" y="32"/>
                </a:lnTo>
                <a:lnTo>
                  <a:pt x="1535" y="31"/>
                </a:lnTo>
                <a:lnTo>
                  <a:pt x="1540" y="27"/>
                </a:lnTo>
                <a:lnTo>
                  <a:pt x="1547" y="24"/>
                </a:lnTo>
                <a:lnTo>
                  <a:pt x="1553" y="21"/>
                </a:lnTo>
                <a:lnTo>
                  <a:pt x="1559" y="18"/>
                </a:lnTo>
                <a:lnTo>
                  <a:pt x="1570" y="11"/>
                </a:lnTo>
                <a:lnTo>
                  <a:pt x="1582" y="8"/>
                </a:lnTo>
                <a:lnTo>
                  <a:pt x="1588" y="8"/>
                </a:lnTo>
                <a:lnTo>
                  <a:pt x="1595" y="10"/>
                </a:lnTo>
                <a:lnTo>
                  <a:pt x="1602" y="14"/>
                </a:lnTo>
                <a:lnTo>
                  <a:pt x="1612" y="20"/>
                </a:lnTo>
                <a:lnTo>
                  <a:pt x="1611" y="26"/>
                </a:lnTo>
                <a:lnTo>
                  <a:pt x="1615" y="34"/>
                </a:lnTo>
                <a:lnTo>
                  <a:pt x="1620" y="39"/>
                </a:lnTo>
                <a:lnTo>
                  <a:pt x="1627" y="44"/>
                </a:lnTo>
                <a:lnTo>
                  <a:pt x="1633" y="44"/>
                </a:lnTo>
                <a:lnTo>
                  <a:pt x="1640" y="44"/>
                </a:lnTo>
                <a:lnTo>
                  <a:pt x="1648" y="42"/>
                </a:lnTo>
                <a:lnTo>
                  <a:pt x="1656" y="40"/>
                </a:lnTo>
                <a:lnTo>
                  <a:pt x="1664" y="37"/>
                </a:lnTo>
                <a:lnTo>
                  <a:pt x="1672" y="34"/>
                </a:lnTo>
                <a:lnTo>
                  <a:pt x="1681" y="31"/>
                </a:lnTo>
                <a:lnTo>
                  <a:pt x="1689" y="27"/>
                </a:lnTo>
                <a:lnTo>
                  <a:pt x="1697" y="24"/>
                </a:lnTo>
                <a:lnTo>
                  <a:pt x="1704" y="22"/>
                </a:lnTo>
                <a:lnTo>
                  <a:pt x="1712" y="22"/>
                </a:lnTo>
                <a:lnTo>
                  <a:pt x="1719" y="23"/>
                </a:lnTo>
                <a:lnTo>
                  <a:pt x="1725" y="25"/>
                </a:lnTo>
                <a:lnTo>
                  <a:pt x="1731" y="32"/>
                </a:lnTo>
                <a:lnTo>
                  <a:pt x="1733" y="35"/>
                </a:lnTo>
                <a:lnTo>
                  <a:pt x="1735" y="39"/>
                </a:lnTo>
                <a:lnTo>
                  <a:pt x="1737" y="43"/>
                </a:lnTo>
                <a:lnTo>
                  <a:pt x="1740" y="50"/>
                </a:lnTo>
                <a:lnTo>
                  <a:pt x="1747" y="53"/>
                </a:lnTo>
                <a:lnTo>
                  <a:pt x="1754" y="56"/>
                </a:lnTo>
                <a:lnTo>
                  <a:pt x="1761" y="58"/>
                </a:lnTo>
                <a:lnTo>
                  <a:pt x="1767" y="60"/>
                </a:lnTo>
                <a:lnTo>
                  <a:pt x="1774" y="60"/>
                </a:lnTo>
                <a:lnTo>
                  <a:pt x="1780" y="62"/>
                </a:lnTo>
                <a:lnTo>
                  <a:pt x="1787" y="62"/>
                </a:lnTo>
                <a:lnTo>
                  <a:pt x="1797" y="62"/>
                </a:lnTo>
                <a:lnTo>
                  <a:pt x="1798" y="52"/>
                </a:lnTo>
                <a:lnTo>
                  <a:pt x="1802" y="46"/>
                </a:lnTo>
                <a:lnTo>
                  <a:pt x="1808" y="42"/>
                </a:lnTo>
                <a:lnTo>
                  <a:pt x="1815" y="42"/>
                </a:lnTo>
                <a:lnTo>
                  <a:pt x="1821" y="42"/>
                </a:lnTo>
                <a:lnTo>
                  <a:pt x="1830" y="43"/>
                </a:lnTo>
                <a:lnTo>
                  <a:pt x="1837" y="43"/>
                </a:lnTo>
                <a:lnTo>
                  <a:pt x="1845" y="44"/>
                </a:lnTo>
                <a:lnTo>
                  <a:pt x="1849" y="48"/>
                </a:lnTo>
                <a:lnTo>
                  <a:pt x="1854" y="54"/>
                </a:lnTo>
                <a:lnTo>
                  <a:pt x="1860" y="59"/>
                </a:lnTo>
                <a:lnTo>
                  <a:pt x="1865" y="65"/>
                </a:lnTo>
                <a:lnTo>
                  <a:pt x="1870" y="69"/>
                </a:lnTo>
                <a:lnTo>
                  <a:pt x="1877" y="73"/>
                </a:lnTo>
                <a:lnTo>
                  <a:pt x="1883" y="75"/>
                </a:lnTo>
                <a:lnTo>
                  <a:pt x="1893" y="77"/>
                </a:lnTo>
                <a:lnTo>
                  <a:pt x="1886" y="82"/>
                </a:lnTo>
                <a:lnTo>
                  <a:pt x="1881" y="86"/>
                </a:lnTo>
                <a:lnTo>
                  <a:pt x="1875" y="90"/>
                </a:lnTo>
                <a:lnTo>
                  <a:pt x="1869" y="96"/>
                </a:lnTo>
                <a:lnTo>
                  <a:pt x="1858" y="104"/>
                </a:lnTo>
                <a:lnTo>
                  <a:pt x="1847" y="113"/>
                </a:lnTo>
                <a:lnTo>
                  <a:pt x="1835" y="120"/>
                </a:lnTo>
                <a:lnTo>
                  <a:pt x="1825" y="129"/>
                </a:lnTo>
                <a:lnTo>
                  <a:pt x="1813" y="136"/>
                </a:lnTo>
                <a:lnTo>
                  <a:pt x="1802" y="145"/>
                </a:lnTo>
                <a:lnTo>
                  <a:pt x="1796" y="148"/>
                </a:lnTo>
                <a:lnTo>
                  <a:pt x="1789" y="151"/>
                </a:lnTo>
                <a:lnTo>
                  <a:pt x="1784" y="154"/>
                </a:lnTo>
                <a:lnTo>
                  <a:pt x="1779" y="158"/>
                </a:lnTo>
                <a:lnTo>
                  <a:pt x="1772" y="162"/>
                </a:lnTo>
                <a:lnTo>
                  <a:pt x="1766" y="166"/>
                </a:lnTo>
                <a:lnTo>
                  <a:pt x="1761" y="169"/>
                </a:lnTo>
                <a:lnTo>
                  <a:pt x="1755" y="173"/>
                </a:lnTo>
                <a:lnTo>
                  <a:pt x="1749" y="177"/>
                </a:lnTo>
                <a:lnTo>
                  <a:pt x="1743" y="181"/>
                </a:lnTo>
                <a:lnTo>
                  <a:pt x="1736" y="185"/>
                </a:lnTo>
                <a:lnTo>
                  <a:pt x="1731" y="189"/>
                </a:lnTo>
                <a:lnTo>
                  <a:pt x="1725" y="193"/>
                </a:lnTo>
                <a:lnTo>
                  <a:pt x="1719" y="197"/>
                </a:lnTo>
                <a:lnTo>
                  <a:pt x="1713" y="201"/>
                </a:lnTo>
                <a:lnTo>
                  <a:pt x="1707" y="206"/>
                </a:lnTo>
                <a:lnTo>
                  <a:pt x="1707" y="200"/>
                </a:lnTo>
                <a:lnTo>
                  <a:pt x="193" y="197"/>
                </a:lnTo>
                <a:lnTo>
                  <a:pt x="187" y="191"/>
                </a:lnTo>
                <a:lnTo>
                  <a:pt x="181" y="188"/>
                </a:lnTo>
                <a:lnTo>
                  <a:pt x="175" y="183"/>
                </a:lnTo>
                <a:lnTo>
                  <a:pt x="170" y="180"/>
                </a:lnTo>
                <a:lnTo>
                  <a:pt x="163" y="174"/>
                </a:lnTo>
                <a:lnTo>
                  <a:pt x="158" y="171"/>
                </a:lnTo>
                <a:lnTo>
                  <a:pt x="152" y="166"/>
                </a:lnTo>
                <a:lnTo>
                  <a:pt x="146" y="163"/>
                </a:lnTo>
                <a:lnTo>
                  <a:pt x="140" y="157"/>
                </a:lnTo>
                <a:lnTo>
                  <a:pt x="134" y="153"/>
                </a:lnTo>
                <a:lnTo>
                  <a:pt x="127" y="149"/>
                </a:lnTo>
                <a:lnTo>
                  <a:pt x="121" y="145"/>
                </a:lnTo>
                <a:lnTo>
                  <a:pt x="114" y="139"/>
                </a:lnTo>
                <a:lnTo>
                  <a:pt x="108" y="135"/>
                </a:lnTo>
                <a:lnTo>
                  <a:pt x="102" y="131"/>
                </a:lnTo>
                <a:lnTo>
                  <a:pt x="96" y="126"/>
                </a:lnTo>
                <a:lnTo>
                  <a:pt x="90" y="121"/>
                </a:lnTo>
                <a:lnTo>
                  <a:pt x="83" y="117"/>
                </a:lnTo>
                <a:lnTo>
                  <a:pt x="77" y="112"/>
                </a:lnTo>
                <a:lnTo>
                  <a:pt x="71" y="107"/>
                </a:lnTo>
                <a:lnTo>
                  <a:pt x="64" y="102"/>
                </a:lnTo>
                <a:lnTo>
                  <a:pt x="58" y="98"/>
                </a:lnTo>
                <a:lnTo>
                  <a:pt x="52" y="92"/>
                </a:lnTo>
                <a:lnTo>
                  <a:pt x="46" y="89"/>
                </a:lnTo>
                <a:lnTo>
                  <a:pt x="40" y="84"/>
                </a:lnTo>
                <a:lnTo>
                  <a:pt x="33" y="80"/>
                </a:lnTo>
                <a:lnTo>
                  <a:pt x="27" y="74"/>
                </a:lnTo>
                <a:lnTo>
                  <a:pt x="22" y="70"/>
                </a:lnTo>
                <a:lnTo>
                  <a:pt x="10" y="62"/>
                </a:lnTo>
                <a:lnTo>
                  <a:pt x="0" y="53"/>
                </a:lnTo>
                <a:lnTo>
                  <a:pt x="8" y="43"/>
                </a:lnTo>
                <a:lnTo>
                  <a:pt x="19" y="38"/>
                </a:lnTo>
                <a:lnTo>
                  <a:pt x="24" y="35"/>
                </a:lnTo>
                <a:lnTo>
                  <a:pt x="30" y="34"/>
                </a:lnTo>
                <a:lnTo>
                  <a:pt x="38" y="34"/>
                </a:lnTo>
                <a:lnTo>
                  <a:pt x="46" y="35"/>
                </a:lnTo>
                <a:lnTo>
                  <a:pt x="53" y="42"/>
                </a:lnTo>
                <a:lnTo>
                  <a:pt x="59" y="48"/>
                </a:lnTo>
                <a:lnTo>
                  <a:pt x="66" y="51"/>
                </a:lnTo>
                <a:lnTo>
                  <a:pt x="74" y="53"/>
                </a:lnTo>
                <a:lnTo>
                  <a:pt x="81" y="52"/>
                </a:lnTo>
                <a:lnTo>
                  <a:pt x="90" y="51"/>
                </a:lnTo>
                <a:lnTo>
                  <a:pt x="98" y="49"/>
                </a:lnTo>
                <a:lnTo>
                  <a:pt x="108" y="47"/>
                </a:lnTo>
                <a:lnTo>
                  <a:pt x="115" y="43"/>
                </a:lnTo>
                <a:lnTo>
                  <a:pt x="124" y="41"/>
                </a:lnTo>
                <a:lnTo>
                  <a:pt x="132" y="39"/>
                </a:lnTo>
                <a:lnTo>
                  <a:pt x="142" y="39"/>
                </a:lnTo>
                <a:lnTo>
                  <a:pt x="151" y="39"/>
                </a:lnTo>
                <a:lnTo>
                  <a:pt x="160" y="41"/>
                </a:lnTo>
                <a:lnTo>
                  <a:pt x="169" y="46"/>
                </a:lnTo>
                <a:lnTo>
                  <a:pt x="178" y="53"/>
                </a:lnTo>
                <a:lnTo>
                  <a:pt x="183" y="42"/>
                </a:lnTo>
                <a:lnTo>
                  <a:pt x="190" y="35"/>
                </a:lnTo>
                <a:lnTo>
                  <a:pt x="197" y="30"/>
                </a:lnTo>
                <a:lnTo>
                  <a:pt x="207" y="26"/>
                </a:lnTo>
                <a:lnTo>
                  <a:pt x="217" y="23"/>
                </a:lnTo>
                <a:lnTo>
                  <a:pt x="226" y="21"/>
                </a:lnTo>
                <a:lnTo>
                  <a:pt x="236" y="20"/>
                </a:lnTo>
                <a:lnTo>
                  <a:pt x="246" y="20"/>
                </a:lnTo>
                <a:lnTo>
                  <a:pt x="251" y="27"/>
                </a:lnTo>
                <a:lnTo>
                  <a:pt x="255" y="37"/>
                </a:lnTo>
                <a:lnTo>
                  <a:pt x="261" y="44"/>
                </a:lnTo>
                <a:lnTo>
                  <a:pt x="271" y="50"/>
                </a:lnTo>
                <a:lnTo>
                  <a:pt x="276" y="50"/>
                </a:lnTo>
                <a:lnTo>
                  <a:pt x="283" y="50"/>
                </a:lnTo>
                <a:lnTo>
                  <a:pt x="288" y="48"/>
                </a:lnTo>
                <a:lnTo>
                  <a:pt x="294" y="47"/>
                </a:lnTo>
                <a:lnTo>
                  <a:pt x="299" y="42"/>
                </a:lnTo>
                <a:lnTo>
                  <a:pt x="303" y="39"/>
                </a:lnTo>
                <a:lnTo>
                  <a:pt x="305" y="35"/>
                </a:lnTo>
                <a:lnTo>
                  <a:pt x="307" y="30"/>
                </a:lnTo>
                <a:lnTo>
                  <a:pt x="315" y="24"/>
                </a:lnTo>
                <a:lnTo>
                  <a:pt x="325" y="21"/>
                </a:lnTo>
                <a:lnTo>
                  <a:pt x="329" y="19"/>
                </a:lnTo>
                <a:lnTo>
                  <a:pt x="336" y="18"/>
                </a:lnTo>
                <a:lnTo>
                  <a:pt x="341" y="18"/>
                </a:lnTo>
                <a:lnTo>
                  <a:pt x="348" y="18"/>
                </a:lnTo>
                <a:lnTo>
                  <a:pt x="358" y="18"/>
                </a:lnTo>
                <a:lnTo>
                  <a:pt x="369" y="20"/>
                </a:lnTo>
                <a:lnTo>
                  <a:pt x="377" y="23"/>
                </a:lnTo>
                <a:lnTo>
                  <a:pt x="385" y="30"/>
                </a:lnTo>
                <a:lnTo>
                  <a:pt x="393" y="32"/>
                </a:lnTo>
                <a:lnTo>
                  <a:pt x="403" y="34"/>
                </a:lnTo>
                <a:lnTo>
                  <a:pt x="414" y="35"/>
                </a:lnTo>
                <a:lnTo>
                  <a:pt x="424" y="36"/>
                </a:lnTo>
                <a:lnTo>
                  <a:pt x="434" y="35"/>
                </a:lnTo>
                <a:lnTo>
                  <a:pt x="444" y="35"/>
                </a:lnTo>
                <a:lnTo>
                  <a:pt x="453" y="35"/>
                </a:lnTo>
                <a:lnTo>
                  <a:pt x="463" y="35"/>
                </a:lnTo>
                <a:lnTo>
                  <a:pt x="471" y="24"/>
                </a:lnTo>
                <a:lnTo>
                  <a:pt x="481" y="18"/>
                </a:lnTo>
                <a:lnTo>
                  <a:pt x="491" y="14"/>
                </a:lnTo>
                <a:lnTo>
                  <a:pt x="502" y="13"/>
                </a:lnTo>
                <a:lnTo>
                  <a:pt x="513" y="13"/>
                </a:lnTo>
                <a:lnTo>
                  <a:pt x="524" y="15"/>
                </a:lnTo>
                <a:lnTo>
                  <a:pt x="535" y="18"/>
                </a:lnTo>
                <a:lnTo>
                  <a:pt x="547" y="23"/>
                </a:lnTo>
                <a:lnTo>
                  <a:pt x="549" y="31"/>
                </a:lnTo>
                <a:lnTo>
                  <a:pt x="554" y="37"/>
                </a:lnTo>
                <a:lnTo>
                  <a:pt x="561" y="40"/>
                </a:lnTo>
                <a:lnTo>
                  <a:pt x="569" y="43"/>
                </a:lnTo>
                <a:lnTo>
                  <a:pt x="577" y="43"/>
                </a:lnTo>
                <a:lnTo>
                  <a:pt x="585" y="43"/>
                </a:lnTo>
                <a:lnTo>
                  <a:pt x="593" y="42"/>
                </a:lnTo>
                <a:lnTo>
                  <a:pt x="601" y="41"/>
                </a:lnTo>
                <a:lnTo>
                  <a:pt x="603" y="34"/>
                </a:lnTo>
                <a:lnTo>
                  <a:pt x="607" y="27"/>
                </a:lnTo>
                <a:lnTo>
                  <a:pt x="611" y="23"/>
                </a:lnTo>
                <a:lnTo>
                  <a:pt x="617" y="21"/>
                </a:lnTo>
                <a:lnTo>
                  <a:pt x="621" y="18"/>
                </a:lnTo>
                <a:lnTo>
                  <a:pt x="628" y="17"/>
                </a:lnTo>
                <a:lnTo>
                  <a:pt x="634" y="17"/>
                </a:lnTo>
                <a:lnTo>
                  <a:pt x="642" y="17"/>
                </a:lnTo>
                <a:lnTo>
                  <a:pt x="648" y="17"/>
                </a:lnTo>
                <a:lnTo>
                  <a:pt x="654" y="18"/>
                </a:lnTo>
                <a:lnTo>
                  <a:pt x="661" y="18"/>
                </a:lnTo>
                <a:lnTo>
                  <a:pt x="668" y="20"/>
                </a:lnTo>
                <a:lnTo>
                  <a:pt x="675" y="20"/>
                </a:lnTo>
                <a:lnTo>
                  <a:pt x="681" y="21"/>
                </a:lnTo>
                <a:lnTo>
                  <a:pt x="687" y="22"/>
                </a:lnTo>
                <a:lnTo>
                  <a:pt x="694" y="23"/>
                </a:lnTo>
                <a:lnTo>
                  <a:pt x="698" y="28"/>
                </a:lnTo>
                <a:lnTo>
                  <a:pt x="704" y="32"/>
                </a:lnTo>
                <a:lnTo>
                  <a:pt x="711" y="30"/>
                </a:lnTo>
                <a:lnTo>
                  <a:pt x="720" y="27"/>
                </a:lnTo>
                <a:lnTo>
                  <a:pt x="728" y="23"/>
                </a:lnTo>
                <a:lnTo>
                  <a:pt x="736" y="19"/>
                </a:lnTo>
                <a:lnTo>
                  <a:pt x="745" y="15"/>
                </a:lnTo>
                <a:lnTo>
                  <a:pt x="753" y="14"/>
                </a:lnTo>
                <a:lnTo>
                  <a:pt x="763" y="7"/>
                </a:lnTo>
                <a:lnTo>
                  <a:pt x="775" y="4"/>
                </a:lnTo>
                <a:lnTo>
                  <a:pt x="784" y="4"/>
                </a:lnTo>
                <a:lnTo>
                  <a:pt x="796" y="8"/>
                </a:lnTo>
                <a:lnTo>
                  <a:pt x="805" y="13"/>
                </a:lnTo>
                <a:lnTo>
                  <a:pt x="816" y="19"/>
                </a:lnTo>
                <a:lnTo>
                  <a:pt x="825" y="26"/>
                </a:lnTo>
                <a:lnTo>
                  <a:pt x="834" y="35"/>
                </a:lnTo>
                <a:lnTo>
                  <a:pt x="839" y="31"/>
                </a:lnTo>
                <a:lnTo>
                  <a:pt x="845" y="30"/>
                </a:lnTo>
                <a:lnTo>
                  <a:pt x="850" y="28"/>
                </a:lnTo>
                <a:lnTo>
                  <a:pt x="857" y="30"/>
                </a:lnTo>
                <a:lnTo>
                  <a:pt x="863" y="30"/>
                </a:lnTo>
                <a:lnTo>
                  <a:pt x="869" y="32"/>
                </a:lnTo>
                <a:lnTo>
                  <a:pt x="876" y="33"/>
                </a:lnTo>
                <a:lnTo>
                  <a:pt x="883" y="35"/>
                </a:lnTo>
                <a:lnTo>
                  <a:pt x="894" y="36"/>
                </a:lnTo>
                <a:lnTo>
                  <a:pt x="905" y="34"/>
                </a:lnTo>
                <a:lnTo>
                  <a:pt x="909" y="30"/>
                </a:lnTo>
                <a:lnTo>
                  <a:pt x="913" y="25"/>
                </a:lnTo>
                <a:lnTo>
                  <a:pt x="915" y="19"/>
                </a:lnTo>
                <a:lnTo>
                  <a:pt x="918" y="11"/>
                </a:lnTo>
                <a:lnTo>
                  <a:pt x="926" y="9"/>
                </a:lnTo>
                <a:lnTo>
                  <a:pt x="934" y="9"/>
                </a:lnTo>
                <a:lnTo>
                  <a:pt x="942" y="11"/>
                </a:lnTo>
                <a:lnTo>
                  <a:pt x="950" y="15"/>
                </a:lnTo>
                <a:lnTo>
                  <a:pt x="958" y="17"/>
                </a:lnTo>
                <a:lnTo>
                  <a:pt x="965" y="21"/>
                </a:lnTo>
                <a:lnTo>
                  <a:pt x="973" y="24"/>
                </a:lnTo>
                <a:lnTo>
                  <a:pt x="980" y="28"/>
                </a:lnTo>
                <a:lnTo>
                  <a:pt x="987" y="31"/>
                </a:lnTo>
                <a:lnTo>
                  <a:pt x="994" y="34"/>
                </a:lnTo>
                <a:lnTo>
                  <a:pt x="1000" y="36"/>
                </a:lnTo>
                <a:lnTo>
                  <a:pt x="1008" y="37"/>
                </a:lnTo>
                <a:lnTo>
                  <a:pt x="1014" y="36"/>
                </a:lnTo>
                <a:lnTo>
                  <a:pt x="1023" y="33"/>
                </a:lnTo>
                <a:lnTo>
                  <a:pt x="1030" y="28"/>
                </a:lnTo>
                <a:lnTo>
                  <a:pt x="1039" y="23"/>
                </a:lnTo>
                <a:lnTo>
                  <a:pt x="1044" y="15"/>
                </a:lnTo>
                <a:lnTo>
                  <a:pt x="1053" y="10"/>
                </a:lnTo>
                <a:lnTo>
                  <a:pt x="1061" y="8"/>
                </a:lnTo>
                <a:lnTo>
                  <a:pt x="1071" y="8"/>
                </a:lnTo>
                <a:lnTo>
                  <a:pt x="1080" y="8"/>
                </a:lnTo>
                <a:lnTo>
                  <a:pt x="1090" y="10"/>
                </a:lnTo>
                <a:lnTo>
                  <a:pt x="1099" y="10"/>
                </a:lnTo>
                <a:lnTo>
                  <a:pt x="1110" y="11"/>
                </a:lnTo>
                <a:lnTo>
                  <a:pt x="1118" y="17"/>
                </a:lnTo>
                <a:lnTo>
                  <a:pt x="1124" y="24"/>
                </a:lnTo>
                <a:lnTo>
                  <a:pt x="1127" y="26"/>
                </a:lnTo>
                <a:lnTo>
                  <a:pt x="1130" y="28"/>
                </a:lnTo>
                <a:lnTo>
                  <a:pt x="1135" y="30"/>
                </a:lnTo>
                <a:lnTo>
                  <a:pt x="1141" y="30"/>
                </a:lnTo>
                <a:lnTo>
                  <a:pt x="1143" y="23"/>
                </a:lnTo>
                <a:lnTo>
                  <a:pt x="1146" y="19"/>
                </a:lnTo>
                <a:lnTo>
                  <a:pt x="1149" y="15"/>
                </a:lnTo>
                <a:lnTo>
                  <a:pt x="1153" y="11"/>
                </a:lnTo>
                <a:lnTo>
                  <a:pt x="1159" y="6"/>
                </a:lnTo>
                <a:lnTo>
                  <a:pt x="1168" y="4"/>
                </a:lnTo>
                <a:lnTo>
                  <a:pt x="1175" y="2"/>
                </a:lnTo>
                <a:lnTo>
                  <a:pt x="1185" y="1"/>
                </a:lnTo>
                <a:lnTo>
                  <a:pt x="1189" y="1"/>
                </a:lnTo>
                <a:lnTo>
                  <a:pt x="1194" y="1"/>
                </a:lnTo>
                <a:lnTo>
                  <a:pt x="1201" y="1"/>
                </a:lnTo>
                <a:lnTo>
                  <a:pt x="1207" y="2"/>
                </a:lnTo>
                <a:lnTo>
                  <a:pt x="1212" y="14"/>
                </a:lnTo>
                <a:close/>
              </a:path>
            </a:pathLst>
          </a:custGeom>
          <a:solidFill>
            <a:srgbClr val="9FFF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63"/>
          <p:cNvSpPr>
            <a:spLocks/>
          </p:cNvSpPr>
          <p:nvPr/>
        </p:nvSpPr>
        <p:spPr bwMode="auto">
          <a:xfrm>
            <a:off x="4264025" y="5627688"/>
            <a:ext cx="1211263" cy="49212"/>
          </a:xfrm>
          <a:custGeom>
            <a:avLst/>
            <a:gdLst>
              <a:gd name="T0" fmla="*/ 1506 w 1527"/>
              <a:gd name="T1" fmla="*/ 0 h 63"/>
              <a:gd name="T2" fmla="*/ 1513 w 1527"/>
              <a:gd name="T3" fmla="*/ 7 h 63"/>
              <a:gd name="T4" fmla="*/ 1519 w 1527"/>
              <a:gd name="T5" fmla="*/ 14 h 63"/>
              <a:gd name="T6" fmla="*/ 1523 w 1527"/>
              <a:gd name="T7" fmla="*/ 22 h 63"/>
              <a:gd name="T8" fmla="*/ 1527 w 1527"/>
              <a:gd name="T9" fmla="*/ 30 h 63"/>
              <a:gd name="T10" fmla="*/ 1527 w 1527"/>
              <a:gd name="T11" fmla="*/ 37 h 63"/>
              <a:gd name="T12" fmla="*/ 1525 w 1527"/>
              <a:gd name="T13" fmla="*/ 46 h 63"/>
              <a:gd name="T14" fmla="*/ 1522 w 1527"/>
              <a:gd name="T15" fmla="*/ 55 h 63"/>
              <a:gd name="T16" fmla="*/ 1518 w 1527"/>
              <a:gd name="T17" fmla="*/ 63 h 63"/>
              <a:gd name="T18" fmla="*/ 25 w 1527"/>
              <a:gd name="T19" fmla="*/ 63 h 63"/>
              <a:gd name="T20" fmla="*/ 19 w 1527"/>
              <a:gd name="T21" fmla="*/ 57 h 63"/>
              <a:gd name="T22" fmla="*/ 12 w 1527"/>
              <a:gd name="T23" fmla="*/ 50 h 63"/>
              <a:gd name="T24" fmla="*/ 7 w 1527"/>
              <a:gd name="T25" fmla="*/ 42 h 63"/>
              <a:gd name="T26" fmla="*/ 4 w 1527"/>
              <a:gd name="T27" fmla="*/ 34 h 63"/>
              <a:gd name="T28" fmla="*/ 0 w 1527"/>
              <a:gd name="T29" fmla="*/ 26 h 63"/>
              <a:gd name="T30" fmla="*/ 0 w 1527"/>
              <a:gd name="T31" fmla="*/ 17 h 63"/>
              <a:gd name="T32" fmla="*/ 4 w 1527"/>
              <a:gd name="T33" fmla="*/ 8 h 63"/>
              <a:gd name="T34" fmla="*/ 10 w 1527"/>
              <a:gd name="T35" fmla="*/ 0 h 63"/>
              <a:gd name="T36" fmla="*/ 1506 w 1527"/>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7"/>
              <a:gd name="T58" fmla="*/ 0 h 63"/>
              <a:gd name="T59" fmla="*/ 1527 w 1527"/>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7" h="63">
                <a:moveTo>
                  <a:pt x="1506" y="0"/>
                </a:moveTo>
                <a:lnTo>
                  <a:pt x="1513" y="7"/>
                </a:lnTo>
                <a:lnTo>
                  <a:pt x="1519" y="14"/>
                </a:lnTo>
                <a:lnTo>
                  <a:pt x="1523" y="22"/>
                </a:lnTo>
                <a:lnTo>
                  <a:pt x="1527" y="30"/>
                </a:lnTo>
                <a:lnTo>
                  <a:pt x="1527" y="37"/>
                </a:lnTo>
                <a:lnTo>
                  <a:pt x="1525" y="46"/>
                </a:lnTo>
                <a:lnTo>
                  <a:pt x="1522" y="55"/>
                </a:lnTo>
                <a:lnTo>
                  <a:pt x="1518" y="63"/>
                </a:lnTo>
                <a:lnTo>
                  <a:pt x="25" y="63"/>
                </a:lnTo>
                <a:lnTo>
                  <a:pt x="19" y="57"/>
                </a:lnTo>
                <a:lnTo>
                  <a:pt x="12" y="50"/>
                </a:lnTo>
                <a:lnTo>
                  <a:pt x="7" y="42"/>
                </a:lnTo>
                <a:lnTo>
                  <a:pt x="4" y="34"/>
                </a:lnTo>
                <a:lnTo>
                  <a:pt x="0" y="26"/>
                </a:lnTo>
                <a:lnTo>
                  <a:pt x="0" y="17"/>
                </a:lnTo>
                <a:lnTo>
                  <a:pt x="4" y="8"/>
                </a:lnTo>
                <a:lnTo>
                  <a:pt x="10" y="0"/>
                </a:lnTo>
                <a:lnTo>
                  <a:pt x="15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Text Box 65"/>
          <p:cNvSpPr txBox="1">
            <a:spLocks noChangeArrowheads="1"/>
          </p:cNvSpPr>
          <p:nvPr/>
        </p:nvSpPr>
        <p:spPr bwMode="auto">
          <a:xfrm>
            <a:off x="3962400" y="2220913"/>
            <a:ext cx="1706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Governments</a:t>
            </a:r>
          </a:p>
        </p:txBody>
      </p:sp>
      <p:sp>
        <p:nvSpPr>
          <p:cNvPr id="14348" name="Text Box 66"/>
          <p:cNvSpPr txBox="1">
            <a:spLocks noChangeArrowheads="1"/>
          </p:cNvSpPr>
          <p:nvPr/>
        </p:nvSpPr>
        <p:spPr bwMode="auto">
          <a:xfrm>
            <a:off x="7324725" y="4946650"/>
            <a:ext cx="1384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Employers</a:t>
            </a:r>
          </a:p>
        </p:txBody>
      </p:sp>
      <p:sp>
        <p:nvSpPr>
          <p:cNvPr id="14349" name="Text Box 67"/>
          <p:cNvSpPr txBox="1">
            <a:spLocks noChangeArrowheads="1"/>
          </p:cNvSpPr>
          <p:nvPr/>
        </p:nvSpPr>
        <p:spPr bwMode="auto">
          <a:xfrm>
            <a:off x="1182688" y="5175250"/>
            <a:ext cx="1484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Businesses</a:t>
            </a:r>
          </a:p>
        </p:txBody>
      </p:sp>
      <p:pic>
        <p:nvPicPr>
          <p:cNvPr id="14350" name="Picture 69" descr="PE01649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888" y="4040188"/>
            <a:ext cx="849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70" descr="BS00736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660775"/>
            <a:ext cx="914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71" descr="HH00064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2590800"/>
            <a:ext cx="1066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81" descr="j0401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57200"/>
            <a:ext cx="12176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8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3657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355" name="Picture 8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3810000"/>
            <a:ext cx="95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14356" name="Group 64"/>
          <p:cNvGrpSpPr>
            <a:grpSpLocks/>
          </p:cNvGrpSpPr>
          <p:nvPr/>
        </p:nvGrpSpPr>
        <p:grpSpPr bwMode="auto">
          <a:xfrm>
            <a:off x="3886200" y="4495800"/>
            <a:ext cx="946150" cy="514350"/>
            <a:chOff x="2561" y="1952"/>
            <a:chExt cx="1099" cy="740"/>
          </a:xfrm>
        </p:grpSpPr>
        <p:sp>
          <p:nvSpPr>
            <p:cNvPr id="14357" name="Freeform 29"/>
            <p:cNvSpPr>
              <a:spLocks/>
            </p:cNvSpPr>
            <p:nvPr/>
          </p:nvSpPr>
          <p:spPr bwMode="auto">
            <a:xfrm>
              <a:off x="2561" y="1952"/>
              <a:ext cx="1099" cy="740"/>
            </a:xfrm>
            <a:custGeom>
              <a:avLst/>
              <a:gdLst>
                <a:gd name="T0" fmla="*/ 1907 w 2198"/>
                <a:gd name="T1" fmla="*/ 103 h 1480"/>
                <a:gd name="T2" fmla="*/ 1928 w 2198"/>
                <a:gd name="T3" fmla="*/ 205 h 1480"/>
                <a:gd name="T4" fmla="*/ 1928 w 2198"/>
                <a:gd name="T5" fmla="*/ 304 h 1480"/>
                <a:gd name="T6" fmla="*/ 1923 w 2198"/>
                <a:gd name="T7" fmla="*/ 397 h 1480"/>
                <a:gd name="T8" fmla="*/ 2016 w 2198"/>
                <a:gd name="T9" fmla="*/ 412 h 1480"/>
                <a:gd name="T10" fmla="*/ 2110 w 2198"/>
                <a:gd name="T11" fmla="*/ 429 h 1480"/>
                <a:gd name="T12" fmla="*/ 2179 w 2198"/>
                <a:gd name="T13" fmla="*/ 474 h 1480"/>
                <a:gd name="T14" fmla="*/ 2059 w 2198"/>
                <a:gd name="T15" fmla="*/ 585 h 1480"/>
                <a:gd name="T16" fmla="*/ 1978 w 2198"/>
                <a:gd name="T17" fmla="*/ 630 h 1480"/>
                <a:gd name="T18" fmla="*/ 1903 w 2198"/>
                <a:gd name="T19" fmla="*/ 650 h 1480"/>
                <a:gd name="T20" fmla="*/ 1827 w 2198"/>
                <a:gd name="T21" fmla="*/ 666 h 1480"/>
                <a:gd name="T22" fmla="*/ 1774 w 2198"/>
                <a:gd name="T23" fmla="*/ 759 h 1480"/>
                <a:gd name="T24" fmla="*/ 1705 w 2198"/>
                <a:gd name="T25" fmla="*/ 840 h 1480"/>
                <a:gd name="T26" fmla="*/ 1623 w 2198"/>
                <a:gd name="T27" fmla="*/ 910 h 1480"/>
                <a:gd name="T28" fmla="*/ 1532 w 2198"/>
                <a:gd name="T29" fmla="*/ 970 h 1480"/>
                <a:gd name="T30" fmla="*/ 1440 w 2198"/>
                <a:gd name="T31" fmla="*/ 1016 h 1480"/>
                <a:gd name="T32" fmla="*/ 1375 w 2198"/>
                <a:gd name="T33" fmla="*/ 1094 h 1480"/>
                <a:gd name="T34" fmla="*/ 1297 w 2198"/>
                <a:gd name="T35" fmla="*/ 1101 h 1480"/>
                <a:gd name="T36" fmla="*/ 1214 w 2198"/>
                <a:gd name="T37" fmla="*/ 1089 h 1480"/>
                <a:gd name="T38" fmla="*/ 1118 w 2198"/>
                <a:gd name="T39" fmla="*/ 1097 h 1480"/>
                <a:gd name="T40" fmla="*/ 1021 w 2198"/>
                <a:gd name="T41" fmla="*/ 1129 h 1480"/>
                <a:gd name="T42" fmla="*/ 1063 w 2198"/>
                <a:gd name="T43" fmla="*/ 1190 h 1480"/>
                <a:gd name="T44" fmla="*/ 1097 w 2198"/>
                <a:gd name="T45" fmla="*/ 1267 h 1480"/>
                <a:gd name="T46" fmla="*/ 1000 w 2198"/>
                <a:gd name="T47" fmla="*/ 1307 h 1480"/>
                <a:gd name="T48" fmla="*/ 889 w 2198"/>
                <a:gd name="T49" fmla="*/ 1323 h 1480"/>
                <a:gd name="T50" fmla="*/ 796 w 2198"/>
                <a:gd name="T51" fmla="*/ 1316 h 1480"/>
                <a:gd name="T52" fmla="*/ 716 w 2198"/>
                <a:gd name="T53" fmla="*/ 1328 h 1480"/>
                <a:gd name="T54" fmla="*/ 641 w 2198"/>
                <a:gd name="T55" fmla="*/ 1361 h 1480"/>
                <a:gd name="T56" fmla="*/ 567 w 2198"/>
                <a:gd name="T57" fmla="*/ 1398 h 1480"/>
                <a:gd name="T58" fmla="*/ 492 w 2198"/>
                <a:gd name="T59" fmla="*/ 1432 h 1480"/>
                <a:gd name="T60" fmla="*/ 412 w 2198"/>
                <a:gd name="T61" fmla="*/ 1449 h 1480"/>
                <a:gd name="T62" fmla="*/ 324 w 2198"/>
                <a:gd name="T63" fmla="*/ 1465 h 1480"/>
                <a:gd name="T64" fmla="*/ 233 w 2198"/>
                <a:gd name="T65" fmla="*/ 1477 h 1480"/>
                <a:gd name="T66" fmla="*/ 146 w 2198"/>
                <a:gd name="T67" fmla="*/ 1478 h 1480"/>
                <a:gd name="T68" fmla="*/ 66 w 2198"/>
                <a:gd name="T69" fmla="*/ 1457 h 1480"/>
                <a:gd name="T70" fmla="*/ 0 w 2198"/>
                <a:gd name="T71" fmla="*/ 1391 h 1480"/>
                <a:gd name="T72" fmla="*/ 13 w 2198"/>
                <a:gd name="T73" fmla="*/ 1297 h 1480"/>
                <a:gd name="T74" fmla="*/ 42 w 2198"/>
                <a:gd name="T75" fmla="*/ 1211 h 1480"/>
                <a:gd name="T76" fmla="*/ 82 w 2198"/>
                <a:gd name="T77" fmla="*/ 1129 h 1480"/>
                <a:gd name="T78" fmla="*/ 134 w 2198"/>
                <a:gd name="T79" fmla="*/ 1052 h 1480"/>
                <a:gd name="T80" fmla="*/ 195 w 2198"/>
                <a:gd name="T81" fmla="*/ 977 h 1480"/>
                <a:gd name="T82" fmla="*/ 285 w 2198"/>
                <a:gd name="T83" fmla="*/ 901 h 1480"/>
                <a:gd name="T84" fmla="*/ 359 w 2198"/>
                <a:gd name="T85" fmla="*/ 853 h 1480"/>
                <a:gd name="T86" fmla="*/ 444 w 2198"/>
                <a:gd name="T87" fmla="*/ 806 h 1480"/>
                <a:gd name="T88" fmla="*/ 552 w 2198"/>
                <a:gd name="T89" fmla="*/ 757 h 1480"/>
                <a:gd name="T90" fmla="*/ 688 w 2198"/>
                <a:gd name="T91" fmla="*/ 711 h 1480"/>
                <a:gd name="T92" fmla="*/ 833 w 2198"/>
                <a:gd name="T93" fmla="*/ 684 h 1480"/>
                <a:gd name="T94" fmla="*/ 981 w 2198"/>
                <a:gd name="T95" fmla="*/ 672 h 1480"/>
                <a:gd name="T96" fmla="*/ 1132 w 2198"/>
                <a:gd name="T97" fmla="*/ 666 h 1480"/>
                <a:gd name="T98" fmla="*/ 1280 w 2198"/>
                <a:gd name="T99" fmla="*/ 660 h 1480"/>
                <a:gd name="T100" fmla="*/ 1395 w 2198"/>
                <a:gd name="T101" fmla="*/ 639 h 1480"/>
                <a:gd name="T102" fmla="*/ 1507 w 2198"/>
                <a:gd name="T103" fmla="*/ 602 h 1480"/>
                <a:gd name="T104" fmla="*/ 1633 w 2198"/>
                <a:gd name="T105" fmla="*/ 540 h 1480"/>
                <a:gd name="T106" fmla="*/ 1687 w 2198"/>
                <a:gd name="T107" fmla="*/ 464 h 1480"/>
                <a:gd name="T108" fmla="*/ 1707 w 2198"/>
                <a:gd name="T109" fmla="*/ 383 h 1480"/>
                <a:gd name="T110" fmla="*/ 1716 w 2198"/>
                <a:gd name="T111" fmla="*/ 299 h 1480"/>
                <a:gd name="T112" fmla="*/ 1727 w 2198"/>
                <a:gd name="T113" fmla="*/ 214 h 1480"/>
                <a:gd name="T114" fmla="*/ 1758 w 2198"/>
                <a:gd name="T115" fmla="*/ 136 h 1480"/>
                <a:gd name="T116" fmla="*/ 1826 w 2198"/>
                <a:gd name="T117" fmla="*/ 39 h 14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98"/>
                <a:gd name="T178" fmla="*/ 0 h 1480"/>
                <a:gd name="T179" fmla="*/ 2198 w 2198"/>
                <a:gd name="T180" fmla="*/ 1480 h 14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98" h="1480">
                  <a:moveTo>
                    <a:pt x="1886" y="0"/>
                  </a:moveTo>
                  <a:lnTo>
                    <a:pt x="1884" y="10"/>
                  </a:lnTo>
                  <a:lnTo>
                    <a:pt x="1885" y="21"/>
                  </a:lnTo>
                  <a:lnTo>
                    <a:pt x="1885" y="31"/>
                  </a:lnTo>
                  <a:lnTo>
                    <a:pt x="1888" y="42"/>
                  </a:lnTo>
                  <a:lnTo>
                    <a:pt x="1890" y="52"/>
                  </a:lnTo>
                  <a:lnTo>
                    <a:pt x="1895" y="61"/>
                  </a:lnTo>
                  <a:lnTo>
                    <a:pt x="1898" y="71"/>
                  </a:lnTo>
                  <a:lnTo>
                    <a:pt x="1904" y="80"/>
                  </a:lnTo>
                  <a:lnTo>
                    <a:pt x="1904" y="87"/>
                  </a:lnTo>
                  <a:lnTo>
                    <a:pt x="1906" y="95"/>
                  </a:lnTo>
                  <a:lnTo>
                    <a:pt x="1907" y="103"/>
                  </a:lnTo>
                  <a:lnTo>
                    <a:pt x="1909" y="111"/>
                  </a:lnTo>
                  <a:lnTo>
                    <a:pt x="1910" y="119"/>
                  </a:lnTo>
                  <a:lnTo>
                    <a:pt x="1913" y="128"/>
                  </a:lnTo>
                  <a:lnTo>
                    <a:pt x="1915" y="136"/>
                  </a:lnTo>
                  <a:lnTo>
                    <a:pt x="1917" y="145"/>
                  </a:lnTo>
                  <a:lnTo>
                    <a:pt x="1918" y="153"/>
                  </a:lnTo>
                  <a:lnTo>
                    <a:pt x="1920" y="161"/>
                  </a:lnTo>
                  <a:lnTo>
                    <a:pt x="1921" y="170"/>
                  </a:lnTo>
                  <a:lnTo>
                    <a:pt x="1923" y="180"/>
                  </a:lnTo>
                  <a:lnTo>
                    <a:pt x="1924" y="188"/>
                  </a:lnTo>
                  <a:lnTo>
                    <a:pt x="1926" y="197"/>
                  </a:lnTo>
                  <a:lnTo>
                    <a:pt x="1928" y="205"/>
                  </a:lnTo>
                  <a:lnTo>
                    <a:pt x="1930" y="215"/>
                  </a:lnTo>
                  <a:lnTo>
                    <a:pt x="1930" y="222"/>
                  </a:lnTo>
                  <a:lnTo>
                    <a:pt x="1931" y="231"/>
                  </a:lnTo>
                  <a:lnTo>
                    <a:pt x="1931" y="239"/>
                  </a:lnTo>
                  <a:lnTo>
                    <a:pt x="1932" y="248"/>
                  </a:lnTo>
                  <a:lnTo>
                    <a:pt x="1932" y="255"/>
                  </a:lnTo>
                  <a:lnTo>
                    <a:pt x="1932" y="265"/>
                  </a:lnTo>
                  <a:lnTo>
                    <a:pt x="1932" y="272"/>
                  </a:lnTo>
                  <a:lnTo>
                    <a:pt x="1932" y="282"/>
                  </a:lnTo>
                  <a:lnTo>
                    <a:pt x="1930" y="289"/>
                  </a:lnTo>
                  <a:lnTo>
                    <a:pt x="1929" y="297"/>
                  </a:lnTo>
                  <a:lnTo>
                    <a:pt x="1928" y="304"/>
                  </a:lnTo>
                  <a:lnTo>
                    <a:pt x="1926" y="313"/>
                  </a:lnTo>
                  <a:lnTo>
                    <a:pt x="1923" y="320"/>
                  </a:lnTo>
                  <a:lnTo>
                    <a:pt x="1921" y="329"/>
                  </a:lnTo>
                  <a:lnTo>
                    <a:pt x="1918" y="336"/>
                  </a:lnTo>
                  <a:lnTo>
                    <a:pt x="1916" y="345"/>
                  </a:lnTo>
                  <a:lnTo>
                    <a:pt x="1915" y="353"/>
                  </a:lnTo>
                  <a:lnTo>
                    <a:pt x="1915" y="362"/>
                  </a:lnTo>
                  <a:lnTo>
                    <a:pt x="1915" y="369"/>
                  </a:lnTo>
                  <a:lnTo>
                    <a:pt x="1916" y="377"/>
                  </a:lnTo>
                  <a:lnTo>
                    <a:pt x="1917" y="383"/>
                  </a:lnTo>
                  <a:lnTo>
                    <a:pt x="1920" y="390"/>
                  </a:lnTo>
                  <a:lnTo>
                    <a:pt x="1923" y="397"/>
                  </a:lnTo>
                  <a:lnTo>
                    <a:pt x="1929" y="405"/>
                  </a:lnTo>
                  <a:lnTo>
                    <a:pt x="1936" y="405"/>
                  </a:lnTo>
                  <a:lnTo>
                    <a:pt x="1945" y="405"/>
                  </a:lnTo>
                  <a:lnTo>
                    <a:pt x="1952" y="405"/>
                  </a:lnTo>
                  <a:lnTo>
                    <a:pt x="1961" y="406"/>
                  </a:lnTo>
                  <a:lnTo>
                    <a:pt x="1968" y="406"/>
                  </a:lnTo>
                  <a:lnTo>
                    <a:pt x="1977" y="408"/>
                  </a:lnTo>
                  <a:lnTo>
                    <a:pt x="1985" y="409"/>
                  </a:lnTo>
                  <a:lnTo>
                    <a:pt x="1994" y="410"/>
                  </a:lnTo>
                  <a:lnTo>
                    <a:pt x="2001" y="410"/>
                  </a:lnTo>
                  <a:lnTo>
                    <a:pt x="2008" y="412"/>
                  </a:lnTo>
                  <a:lnTo>
                    <a:pt x="2016" y="412"/>
                  </a:lnTo>
                  <a:lnTo>
                    <a:pt x="2024" y="414"/>
                  </a:lnTo>
                  <a:lnTo>
                    <a:pt x="2032" y="415"/>
                  </a:lnTo>
                  <a:lnTo>
                    <a:pt x="2040" y="417"/>
                  </a:lnTo>
                  <a:lnTo>
                    <a:pt x="2048" y="418"/>
                  </a:lnTo>
                  <a:lnTo>
                    <a:pt x="2056" y="420"/>
                  </a:lnTo>
                  <a:lnTo>
                    <a:pt x="2063" y="420"/>
                  </a:lnTo>
                  <a:lnTo>
                    <a:pt x="2071" y="422"/>
                  </a:lnTo>
                  <a:lnTo>
                    <a:pt x="2079" y="424"/>
                  </a:lnTo>
                  <a:lnTo>
                    <a:pt x="2087" y="426"/>
                  </a:lnTo>
                  <a:lnTo>
                    <a:pt x="2094" y="426"/>
                  </a:lnTo>
                  <a:lnTo>
                    <a:pt x="2102" y="428"/>
                  </a:lnTo>
                  <a:lnTo>
                    <a:pt x="2110" y="429"/>
                  </a:lnTo>
                  <a:lnTo>
                    <a:pt x="2118" y="431"/>
                  </a:lnTo>
                  <a:lnTo>
                    <a:pt x="2126" y="432"/>
                  </a:lnTo>
                  <a:lnTo>
                    <a:pt x="2134" y="433"/>
                  </a:lnTo>
                  <a:lnTo>
                    <a:pt x="2142" y="434"/>
                  </a:lnTo>
                  <a:lnTo>
                    <a:pt x="2150" y="436"/>
                  </a:lnTo>
                  <a:lnTo>
                    <a:pt x="2158" y="436"/>
                  </a:lnTo>
                  <a:lnTo>
                    <a:pt x="2166" y="438"/>
                  </a:lnTo>
                  <a:lnTo>
                    <a:pt x="2174" y="438"/>
                  </a:lnTo>
                  <a:lnTo>
                    <a:pt x="2183" y="441"/>
                  </a:lnTo>
                  <a:lnTo>
                    <a:pt x="2198" y="453"/>
                  </a:lnTo>
                  <a:lnTo>
                    <a:pt x="2188" y="463"/>
                  </a:lnTo>
                  <a:lnTo>
                    <a:pt x="2179" y="474"/>
                  </a:lnTo>
                  <a:lnTo>
                    <a:pt x="2169" y="483"/>
                  </a:lnTo>
                  <a:lnTo>
                    <a:pt x="2160" y="494"/>
                  </a:lnTo>
                  <a:lnTo>
                    <a:pt x="2150" y="503"/>
                  </a:lnTo>
                  <a:lnTo>
                    <a:pt x="2141" y="513"/>
                  </a:lnTo>
                  <a:lnTo>
                    <a:pt x="2131" y="523"/>
                  </a:lnTo>
                  <a:lnTo>
                    <a:pt x="2121" y="533"/>
                  </a:lnTo>
                  <a:lnTo>
                    <a:pt x="2111" y="542"/>
                  </a:lnTo>
                  <a:lnTo>
                    <a:pt x="2100" y="551"/>
                  </a:lnTo>
                  <a:lnTo>
                    <a:pt x="2089" y="560"/>
                  </a:lnTo>
                  <a:lnTo>
                    <a:pt x="2080" y="569"/>
                  </a:lnTo>
                  <a:lnTo>
                    <a:pt x="2069" y="577"/>
                  </a:lnTo>
                  <a:lnTo>
                    <a:pt x="2059" y="585"/>
                  </a:lnTo>
                  <a:lnTo>
                    <a:pt x="2048" y="593"/>
                  </a:lnTo>
                  <a:lnTo>
                    <a:pt x="2037" y="601"/>
                  </a:lnTo>
                  <a:lnTo>
                    <a:pt x="2031" y="605"/>
                  </a:lnTo>
                  <a:lnTo>
                    <a:pt x="2025" y="608"/>
                  </a:lnTo>
                  <a:lnTo>
                    <a:pt x="2019" y="611"/>
                  </a:lnTo>
                  <a:lnTo>
                    <a:pt x="2014" y="614"/>
                  </a:lnTo>
                  <a:lnTo>
                    <a:pt x="2007" y="616"/>
                  </a:lnTo>
                  <a:lnTo>
                    <a:pt x="2002" y="620"/>
                  </a:lnTo>
                  <a:lnTo>
                    <a:pt x="1996" y="623"/>
                  </a:lnTo>
                  <a:lnTo>
                    <a:pt x="1990" y="626"/>
                  </a:lnTo>
                  <a:lnTo>
                    <a:pt x="1984" y="628"/>
                  </a:lnTo>
                  <a:lnTo>
                    <a:pt x="1978" y="630"/>
                  </a:lnTo>
                  <a:lnTo>
                    <a:pt x="1971" y="632"/>
                  </a:lnTo>
                  <a:lnTo>
                    <a:pt x="1966" y="635"/>
                  </a:lnTo>
                  <a:lnTo>
                    <a:pt x="1959" y="638"/>
                  </a:lnTo>
                  <a:lnTo>
                    <a:pt x="1954" y="640"/>
                  </a:lnTo>
                  <a:lnTo>
                    <a:pt x="1948" y="642"/>
                  </a:lnTo>
                  <a:lnTo>
                    <a:pt x="1942" y="644"/>
                  </a:lnTo>
                  <a:lnTo>
                    <a:pt x="1935" y="645"/>
                  </a:lnTo>
                  <a:lnTo>
                    <a:pt x="1929" y="646"/>
                  </a:lnTo>
                  <a:lnTo>
                    <a:pt x="1922" y="647"/>
                  </a:lnTo>
                  <a:lnTo>
                    <a:pt x="1916" y="648"/>
                  </a:lnTo>
                  <a:lnTo>
                    <a:pt x="1909" y="649"/>
                  </a:lnTo>
                  <a:lnTo>
                    <a:pt x="1903" y="650"/>
                  </a:lnTo>
                  <a:lnTo>
                    <a:pt x="1897" y="651"/>
                  </a:lnTo>
                  <a:lnTo>
                    <a:pt x="1890" y="653"/>
                  </a:lnTo>
                  <a:lnTo>
                    <a:pt x="1883" y="653"/>
                  </a:lnTo>
                  <a:lnTo>
                    <a:pt x="1876" y="653"/>
                  </a:lnTo>
                  <a:lnTo>
                    <a:pt x="1869" y="653"/>
                  </a:lnTo>
                  <a:lnTo>
                    <a:pt x="1863" y="653"/>
                  </a:lnTo>
                  <a:lnTo>
                    <a:pt x="1855" y="651"/>
                  </a:lnTo>
                  <a:lnTo>
                    <a:pt x="1849" y="651"/>
                  </a:lnTo>
                  <a:lnTo>
                    <a:pt x="1841" y="651"/>
                  </a:lnTo>
                  <a:lnTo>
                    <a:pt x="1835" y="651"/>
                  </a:lnTo>
                  <a:lnTo>
                    <a:pt x="1831" y="659"/>
                  </a:lnTo>
                  <a:lnTo>
                    <a:pt x="1827" y="666"/>
                  </a:lnTo>
                  <a:lnTo>
                    <a:pt x="1823" y="674"/>
                  </a:lnTo>
                  <a:lnTo>
                    <a:pt x="1820" y="682"/>
                  </a:lnTo>
                  <a:lnTo>
                    <a:pt x="1816" y="690"/>
                  </a:lnTo>
                  <a:lnTo>
                    <a:pt x="1811" y="698"/>
                  </a:lnTo>
                  <a:lnTo>
                    <a:pt x="1807" y="706"/>
                  </a:lnTo>
                  <a:lnTo>
                    <a:pt x="1804" y="714"/>
                  </a:lnTo>
                  <a:lnTo>
                    <a:pt x="1799" y="722"/>
                  </a:lnTo>
                  <a:lnTo>
                    <a:pt x="1794" y="729"/>
                  </a:lnTo>
                  <a:lnTo>
                    <a:pt x="1789" y="737"/>
                  </a:lnTo>
                  <a:lnTo>
                    <a:pt x="1785" y="744"/>
                  </a:lnTo>
                  <a:lnTo>
                    <a:pt x="1779" y="752"/>
                  </a:lnTo>
                  <a:lnTo>
                    <a:pt x="1774" y="759"/>
                  </a:lnTo>
                  <a:lnTo>
                    <a:pt x="1769" y="767"/>
                  </a:lnTo>
                  <a:lnTo>
                    <a:pt x="1765" y="774"/>
                  </a:lnTo>
                  <a:lnTo>
                    <a:pt x="1758" y="780"/>
                  </a:lnTo>
                  <a:lnTo>
                    <a:pt x="1753" y="788"/>
                  </a:lnTo>
                  <a:lnTo>
                    <a:pt x="1748" y="794"/>
                  </a:lnTo>
                  <a:lnTo>
                    <a:pt x="1742" y="802"/>
                  </a:lnTo>
                  <a:lnTo>
                    <a:pt x="1736" y="808"/>
                  </a:lnTo>
                  <a:lnTo>
                    <a:pt x="1731" y="814"/>
                  </a:lnTo>
                  <a:lnTo>
                    <a:pt x="1724" y="821"/>
                  </a:lnTo>
                  <a:lnTo>
                    <a:pt x="1719" y="828"/>
                  </a:lnTo>
                  <a:lnTo>
                    <a:pt x="1711" y="834"/>
                  </a:lnTo>
                  <a:lnTo>
                    <a:pt x="1705" y="840"/>
                  </a:lnTo>
                  <a:lnTo>
                    <a:pt x="1699" y="846"/>
                  </a:lnTo>
                  <a:lnTo>
                    <a:pt x="1692" y="853"/>
                  </a:lnTo>
                  <a:lnTo>
                    <a:pt x="1686" y="859"/>
                  </a:lnTo>
                  <a:lnTo>
                    <a:pt x="1679" y="866"/>
                  </a:lnTo>
                  <a:lnTo>
                    <a:pt x="1673" y="872"/>
                  </a:lnTo>
                  <a:lnTo>
                    <a:pt x="1667" y="878"/>
                  </a:lnTo>
                  <a:lnTo>
                    <a:pt x="1659" y="884"/>
                  </a:lnTo>
                  <a:lnTo>
                    <a:pt x="1652" y="889"/>
                  </a:lnTo>
                  <a:lnTo>
                    <a:pt x="1644" y="894"/>
                  </a:lnTo>
                  <a:lnTo>
                    <a:pt x="1638" y="900"/>
                  </a:lnTo>
                  <a:lnTo>
                    <a:pt x="1630" y="905"/>
                  </a:lnTo>
                  <a:lnTo>
                    <a:pt x="1623" y="910"/>
                  </a:lnTo>
                  <a:lnTo>
                    <a:pt x="1616" y="916"/>
                  </a:lnTo>
                  <a:lnTo>
                    <a:pt x="1609" y="922"/>
                  </a:lnTo>
                  <a:lnTo>
                    <a:pt x="1601" y="926"/>
                  </a:lnTo>
                  <a:lnTo>
                    <a:pt x="1593" y="932"/>
                  </a:lnTo>
                  <a:lnTo>
                    <a:pt x="1586" y="936"/>
                  </a:lnTo>
                  <a:lnTo>
                    <a:pt x="1578" y="941"/>
                  </a:lnTo>
                  <a:lnTo>
                    <a:pt x="1570" y="945"/>
                  </a:lnTo>
                  <a:lnTo>
                    <a:pt x="1563" y="951"/>
                  </a:lnTo>
                  <a:lnTo>
                    <a:pt x="1555" y="956"/>
                  </a:lnTo>
                  <a:lnTo>
                    <a:pt x="1548" y="961"/>
                  </a:lnTo>
                  <a:lnTo>
                    <a:pt x="1540" y="965"/>
                  </a:lnTo>
                  <a:lnTo>
                    <a:pt x="1532" y="970"/>
                  </a:lnTo>
                  <a:lnTo>
                    <a:pt x="1524" y="973"/>
                  </a:lnTo>
                  <a:lnTo>
                    <a:pt x="1518" y="978"/>
                  </a:lnTo>
                  <a:lnTo>
                    <a:pt x="1509" y="982"/>
                  </a:lnTo>
                  <a:lnTo>
                    <a:pt x="1502" y="986"/>
                  </a:lnTo>
                  <a:lnTo>
                    <a:pt x="1493" y="990"/>
                  </a:lnTo>
                  <a:lnTo>
                    <a:pt x="1487" y="994"/>
                  </a:lnTo>
                  <a:lnTo>
                    <a:pt x="1478" y="998"/>
                  </a:lnTo>
                  <a:lnTo>
                    <a:pt x="1471" y="1002"/>
                  </a:lnTo>
                  <a:lnTo>
                    <a:pt x="1462" y="1005"/>
                  </a:lnTo>
                  <a:lnTo>
                    <a:pt x="1456" y="1009"/>
                  </a:lnTo>
                  <a:lnTo>
                    <a:pt x="1447" y="1013"/>
                  </a:lnTo>
                  <a:lnTo>
                    <a:pt x="1440" y="1016"/>
                  </a:lnTo>
                  <a:lnTo>
                    <a:pt x="1431" y="1019"/>
                  </a:lnTo>
                  <a:lnTo>
                    <a:pt x="1425" y="1023"/>
                  </a:lnTo>
                  <a:lnTo>
                    <a:pt x="1412" y="1038"/>
                  </a:lnTo>
                  <a:lnTo>
                    <a:pt x="1442" y="1059"/>
                  </a:lnTo>
                  <a:lnTo>
                    <a:pt x="1431" y="1067"/>
                  </a:lnTo>
                  <a:lnTo>
                    <a:pt x="1422" y="1074"/>
                  </a:lnTo>
                  <a:lnTo>
                    <a:pt x="1410" y="1080"/>
                  </a:lnTo>
                  <a:lnTo>
                    <a:pt x="1399" y="1086"/>
                  </a:lnTo>
                  <a:lnTo>
                    <a:pt x="1393" y="1087"/>
                  </a:lnTo>
                  <a:lnTo>
                    <a:pt x="1387" y="1089"/>
                  </a:lnTo>
                  <a:lnTo>
                    <a:pt x="1380" y="1091"/>
                  </a:lnTo>
                  <a:lnTo>
                    <a:pt x="1375" y="1094"/>
                  </a:lnTo>
                  <a:lnTo>
                    <a:pt x="1368" y="1095"/>
                  </a:lnTo>
                  <a:lnTo>
                    <a:pt x="1362" y="1096"/>
                  </a:lnTo>
                  <a:lnTo>
                    <a:pt x="1356" y="1097"/>
                  </a:lnTo>
                  <a:lnTo>
                    <a:pt x="1350" y="1099"/>
                  </a:lnTo>
                  <a:lnTo>
                    <a:pt x="1343" y="1099"/>
                  </a:lnTo>
                  <a:lnTo>
                    <a:pt x="1336" y="1099"/>
                  </a:lnTo>
                  <a:lnTo>
                    <a:pt x="1330" y="1099"/>
                  </a:lnTo>
                  <a:lnTo>
                    <a:pt x="1324" y="1100"/>
                  </a:lnTo>
                  <a:lnTo>
                    <a:pt x="1316" y="1100"/>
                  </a:lnTo>
                  <a:lnTo>
                    <a:pt x="1310" y="1100"/>
                  </a:lnTo>
                  <a:lnTo>
                    <a:pt x="1303" y="1100"/>
                  </a:lnTo>
                  <a:lnTo>
                    <a:pt x="1297" y="1101"/>
                  </a:lnTo>
                  <a:lnTo>
                    <a:pt x="1290" y="1101"/>
                  </a:lnTo>
                  <a:lnTo>
                    <a:pt x="1283" y="1101"/>
                  </a:lnTo>
                  <a:lnTo>
                    <a:pt x="1277" y="1101"/>
                  </a:lnTo>
                  <a:lnTo>
                    <a:pt x="1270" y="1101"/>
                  </a:lnTo>
                  <a:lnTo>
                    <a:pt x="1264" y="1101"/>
                  </a:lnTo>
                  <a:lnTo>
                    <a:pt x="1258" y="1101"/>
                  </a:lnTo>
                  <a:lnTo>
                    <a:pt x="1251" y="1101"/>
                  </a:lnTo>
                  <a:lnTo>
                    <a:pt x="1245" y="1101"/>
                  </a:lnTo>
                  <a:lnTo>
                    <a:pt x="1236" y="1097"/>
                  </a:lnTo>
                  <a:lnTo>
                    <a:pt x="1229" y="1094"/>
                  </a:lnTo>
                  <a:lnTo>
                    <a:pt x="1221" y="1090"/>
                  </a:lnTo>
                  <a:lnTo>
                    <a:pt x="1214" y="1089"/>
                  </a:lnTo>
                  <a:lnTo>
                    <a:pt x="1206" y="1087"/>
                  </a:lnTo>
                  <a:lnTo>
                    <a:pt x="1198" y="1086"/>
                  </a:lnTo>
                  <a:lnTo>
                    <a:pt x="1191" y="1086"/>
                  </a:lnTo>
                  <a:lnTo>
                    <a:pt x="1183" y="1086"/>
                  </a:lnTo>
                  <a:lnTo>
                    <a:pt x="1175" y="1086"/>
                  </a:lnTo>
                  <a:lnTo>
                    <a:pt x="1166" y="1086"/>
                  </a:lnTo>
                  <a:lnTo>
                    <a:pt x="1158" y="1087"/>
                  </a:lnTo>
                  <a:lnTo>
                    <a:pt x="1150" y="1088"/>
                  </a:lnTo>
                  <a:lnTo>
                    <a:pt x="1142" y="1089"/>
                  </a:lnTo>
                  <a:lnTo>
                    <a:pt x="1134" y="1091"/>
                  </a:lnTo>
                  <a:lnTo>
                    <a:pt x="1126" y="1094"/>
                  </a:lnTo>
                  <a:lnTo>
                    <a:pt x="1118" y="1097"/>
                  </a:lnTo>
                  <a:lnTo>
                    <a:pt x="1109" y="1098"/>
                  </a:lnTo>
                  <a:lnTo>
                    <a:pt x="1101" y="1100"/>
                  </a:lnTo>
                  <a:lnTo>
                    <a:pt x="1093" y="1102"/>
                  </a:lnTo>
                  <a:lnTo>
                    <a:pt x="1085" y="1105"/>
                  </a:lnTo>
                  <a:lnTo>
                    <a:pt x="1077" y="1108"/>
                  </a:lnTo>
                  <a:lnTo>
                    <a:pt x="1069" y="1112"/>
                  </a:lnTo>
                  <a:lnTo>
                    <a:pt x="1061" y="1115"/>
                  </a:lnTo>
                  <a:lnTo>
                    <a:pt x="1053" y="1118"/>
                  </a:lnTo>
                  <a:lnTo>
                    <a:pt x="1045" y="1120"/>
                  </a:lnTo>
                  <a:lnTo>
                    <a:pt x="1037" y="1123"/>
                  </a:lnTo>
                  <a:lnTo>
                    <a:pt x="1029" y="1126"/>
                  </a:lnTo>
                  <a:lnTo>
                    <a:pt x="1021" y="1129"/>
                  </a:lnTo>
                  <a:lnTo>
                    <a:pt x="1014" y="1131"/>
                  </a:lnTo>
                  <a:lnTo>
                    <a:pt x="1006" y="1134"/>
                  </a:lnTo>
                  <a:lnTo>
                    <a:pt x="999" y="1137"/>
                  </a:lnTo>
                  <a:lnTo>
                    <a:pt x="993" y="1140"/>
                  </a:lnTo>
                  <a:lnTo>
                    <a:pt x="1002" y="1146"/>
                  </a:lnTo>
                  <a:lnTo>
                    <a:pt x="1012" y="1151"/>
                  </a:lnTo>
                  <a:lnTo>
                    <a:pt x="1020" y="1157"/>
                  </a:lnTo>
                  <a:lnTo>
                    <a:pt x="1030" y="1164"/>
                  </a:lnTo>
                  <a:lnTo>
                    <a:pt x="1037" y="1170"/>
                  </a:lnTo>
                  <a:lnTo>
                    <a:pt x="1046" y="1177"/>
                  </a:lnTo>
                  <a:lnTo>
                    <a:pt x="1054" y="1183"/>
                  </a:lnTo>
                  <a:lnTo>
                    <a:pt x="1063" y="1190"/>
                  </a:lnTo>
                  <a:lnTo>
                    <a:pt x="1069" y="1197"/>
                  </a:lnTo>
                  <a:lnTo>
                    <a:pt x="1077" y="1203"/>
                  </a:lnTo>
                  <a:lnTo>
                    <a:pt x="1084" y="1211"/>
                  </a:lnTo>
                  <a:lnTo>
                    <a:pt x="1093" y="1218"/>
                  </a:lnTo>
                  <a:lnTo>
                    <a:pt x="1099" y="1225"/>
                  </a:lnTo>
                  <a:lnTo>
                    <a:pt x="1108" y="1232"/>
                  </a:lnTo>
                  <a:lnTo>
                    <a:pt x="1115" y="1239"/>
                  </a:lnTo>
                  <a:lnTo>
                    <a:pt x="1125" y="1248"/>
                  </a:lnTo>
                  <a:lnTo>
                    <a:pt x="1117" y="1252"/>
                  </a:lnTo>
                  <a:lnTo>
                    <a:pt x="1111" y="1258"/>
                  </a:lnTo>
                  <a:lnTo>
                    <a:pt x="1103" y="1262"/>
                  </a:lnTo>
                  <a:lnTo>
                    <a:pt x="1097" y="1267"/>
                  </a:lnTo>
                  <a:lnTo>
                    <a:pt x="1089" y="1271"/>
                  </a:lnTo>
                  <a:lnTo>
                    <a:pt x="1082" y="1276"/>
                  </a:lnTo>
                  <a:lnTo>
                    <a:pt x="1075" y="1280"/>
                  </a:lnTo>
                  <a:lnTo>
                    <a:pt x="1067" y="1284"/>
                  </a:lnTo>
                  <a:lnTo>
                    <a:pt x="1059" y="1287"/>
                  </a:lnTo>
                  <a:lnTo>
                    <a:pt x="1050" y="1291"/>
                  </a:lnTo>
                  <a:lnTo>
                    <a:pt x="1042" y="1294"/>
                  </a:lnTo>
                  <a:lnTo>
                    <a:pt x="1034" y="1297"/>
                  </a:lnTo>
                  <a:lnTo>
                    <a:pt x="1026" y="1299"/>
                  </a:lnTo>
                  <a:lnTo>
                    <a:pt x="1017" y="1301"/>
                  </a:lnTo>
                  <a:lnTo>
                    <a:pt x="1009" y="1303"/>
                  </a:lnTo>
                  <a:lnTo>
                    <a:pt x="1000" y="1307"/>
                  </a:lnTo>
                  <a:lnTo>
                    <a:pt x="990" y="1308"/>
                  </a:lnTo>
                  <a:lnTo>
                    <a:pt x="982" y="1310"/>
                  </a:lnTo>
                  <a:lnTo>
                    <a:pt x="972" y="1311"/>
                  </a:lnTo>
                  <a:lnTo>
                    <a:pt x="964" y="1313"/>
                  </a:lnTo>
                  <a:lnTo>
                    <a:pt x="954" y="1314"/>
                  </a:lnTo>
                  <a:lnTo>
                    <a:pt x="945" y="1316"/>
                  </a:lnTo>
                  <a:lnTo>
                    <a:pt x="935" y="1317"/>
                  </a:lnTo>
                  <a:lnTo>
                    <a:pt x="927" y="1319"/>
                  </a:lnTo>
                  <a:lnTo>
                    <a:pt x="917" y="1319"/>
                  </a:lnTo>
                  <a:lnTo>
                    <a:pt x="907" y="1320"/>
                  </a:lnTo>
                  <a:lnTo>
                    <a:pt x="898" y="1322"/>
                  </a:lnTo>
                  <a:lnTo>
                    <a:pt x="889" y="1323"/>
                  </a:lnTo>
                  <a:lnTo>
                    <a:pt x="880" y="1323"/>
                  </a:lnTo>
                  <a:lnTo>
                    <a:pt x="871" y="1324"/>
                  </a:lnTo>
                  <a:lnTo>
                    <a:pt x="863" y="1325"/>
                  </a:lnTo>
                  <a:lnTo>
                    <a:pt x="854" y="1326"/>
                  </a:lnTo>
                  <a:lnTo>
                    <a:pt x="846" y="1323"/>
                  </a:lnTo>
                  <a:lnTo>
                    <a:pt x="838" y="1322"/>
                  </a:lnTo>
                  <a:lnTo>
                    <a:pt x="831" y="1319"/>
                  </a:lnTo>
                  <a:lnTo>
                    <a:pt x="824" y="1318"/>
                  </a:lnTo>
                  <a:lnTo>
                    <a:pt x="817" y="1317"/>
                  </a:lnTo>
                  <a:lnTo>
                    <a:pt x="809" y="1316"/>
                  </a:lnTo>
                  <a:lnTo>
                    <a:pt x="802" y="1316"/>
                  </a:lnTo>
                  <a:lnTo>
                    <a:pt x="796" y="1316"/>
                  </a:lnTo>
                  <a:lnTo>
                    <a:pt x="788" y="1316"/>
                  </a:lnTo>
                  <a:lnTo>
                    <a:pt x="782" y="1316"/>
                  </a:lnTo>
                  <a:lnTo>
                    <a:pt x="774" y="1316"/>
                  </a:lnTo>
                  <a:lnTo>
                    <a:pt x="768" y="1317"/>
                  </a:lnTo>
                  <a:lnTo>
                    <a:pt x="761" y="1317"/>
                  </a:lnTo>
                  <a:lnTo>
                    <a:pt x="755" y="1319"/>
                  </a:lnTo>
                  <a:lnTo>
                    <a:pt x="749" y="1320"/>
                  </a:lnTo>
                  <a:lnTo>
                    <a:pt x="742" y="1323"/>
                  </a:lnTo>
                  <a:lnTo>
                    <a:pt x="735" y="1323"/>
                  </a:lnTo>
                  <a:lnTo>
                    <a:pt x="728" y="1325"/>
                  </a:lnTo>
                  <a:lnTo>
                    <a:pt x="722" y="1326"/>
                  </a:lnTo>
                  <a:lnTo>
                    <a:pt x="716" y="1328"/>
                  </a:lnTo>
                  <a:lnTo>
                    <a:pt x="709" y="1330"/>
                  </a:lnTo>
                  <a:lnTo>
                    <a:pt x="703" y="1332"/>
                  </a:lnTo>
                  <a:lnTo>
                    <a:pt x="696" y="1334"/>
                  </a:lnTo>
                  <a:lnTo>
                    <a:pt x="690" y="1337"/>
                  </a:lnTo>
                  <a:lnTo>
                    <a:pt x="684" y="1340"/>
                  </a:lnTo>
                  <a:lnTo>
                    <a:pt x="677" y="1342"/>
                  </a:lnTo>
                  <a:lnTo>
                    <a:pt x="671" y="1345"/>
                  </a:lnTo>
                  <a:lnTo>
                    <a:pt x="666" y="1348"/>
                  </a:lnTo>
                  <a:lnTo>
                    <a:pt x="659" y="1351"/>
                  </a:lnTo>
                  <a:lnTo>
                    <a:pt x="653" y="1355"/>
                  </a:lnTo>
                  <a:lnTo>
                    <a:pt x="646" y="1358"/>
                  </a:lnTo>
                  <a:lnTo>
                    <a:pt x="641" y="1361"/>
                  </a:lnTo>
                  <a:lnTo>
                    <a:pt x="635" y="1363"/>
                  </a:lnTo>
                  <a:lnTo>
                    <a:pt x="628" y="1366"/>
                  </a:lnTo>
                  <a:lnTo>
                    <a:pt x="622" y="1369"/>
                  </a:lnTo>
                  <a:lnTo>
                    <a:pt x="616" y="1373"/>
                  </a:lnTo>
                  <a:lnTo>
                    <a:pt x="609" y="1376"/>
                  </a:lnTo>
                  <a:lnTo>
                    <a:pt x="604" y="1379"/>
                  </a:lnTo>
                  <a:lnTo>
                    <a:pt x="597" y="1382"/>
                  </a:lnTo>
                  <a:lnTo>
                    <a:pt x="592" y="1385"/>
                  </a:lnTo>
                  <a:lnTo>
                    <a:pt x="586" y="1389"/>
                  </a:lnTo>
                  <a:lnTo>
                    <a:pt x="579" y="1392"/>
                  </a:lnTo>
                  <a:lnTo>
                    <a:pt x="573" y="1395"/>
                  </a:lnTo>
                  <a:lnTo>
                    <a:pt x="567" y="1398"/>
                  </a:lnTo>
                  <a:lnTo>
                    <a:pt x="560" y="1401"/>
                  </a:lnTo>
                  <a:lnTo>
                    <a:pt x="555" y="1405"/>
                  </a:lnTo>
                  <a:lnTo>
                    <a:pt x="548" y="1408"/>
                  </a:lnTo>
                  <a:lnTo>
                    <a:pt x="543" y="1411"/>
                  </a:lnTo>
                  <a:lnTo>
                    <a:pt x="537" y="1413"/>
                  </a:lnTo>
                  <a:lnTo>
                    <a:pt x="530" y="1416"/>
                  </a:lnTo>
                  <a:lnTo>
                    <a:pt x="524" y="1418"/>
                  </a:lnTo>
                  <a:lnTo>
                    <a:pt x="518" y="1422"/>
                  </a:lnTo>
                  <a:lnTo>
                    <a:pt x="511" y="1424"/>
                  </a:lnTo>
                  <a:lnTo>
                    <a:pt x="505" y="1427"/>
                  </a:lnTo>
                  <a:lnTo>
                    <a:pt x="498" y="1429"/>
                  </a:lnTo>
                  <a:lnTo>
                    <a:pt x="492" y="1432"/>
                  </a:lnTo>
                  <a:lnTo>
                    <a:pt x="486" y="1433"/>
                  </a:lnTo>
                  <a:lnTo>
                    <a:pt x="479" y="1435"/>
                  </a:lnTo>
                  <a:lnTo>
                    <a:pt x="473" y="1438"/>
                  </a:lnTo>
                  <a:lnTo>
                    <a:pt x="466" y="1440"/>
                  </a:lnTo>
                  <a:lnTo>
                    <a:pt x="460" y="1441"/>
                  </a:lnTo>
                  <a:lnTo>
                    <a:pt x="454" y="1443"/>
                  </a:lnTo>
                  <a:lnTo>
                    <a:pt x="447" y="1444"/>
                  </a:lnTo>
                  <a:lnTo>
                    <a:pt x="441" y="1446"/>
                  </a:lnTo>
                  <a:lnTo>
                    <a:pt x="433" y="1446"/>
                  </a:lnTo>
                  <a:lnTo>
                    <a:pt x="426" y="1447"/>
                  </a:lnTo>
                  <a:lnTo>
                    <a:pt x="419" y="1448"/>
                  </a:lnTo>
                  <a:lnTo>
                    <a:pt x="412" y="1449"/>
                  </a:lnTo>
                  <a:lnTo>
                    <a:pt x="405" y="1450"/>
                  </a:lnTo>
                  <a:lnTo>
                    <a:pt x="397" y="1451"/>
                  </a:lnTo>
                  <a:lnTo>
                    <a:pt x="390" y="1453"/>
                  </a:lnTo>
                  <a:lnTo>
                    <a:pt x="383" y="1455"/>
                  </a:lnTo>
                  <a:lnTo>
                    <a:pt x="375" y="1455"/>
                  </a:lnTo>
                  <a:lnTo>
                    <a:pt x="367" y="1457"/>
                  </a:lnTo>
                  <a:lnTo>
                    <a:pt x="360" y="1458"/>
                  </a:lnTo>
                  <a:lnTo>
                    <a:pt x="354" y="1460"/>
                  </a:lnTo>
                  <a:lnTo>
                    <a:pt x="345" y="1460"/>
                  </a:lnTo>
                  <a:lnTo>
                    <a:pt x="338" y="1462"/>
                  </a:lnTo>
                  <a:lnTo>
                    <a:pt x="330" y="1463"/>
                  </a:lnTo>
                  <a:lnTo>
                    <a:pt x="324" y="1465"/>
                  </a:lnTo>
                  <a:lnTo>
                    <a:pt x="315" y="1465"/>
                  </a:lnTo>
                  <a:lnTo>
                    <a:pt x="308" y="1467"/>
                  </a:lnTo>
                  <a:lnTo>
                    <a:pt x="300" y="1467"/>
                  </a:lnTo>
                  <a:lnTo>
                    <a:pt x="293" y="1470"/>
                  </a:lnTo>
                  <a:lnTo>
                    <a:pt x="285" y="1470"/>
                  </a:lnTo>
                  <a:lnTo>
                    <a:pt x="278" y="1472"/>
                  </a:lnTo>
                  <a:lnTo>
                    <a:pt x="271" y="1472"/>
                  </a:lnTo>
                  <a:lnTo>
                    <a:pt x="264" y="1474"/>
                  </a:lnTo>
                  <a:lnTo>
                    <a:pt x="256" y="1474"/>
                  </a:lnTo>
                  <a:lnTo>
                    <a:pt x="248" y="1475"/>
                  </a:lnTo>
                  <a:lnTo>
                    <a:pt x="241" y="1476"/>
                  </a:lnTo>
                  <a:lnTo>
                    <a:pt x="233" y="1477"/>
                  </a:lnTo>
                  <a:lnTo>
                    <a:pt x="226" y="1477"/>
                  </a:lnTo>
                  <a:lnTo>
                    <a:pt x="218" y="1478"/>
                  </a:lnTo>
                  <a:lnTo>
                    <a:pt x="211" y="1479"/>
                  </a:lnTo>
                  <a:lnTo>
                    <a:pt x="204" y="1480"/>
                  </a:lnTo>
                  <a:lnTo>
                    <a:pt x="196" y="1479"/>
                  </a:lnTo>
                  <a:lnTo>
                    <a:pt x="189" y="1479"/>
                  </a:lnTo>
                  <a:lnTo>
                    <a:pt x="181" y="1479"/>
                  </a:lnTo>
                  <a:lnTo>
                    <a:pt x="175" y="1479"/>
                  </a:lnTo>
                  <a:lnTo>
                    <a:pt x="167" y="1478"/>
                  </a:lnTo>
                  <a:lnTo>
                    <a:pt x="160" y="1478"/>
                  </a:lnTo>
                  <a:lnTo>
                    <a:pt x="152" y="1478"/>
                  </a:lnTo>
                  <a:lnTo>
                    <a:pt x="146" y="1478"/>
                  </a:lnTo>
                  <a:lnTo>
                    <a:pt x="138" y="1476"/>
                  </a:lnTo>
                  <a:lnTo>
                    <a:pt x="131" y="1476"/>
                  </a:lnTo>
                  <a:lnTo>
                    <a:pt x="124" y="1474"/>
                  </a:lnTo>
                  <a:lnTo>
                    <a:pt x="117" y="1474"/>
                  </a:lnTo>
                  <a:lnTo>
                    <a:pt x="111" y="1472"/>
                  </a:lnTo>
                  <a:lnTo>
                    <a:pt x="104" y="1471"/>
                  </a:lnTo>
                  <a:lnTo>
                    <a:pt x="98" y="1469"/>
                  </a:lnTo>
                  <a:lnTo>
                    <a:pt x="92" y="1467"/>
                  </a:lnTo>
                  <a:lnTo>
                    <a:pt x="85" y="1464"/>
                  </a:lnTo>
                  <a:lnTo>
                    <a:pt x="79" y="1462"/>
                  </a:lnTo>
                  <a:lnTo>
                    <a:pt x="72" y="1459"/>
                  </a:lnTo>
                  <a:lnTo>
                    <a:pt x="66" y="1457"/>
                  </a:lnTo>
                  <a:lnTo>
                    <a:pt x="60" y="1454"/>
                  </a:lnTo>
                  <a:lnTo>
                    <a:pt x="53" y="1450"/>
                  </a:lnTo>
                  <a:lnTo>
                    <a:pt x="48" y="1447"/>
                  </a:lnTo>
                  <a:lnTo>
                    <a:pt x="43" y="1444"/>
                  </a:lnTo>
                  <a:lnTo>
                    <a:pt x="36" y="1440"/>
                  </a:lnTo>
                  <a:lnTo>
                    <a:pt x="30" y="1435"/>
                  </a:lnTo>
                  <a:lnTo>
                    <a:pt x="25" y="1431"/>
                  </a:lnTo>
                  <a:lnTo>
                    <a:pt x="19" y="1427"/>
                  </a:lnTo>
                  <a:lnTo>
                    <a:pt x="10" y="1416"/>
                  </a:lnTo>
                  <a:lnTo>
                    <a:pt x="0" y="1407"/>
                  </a:lnTo>
                  <a:lnTo>
                    <a:pt x="0" y="1398"/>
                  </a:lnTo>
                  <a:lnTo>
                    <a:pt x="0" y="1391"/>
                  </a:lnTo>
                  <a:lnTo>
                    <a:pt x="0" y="1382"/>
                  </a:lnTo>
                  <a:lnTo>
                    <a:pt x="0" y="1375"/>
                  </a:lnTo>
                  <a:lnTo>
                    <a:pt x="0" y="1366"/>
                  </a:lnTo>
                  <a:lnTo>
                    <a:pt x="1" y="1359"/>
                  </a:lnTo>
                  <a:lnTo>
                    <a:pt x="2" y="1350"/>
                  </a:lnTo>
                  <a:lnTo>
                    <a:pt x="4" y="1343"/>
                  </a:lnTo>
                  <a:lnTo>
                    <a:pt x="4" y="1334"/>
                  </a:lnTo>
                  <a:lnTo>
                    <a:pt x="6" y="1327"/>
                  </a:lnTo>
                  <a:lnTo>
                    <a:pt x="7" y="1319"/>
                  </a:lnTo>
                  <a:lnTo>
                    <a:pt x="10" y="1312"/>
                  </a:lnTo>
                  <a:lnTo>
                    <a:pt x="11" y="1304"/>
                  </a:lnTo>
                  <a:lnTo>
                    <a:pt x="13" y="1297"/>
                  </a:lnTo>
                  <a:lnTo>
                    <a:pt x="14" y="1290"/>
                  </a:lnTo>
                  <a:lnTo>
                    <a:pt x="17" y="1283"/>
                  </a:lnTo>
                  <a:lnTo>
                    <a:pt x="18" y="1275"/>
                  </a:lnTo>
                  <a:lnTo>
                    <a:pt x="20" y="1267"/>
                  </a:lnTo>
                  <a:lnTo>
                    <a:pt x="22" y="1260"/>
                  </a:lnTo>
                  <a:lnTo>
                    <a:pt x="26" y="1253"/>
                  </a:lnTo>
                  <a:lnTo>
                    <a:pt x="28" y="1246"/>
                  </a:lnTo>
                  <a:lnTo>
                    <a:pt x="30" y="1238"/>
                  </a:lnTo>
                  <a:lnTo>
                    <a:pt x="33" y="1231"/>
                  </a:lnTo>
                  <a:lnTo>
                    <a:pt x="36" y="1225"/>
                  </a:lnTo>
                  <a:lnTo>
                    <a:pt x="38" y="1217"/>
                  </a:lnTo>
                  <a:lnTo>
                    <a:pt x="42" y="1211"/>
                  </a:lnTo>
                  <a:lnTo>
                    <a:pt x="45" y="1203"/>
                  </a:lnTo>
                  <a:lnTo>
                    <a:pt x="48" y="1197"/>
                  </a:lnTo>
                  <a:lnTo>
                    <a:pt x="51" y="1189"/>
                  </a:lnTo>
                  <a:lnTo>
                    <a:pt x="54" y="1183"/>
                  </a:lnTo>
                  <a:lnTo>
                    <a:pt x="58" y="1177"/>
                  </a:lnTo>
                  <a:lnTo>
                    <a:pt x="62" y="1170"/>
                  </a:lnTo>
                  <a:lnTo>
                    <a:pt x="65" y="1163"/>
                  </a:lnTo>
                  <a:lnTo>
                    <a:pt x="68" y="1156"/>
                  </a:lnTo>
                  <a:lnTo>
                    <a:pt x="71" y="1149"/>
                  </a:lnTo>
                  <a:lnTo>
                    <a:pt x="75" y="1143"/>
                  </a:lnTo>
                  <a:lnTo>
                    <a:pt x="78" y="1135"/>
                  </a:lnTo>
                  <a:lnTo>
                    <a:pt x="82" y="1129"/>
                  </a:lnTo>
                  <a:lnTo>
                    <a:pt x="86" y="1122"/>
                  </a:lnTo>
                  <a:lnTo>
                    <a:pt x="91" y="1116"/>
                  </a:lnTo>
                  <a:lnTo>
                    <a:pt x="94" y="1110"/>
                  </a:lnTo>
                  <a:lnTo>
                    <a:pt x="98" y="1103"/>
                  </a:lnTo>
                  <a:lnTo>
                    <a:pt x="102" y="1097"/>
                  </a:lnTo>
                  <a:lnTo>
                    <a:pt x="107" y="1090"/>
                  </a:lnTo>
                  <a:lnTo>
                    <a:pt x="111" y="1084"/>
                  </a:lnTo>
                  <a:lnTo>
                    <a:pt x="116" y="1078"/>
                  </a:lnTo>
                  <a:lnTo>
                    <a:pt x="120" y="1071"/>
                  </a:lnTo>
                  <a:lnTo>
                    <a:pt x="126" y="1065"/>
                  </a:lnTo>
                  <a:lnTo>
                    <a:pt x="129" y="1058"/>
                  </a:lnTo>
                  <a:lnTo>
                    <a:pt x="134" y="1052"/>
                  </a:lnTo>
                  <a:lnTo>
                    <a:pt x="138" y="1046"/>
                  </a:lnTo>
                  <a:lnTo>
                    <a:pt x="144" y="1039"/>
                  </a:lnTo>
                  <a:lnTo>
                    <a:pt x="148" y="1033"/>
                  </a:lnTo>
                  <a:lnTo>
                    <a:pt x="153" y="1026"/>
                  </a:lnTo>
                  <a:lnTo>
                    <a:pt x="158" y="1020"/>
                  </a:lnTo>
                  <a:lnTo>
                    <a:pt x="164" y="1014"/>
                  </a:lnTo>
                  <a:lnTo>
                    <a:pt x="168" y="1007"/>
                  </a:lnTo>
                  <a:lnTo>
                    <a:pt x="174" y="1001"/>
                  </a:lnTo>
                  <a:lnTo>
                    <a:pt x="179" y="994"/>
                  </a:lnTo>
                  <a:lnTo>
                    <a:pt x="184" y="989"/>
                  </a:lnTo>
                  <a:lnTo>
                    <a:pt x="190" y="983"/>
                  </a:lnTo>
                  <a:lnTo>
                    <a:pt x="195" y="977"/>
                  </a:lnTo>
                  <a:lnTo>
                    <a:pt x="200" y="971"/>
                  </a:lnTo>
                  <a:lnTo>
                    <a:pt x="207" y="966"/>
                  </a:lnTo>
                  <a:lnTo>
                    <a:pt x="216" y="954"/>
                  </a:lnTo>
                  <a:lnTo>
                    <a:pt x="228" y="944"/>
                  </a:lnTo>
                  <a:lnTo>
                    <a:pt x="239" y="935"/>
                  </a:lnTo>
                  <a:lnTo>
                    <a:pt x="250" y="926"/>
                  </a:lnTo>
                  <a:lnTo>
                    <a:pt x="256" y="921"/>
                  </a:lnTo>
                  <a:lnTo>
                    <a:pt x="262" y="917"/>
                  </a:lnTo>
                  <a:lnTo>
                    <a:pt x="267" y="912"/>
                  </a:lnTo>
                  <a:lnTo>
                    <a:pt x="274" y="909"/>
                  </a:lnTo>
                  <a:lnTo>
                    <a:pt x="279" y="905"/>
                  </a:lnTo>
                  <a:lnTo>
                    <a:pt x="285" y="901"/>
                  </a:lnTo>
                  <a:lnTo>
                    <a:pt x="292" y="896"/>
                  </a:lnTo>
                  <a:lnTo>
                    <a:pt x="298" y="893"/>
                  </a:lnTo>
                  <a:lnTo>
                    <a:pt x="304" y="889"/>
                  </a:lnTo>
                  <a:lnTo>
                    <a:pt x="310" y="885"/>
                  </a:lnTo>
                  <a:lnTo>
                    <a:pt x="316" y="880"/>
                  </a:lnTo>
                  <a:lnTo>
                    <a:pt x="323" y="877"/>
                  </a:lnTo>
                  <a:lnTo>
                    <a:pt x="328" y="873"/>
                  </a:lnTo>
                  <a:lnTo>
                    <a:pt x="334" y="869"/>
                  </a:lnTo>
                  <a:lnTo>
                    <a:pt x="341" y="865"/>
                  </a:lnTo>
                  <a:lnTo>
                    <a:pt x="347" y="861"/>
                  </a:lnTo>
                  <a:lnTo>
                    <a:pt x="353" y="857"/>
                  </a:lnTo>
                  <a:lnTo>
                    <a:pt x="359" y="853"/>
                  </a:lnTo>
                  <a:lnTo>
                    <a:pt x="365" y="849"/>
                  </a:lnTo>
                  <a:lnTo>
                    <a:pt x="372" y="844"/>
                  </a:lnTo>
                  <a:lnTo>
                    <a:pt x="377" y="840"/>
                  </a:lnTo>
                  <a:lnTo>
                    <a:pt x="383" y="836"/>
                  </a:lnTo>
                  <a:lnTo>
                    <a:pt x="390" y="831"/>
                  </a:lnTo>
                  <a:lnTo>
                    <a:pt x="396" y="828"/>
                  </a:lnTo>
                  <a:lnTo>
                    <a:pt x="404" y="825"/>
                  </a:lnTo>
                  <a:lnTo>
                    <a:pt x="412" y="822"/>
                  </a:lnTo>
                  <a:lnTo>
                    <a:pt x="420" y="819"/>
                  </a:lnTo>
                  <a:lnTo>
                    <a:pt x="428" y="816"/>
                  </a:lnTo>
                  <a:lnTo>
                    <a:pt x="436" y="810"/>
                  </a:lnTo>
                  <a:lnTo>
                    <a:pt x="444" y="806"/>
                  </a:lnTo>
                  <a:lnTo>
                    <a:pt x="452" y="802"/>
                  </a:lnTo>
                  <a:lnTo>
                    <a:pt x="460" y="797"/>
                  </a:lnTo>
                  <a:lnTo>
                    <a:pt x="468" y="792"/>
                  </a:lnTo>
                  <a:lnTo>
                    <a:pt x="476" y="788"/>
                  </a:lnTo>
                  <a:lnTo>
                    <a:pt x="485" y="782"/>
                  </a:lnTo>
                  <a:lnTo>
                    <a:pt x="493" y="779"/>
                  </a:lnTo>
                  <a:lnTo>
                    <a:pt x="502" y="775"/>
                  </a:lnTo>
                  <a:lnTo>
                    <a:pt x="511" y="772"/>
                  </a:lnTo>
                  <a:lnTo>
                    <a:pt x="521" y="769"/>
                  </a:lnTo>
                  <a:lnTo>
                    <a:pt x="530" y="768"/>
                  </a:lnTo>
                  <a:lnTo>
                    <a:pt x="540" y="761"/>
                  </a:lnTo>
                  <a:lnTo>
                    <a:pt x="552" y="757"/>
                  </a:lnTo>
                  <a:lnTo>
                    <a:pt x="561" y="752"/>
                  </a:lnTo>
                  <a:lnTo>
                    <a:pt x="573" y="747"/>
                  </a:lnTo>
                  <a:lnTo>
                    <a:pt x="584" y="743"/>
                  </a:lnTo>
                  <a:lnTo>
                    <a:pt x="595" y="739"/>
                  </a:lnTo>
                  <a:lnTo>
                    <a:pt x="606" y="735"/>
                  </a:lnTo>
                  <a:lnTo>
                    <a:pt x="619" y="731"/>
                  </a:lnTo>
                  <a:lnTo>
                    <a:pt x="629" y="727"/>
                  </a:lnTo>
                  <a:lnTo>
                    <a:pt x="641" y="724"/>
                  </a:lnTo>
                  <a:lnTo>
                    <a:pt x="652" y="721"/>
                  </a:lnTo>
                  <a:lnTo>
                    <a:pt x="665" y="718"/>
                  </a:lnTo>
                  <a:lnTo>
                    <a:pt x="676" y="714"/>
                  </a:lnTo>
                  <a:lnTo>
                    <a:pt x="688" y="711"/>
                  </a:lnTo>
                  <a:lnTo>
                    <a:pt x="700" y="709"/>
                  </a:lnTo>
                  <a:lnTo>
                    <a:pt x="712" y="707"/>
                  </a:lnTo>
                  <a:lnTo>
                    <a:pt x="723" y="704"/>
                  </a:lnTo>
                  <a:lnTo>
                    <a:pt x="735" y="700"/>
                  </a:lnTo>
                  <a:lnTo>
                    <a:pt x="747" y="698"/>
                  </a:lnTo>
                  <a:lnTo>
                    <a:pt x="759" y="696"/>
                  </a:lnTo>
                  <a:lnTo>
                    <a:pt x="771" y="693"/>
                  </a:lnTo>
                  <a:lnTo>
                    <a:pt x="783" y="692"/>
                  </a:lnTo>
                  <a:lnTo>
                    <a:pt x="796" y="690"/>
                  </a:lnTo>
                  <a:lnTo>
                    <a:pt x="808" y="689"/>
                  </a:lnTo>
                  <a:lnTo>
                    <a:pt x="820" y="686"/>
                  </a:lnTo>
                  <a:lnTo>
                    <a:pt x="833" y="684"/>
                  </a:lnTo>
                  <a:lnTo>
                    <a:pt x="845" y="682"/>
                  </a:lnTo>
                  <a:lnTo>
                    <a:pt x="857" y="681"/>
                  </a:lnTo>
                  <a:lnTo>
                    <a:pt x="869" y="680"/>
                  </a:lnTo>
                  <a:lnTo>
                    <a:pt x="882" y="679"/>
                  </a:lnTo>
                  <a:lnTo>
                    <a:pt x="895" y="678"/>
                  </a:lnTo>
                  <a:lnTo>
                    <a:pt x="907" y="678"/>
                  </a:lnTo>
                  <a:lnTo>
                    <a:pt x="919" y="676"/>
                  </a:lnTo>
                  <a:lnTo>
                    <a:pt x="932" y="675"/>
                  </a:lnTo>
                  <a:lnTo>
                    <a:pt x="944" y="674"/>
                  </a:lnTo>
                  <a:lnTo>
                    <a:pt x="956" y="674"/>
                  </a:lnTo>
                  <a:lnTo>
                    <a:pt x="968" y="673"/>
                  </a:lnTo>
                  <a:lnTo>
                    <a:pt x="981" y="672"/>
                  </a:lnTo>
                  <a:lnTo>
                    <a:pt x="994" y="671"/>
                  </a:lnTo>
                  <a:lnTo>
                    <a:pt x="1006" y="671"/>
                  </a:lnTo>
                  <a:lnTo>
                    <a:pt x="1018" y="670"/>
                  </a:lnTo>
                  <a:lnTo>
                    <a:pt x="1031" y="670"/>
                  </a:lnTo>
                  <a:lnTo>
                    <a:pt x="1044" y="669"/>
                  </a:lnTo>
                  <a:lnTo>
                    <a:pt x="1056" y="669"/>
                  </a:lnTo>
                  <a:lnTo>
                    <a:pt x="1069" y="667"/>
                  </a:lnTo>
                  <a:lnTo>
                    <a:pt x="1082" y="667"/>
                  </a:lnTo>
                  <a:lnTo>
                    <a:pt x="1095" y="667"/>
                  </a:lnTo>
                  <a:lnTo>
                    <a:pt x="1108" y="667"/>
                  </a:lnTo>
                  <a:lnTo>
                    <a:pt x="1119" y="666"/>
                  </a:lnTo>
                  <a:lnTo>
                    <a:pt x="1132" y="666"/>
                  </a:lnTo>
                  <a:lnTo>
                    <a:pt x="1144" y="665"/>
                  </a:lnTo>
                  <a:lnTo>
                    <a:pt x="1157" y="665"/>
                  </a:lnTo>
                  <a:lnTo>
                    <a:pt x="1168" y="664"/>
                  </a:lnTo>
                  <a:lnTo>
                    <a:pt x="1181" y="664"/>
                  </a:lnTo>
                  <a:lnTo>
                    <a:pt x="1194" y="663"/>
                  </a:lnTo>
                  <a:lnTo>
                    <a:pt x="1207" y="663"/>
                  </a:lnTo>
                  <a:lnTo>
                    <a:pt x="1218" y="662"/>
                  </a:lnTo>
                  <a:lnTo>
                    <a:pt x="1231" y="662"/>
                  </a:lnTo>
                  <a:lnTo>
                    <a:pt x="1243" y="661"/>
                  </a:lnTo>
                  <a:lnTo>
                    <a:pt x="1256" y="661"/>
                  </a:lnTo>
                  <a:lnTo>
                    <a:pt x="1267" y="660"/>
                  </a:lnTo>
                  <a:lnTo>
                    <a:pt x="1280" y="660"/>
                  </a:lnTo>
                  <a:lnTo>
                    <a:pt x="1292" y="660"/>
                  </a:lnTo>
                  <a:lnTo>
                    <a:pt x="1305" y="660"/>
                  </a:lnTo>
                  <a:lnTo>
                    <a:pt x="1315" y="657"/>
                  </a:lnTo>
                  <a:lnTo>
                    <a:pt x="1327" y="655"/>
                  </a:lnTo>
                  <a:lnTo>
                    <a:pt x="1338" y="651"/>
                  </a:lnTo>
                  <a:lnTo>
                    <a:pt x="1349" y="649"/>
                  </a:lnTo>
                  <a:lnTo>
                    <a:pt x="1360" y="646"/>
                  </a:lnTo>
                  <a:lnTo>
                    <a:pt x="1372" y="644"/>
                  </a:lnTo>
                  <a:lnTo>
                    <a:pt x="1377" y="642"/>
                  </a:lnTo>
                  <a:lnTo>
                    <a:pt x="1383" y="641"/>
                  </a:lnTo>
                  <a:lnTo>
                    <a:pt x="1389" y="639"/>
                  </a:lnTo>
                  <a:lnTo>
                    <a:pt x="1395" y="639"/>
                  </a:lnTo>
                  <a:lnTo>
                    <a:pt x="1406" y="634"/>
                  </a:lnTo>
                  <a:lnTo>
                    <a:pt x="1417" y="631"/>
                  </a:lnTo>
                  <a:lnTo>
                    <a:pt x="1428" y="628"/>
                  </a:lnTo>
                  <a:lnTo>
                    <a:pt x="1440" y="625"/>
                  </a:lnTo>
                  <a:lnTo>
                    <a:pt x="1450" y="621"/>
                  </a:lnTo>
                  <a:lnTo>
                    <a:pt x="1462" y="617"/>
                  </a:lnTo>
                  <a:lnTo>
                    <a:pt x="1467" y="615"/>
                  </a:lnTo>
                  <a:lnTo>
                    <a:pt x="1474" y="614"/>
                  </a:lnTo>
                  <a:lnTo>
                    <a:pt x="1479" y="612"/>
                  </a:lnTo>
                  <a:lnTo>
                    <a:pt x="1486" y="611"/>
                  </a:lnTo>
                  <a:lnTo>
                    <a:pt x="1496" y="606"/>
                  </a:lnTo>
                  <a:lnTo>
                    <a:pt x="1507" y="602"/>
                  </a:lnTo>
                  <a:lnTo>
                    <a:pt x="1518" y="597"/>
                  </a:lnTo>
                  <a:lnTo>
                    <a:pt x="1529" y="594"/>
                  </a:lnTo>
                  <a:lnTo>
                    <a:pt x="1539" y="589"/>
                  </a:lnTo>
                  <a:lnTo>
                    <a:pt x="1551" y="584"/>
                  </a:lnTo>
                  <a:lnTo>
                    <a:pt x="1560" y="579"/>
                  </a:lnTo>
                  <a:lnTo>
                    <a:pt x="1572" y="575"/>
                  </a:lnTo>
                  <a:lnTo>
                    <a:pt x="1581" y="568"/>
                  </a:lnTo>
                  <a:lnTo>
                    <a:pt x="1592" y="563"/>
                  </a:lnTo>
                  <a:lnTo>
                    <a:pt x="1602" y="558"/>
                  </a:lnTo>
                  <a:lnTo>
                    <a:pt x="1612" y="552"/>
                  </a:lnTo>
                  <a:lnTo>
                    <a:pt x="1622" y="546"/>
                  </a:lnTo>
                  <a:lnTo>
                    <a:pt x="1633" y="540"/>
                  </a:lnTo>
                  <a:lnTo>
                    <a:pt x="1642" y="533"/>
                  </a:lnTo>
                  <a:lnTo>
                    <a:pt x="1653" y="528"/>
                  </a:lnTo>
                  <a:lnTo>
                    <a:pt x="1657" y="522"/>
                  </a:lnTo>
                  <a:lnTo>
                    <a:pt x="1661" y="515"/>
                  </a:lnTo>
                  <a:lnTo>
                    <a:pt x="1664" y="509"/>
                  </a:lnTo>
                  <a:lnTo>
                    <a:pt x="1669" y="503"/>
                  </a:lnTo>
                  <a:lnTo>
                    <a:pt x="1672" y="497"/>
                  </a:lnTo>
                  <a:lnTo>
                    <a:pt x="1675" y="491"/>
                  </a:lnTo>
                  <a:lnTo>
                    <a:pt x="1678" y="484"/>
                  </a:lnTo>
                  <a:lnTo>
                    <a:pt x="1683" y="478"/>
                  </a:lnTo>
                  <a:lnTo>
                    <a:pt x="1685" y="470"/>
                  </a:lnTo>
                  <a:lnTo>
                    <a:pt x="1687" y="464"/>
                  </a:lnTo>
                  <a:lnTo>
                    <a:pt x="1689" y="458"/>
                  </a:lnTo>
                  <a:lnTo>
                    <a:pt x="1692" y="451"/>
                  </a:lnTo>
                  <a:lnTo>
                    <a:pt x="1694" y="445"/>
                  </a:lnTo>
                  <a:lnTo>
                    <a:pt x="1696" y="438"/>
                  </a:lnTo>
                  <a:lnTo>
                    <a:pt x="1699" y="432"/>
                  </a:lnTo>
                  <a:lnTo>
                    <a:pt x="1701" y="426"/>
                  </a:lnTo>
                  <a:lnTo>
                    <a:pt x="1702" y="418"/>
                  </a:lnTo>
                  <a:lnTo>
                    <a:pt x="1703" y="411"/>
                  </a:lnTo>
                  <a:lnTo>
                    <a:pt x="1704" y="403"/>
                  </a:lnTo>
                  <a:lnTo>
                    <a:pt x="1705" y="397"/>
                  </a:lnTo>
                  <a:lnTo>
                    <a:pt x="1706" y="389"/>
                  </a:lnTo>
                  <a:lnTo>
                    <a:pt x="1707" y="383"/>
                  </a:lnTo>
                  <a:lnTo>
                    <a:pt x="1708" y="376"/>
                  </a:lnTo>
                  <a:lnTo>
                    <a:pt x="1709" y="369"/>
                  </a:lnTo>
                  <a:lnTo>
                    <a:pt x="1709" y="362"/>
                  </a:lnTo>
                  <a:lnTo>
                    <a:pt x="1710" y="354"/>
                  </a:lnTo>
                  <a:lnTo>
                    <a:pt x="1711" y="348"/>
                  </a:lnTo>
                  <a:lnTo>
                    <a:pt x="1712" y="341"/>
                  </a:lnTo>
                  <a:lnTo>
                    <a:pt x="1712" y="334"/>
                  </a:lnTo>
                  <a:lnTo>
                    <a:pt x="1713" y="327"/>
                  </a:lnTo>
                  <a:lnTo>
                    <a:pt x="1715" y="320"/>
                  </a:lnTo>
                  <a:lnTo>
                    <a:pt x="1716" y="314"/>
                  </a:lnTo>
                  <a:lnTo>
                    <a:pt x="1716" y="306"/>
                  </a:lnTo>
                  <a:lnTo>
                    <a:pt x="1716" y="299"/>
                  </a:lnTo>
                  <a:lnTo>
                    <a:pt x="1717" y="291"/>
                  </a:lnTo>
                  <a:lnTo>
                    <a:pt x="1718" y="285"/>
                  </a:lnTo>
                  <a:lnTo>
                    <a:pt x="1718" y="278"/>
                  </a:lnTo>
                  <a:lnTo>
                    <a:pt x="1719" y="270"/>
                  </a:lnTo>
                  <a:lnTo>
                    <a:pt x="1720" y="263"/>
                  </a:lnTo>
                  <a:lnTo>
                    <a:pt x="1721" y="256"/>
                  </a:lnTo>
                  <a:lnTo>
                    <a:pt x="1721" y="249"/>
                  </a:lnTo>
                  <a:lnTo>
                    <a:pt x="1722" y="241"/>
                  </a:lnTo>
                  <a:lnTo>
                    <a:pt x="1723" y="234"/>
                  </a:lnTo>
                  <a:lnTo>
                    <a:pt x="1724" y="227"/>
                  </a:lnTo>
                  <a:lnTo>
                    <a:pt x="1725" y="220"/>
                  </a:lnTo>
                  <a:lnTo>
                    <a:pt x="1727" y="214"/>
                  </a:lnTo>
                  <a:lnTo>
                    <a:pt x="1728" y="207"/>
                  </a:lnTo>
                  <a:lnTo>
                    <a:pt x="1732" y="201"/>
                  </a:lnTo>
                  <a:lnTo>
                    <a:pt x="1733" y="193"/>
                  </a:lnTo>
                  <a:lnTo>
                    <a:pt x="1735" y="187"/>
                  </a:lnTo>
                  <a:lnTo>
                    <a:pt x="1736" y="180"/>
                  </a:lnTo>
                  <a:lnTo>
                    <a:pt x="1739" y="173"/>
                  </a:lnTo>
                  <a:lnTo>
                    <a:pt x="1741" y="167"/>
                  </a:lnTo>
                  <a:lnTo>
                    <a:pt x="1744" y="160"/>
                  </a:lnTo>
                  <a:lnTo>
                    <a:pt x="1748" y="154"/>
                  </a:lnTo>
                  <a:lnTo>
                    <a:pt x="1752" y="149"/>
                  </a:lnTo>
                  <a:lnTo>
                    <a:pt x="1755" y="142"/>
                  </a:lnTo>
                  <a:lnTo>
                    <a:pt x="1758" y="136"/>
                  </a:lnTo>
                  <a:lnTo>
                    <a:pt x="1761" y="129"/>
                  </a:lnTo>
                  <a:lnTo>
                    <a:pt x="1767" y="124"/>
                  </a:lnTo>
                  <a:lnTo>
                    <a:pt x="1775" y="112"/>
                  </a:lnTo>
                  <a:lnTo>
                    <a:pt x="1787" y="102"/>
                  </a:lnTo>
                  <a:lnTo>
                    <a:pt x="1791" y="93"/>
                  </a:lnTo>
                  <a:lnTo>
                    <a:pt x="1797" y="86"/>
                  </a:lnTo>
                  <a:lnTo>
                    <a:pt x="1801" y="78"/>
                  </a:lnTo>
                  <a:lnTo>
                    <a:pt x="1806" y="71"/>
                  </a:lnTo>
                  <a:lnTo>
                    <a:pt x="1810" y="62"/>
                  </a:lnTo>
                  <a:lnTo>
                    <a:pt x="1816" y="54"/>
                  </a:lnTo>
                  <a:lnTo>
                    <a:pt x="1820" y="45"/>
                  </a:lnTo>
                  <a:lnTo>
                    <a:pt x="1826" y="39"/>
                  </a:lnTo>
                  <a:lnTo>
                    <a:pt x="1832" y="30"/>
                  </a:lnTo>
                  <a:lnTo>
                    <a:pt x="1837" y="24"/>
                  </a:lnTo>
                  <a:lnTo>
                    <a:pt x="1843" y="18"/>
                  </a:lnTo>
                  <a:lnTo>
                    <a:pt x="1851" y="12"/>
                  </a:lnTo>
                  <a:lnTo>
                    <a:pt x="1858" y="7"/>
                  </a:lnTo>
                  <a:lnTo>
                    <a:pt x="1867" y="4"/>
                  </a:lnTo>
                  <a:lnTo>
                    <a:pt x="1875" y="1"/>
                  </a:lnTo>
                  <a:lnTo>
                    <a:pt x="18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30"/>
            <p:cNvSpPr>
              <a:spLocks/>
            </p:cNvSpPr>
            <p:nvPr/>
          </p:nvSpPr>
          <p:spPr bwMode="auto">
            <a:xfrm>
              <a:off x="3392" y="1986"/>
              <a:ext cx="240" cy="326"/>
            </a:xfrm>
            <a:custGeom>
              <a:avLst/>
              <a:gdLst>
                <a:gd name="T0" fmla="*/ 237 w 481"/>
                <a:gd name="T1" fmla="*/ 138 h 651"/>
                <a:gd name="T2" fmla="*/ 237 w 481"/>
                <a:gd name="T3" fmla="*/ 168 h 651"/>
                <a:gd name="T4" fmla="*/ 235 w 481"/>
                <a:gd name="T5" fmla="*/ 198 h 651"/>
                <a:gd name="T6" fmla="*/ 227 w 481"/>
                <a:gd name="T7" fmla="*/ 237 h 651"/>
                <a:gd name="T8" fmla="*/ 215 w 481"/>
                <a:gd name="T9" fmla="*/ 282 h 651"/>
                <a:gd name="T10" fmla="*/ 218 w 481"/>
                <a:gd name="T11" fmla="*/ 325 h 651"/>
                <a:gd name="T12" fmla="*/ 227 w 481"/>
                <a:gd name="T13" fmla="*/ 357 h 651"/>
                <a:gd name="T14" fmla="*/ 253 w 481"/>
                <a:gd name="T15" fmla="*/ 369 h 651"/>
                <a:gd name="T16" fmla="*/ 282 w 481"/>
                <a:gd name="T17" fmla="*/ 378 h 651"/>
                <a:gd name="T18" fmla="*/ 313 w 481"/>
                <a:gd name="T19" fmla="*/ 379 h 651"/>
                <a:gd name="T20" fmla="*/ 345 w 481"/>
                <a:gd name="T21" fmla="*/ 379 h 651"/>
                <a:gd name="T22" fmla="*/ 377 w 481"/>
                <a:gd name="T23" fmla="*/ 385 h 651"/>
                <a:gd name="T24" fmla="*/ 404 w 481"/>
                <a:gd name="T25" fmla="*/ 392 h 651"/>
                <a:gd name="T26" fmla="*/ 433 w 481"/>
                <a:gd name="T27" fmla="*/ 395 h 651"/>
                <a:gd name="T28" fmla="*/ 459 w 481"/>
                <a:gd name="T29" fmla="*/ 398 h 651"/>
                <a:gd name="T30" fmla="*/ 474 w 481"/>
                <a:gd name="T31" fmla="*/ 410 h 651"/>
                <a:gd name="T32" fmla="*/ 448 w 481"/>
                <a:gd name="T33" fmla="*/ 435 h 651"/>
                <a:gd name="T34" fmla="*/ 420 w 481"/>
                <a:gd name="T35" fmla="*/ 460 h 651"/>
                <a:gd name="T36" fmla="*/ 390 w 481"/>
                <a:gd name="T37" fmla="*/ 484 h 651"/>
                <a:gd name="T38" fmla="*/ 359 w 481"/>
                <a:gd name="T39" fmla="*/ 508 h 651"/>
                <a:gd name="T40" fmla="*/ 325 w 481"/>
                <a:gd name="T41" fmla="*/ 528 h 651"/>
                <a:gd name="T42" fmla="*/ 291 w 481"/>
                <a:gd name="T43" fmla="*/ 546 h 651"/>
                <a:gd name="T44" fmla="*/ 257 w 481"/>
                <a:gd name="T45" fmla="*/ 559 h 651"/>
                <a:gd name="T46" fmla="*/ 220 w 481"/>
                <a:gd name="T47" fmla="*/ 561 h 651"/>
                <a:gd name="T48" fmla="*/ 181 w 481"/>
                <a:gd name="T49" fmla="*/ 551 h 651"/>
                <a:gd name="T50" fmla="*/ 96 w 481"/>
                <a:gd name="T51" fmla="*/ 651 h 651"/>
                <a:gd name="T52" fmla="*/ 79 w 481"/>
                <a:gd name="T53" fmla="*/ 614 h 651"/>
                <a:gd name="T54" fmla="*/ 75 w 481"/>
                <a:gd name="T55" fmla="*/ 573 h 651"/>
                <a:gd name="T56" fmla="*/ 100 w 481"/>
                <a:gd name="T57" fmla="*/ 541 h 651"/>
                <a:gd name="T58" fmla="*/ 99 w 481"/>
                <a:gd name="T59" fmla="*/ 500 h 651"/>
                <a:gd name="T60" fmla="*/ 79 w 481"/>
                <a:gd name="T61" fmla="*/ 493 h 651"/>
                <a:gd name="T62" fmla="*/ 58 w 481"/>
                <a:gd name="T63" fmla="*/ 495 h 651"/>
                <a:gd name="T64" fmla="*/ 29 w 481"/>
                <a:gd name="T65" fmla="*/ 510 h 651"/>
                <a:gd name="T66" fmla="*/ 0 w 481"/>
                <a:gd name="T67" fmla="*/ 507 h 651"/>
                <a:gd name="T68" fmla="*/ 21 w 481"/>
                <a:gd name="T69" fmla="*/ 470 h 651"/>
                <a:gd name="T70" fmla="*/ 48 w 481"/>
                <a:gd name="T71" fmla="*/ 435 h 651"/>
                <a:gd name="T72" fmla="*/ 58 w 481"/>
                <a:gd name="T73" fmla="*/ 412 h 651"/>
                <a:gd name="T74" fmla="*/ 68 w 481"/>
                <a:gd name="T75" fmla="*/ 378 h 651"/>
                <a:gd name="T76" fmla="*/ 74 w 481"/>
                <a:gd name="T77" fmla="*/ 355 h 651"/>
                <a:gd name="T78" fmla="*/ 78 w 481"/>
                <a:gd name="T79" fmla="*/ 330 h 651"/>
                <a:gd name="T80" fmla="*/ 81 w 481"/>
                <a:gd name="T81" fmla="*/ 304 h 651"/>
                <a:gd name="T82" fmla="*/ 84 w 481"/>
                <a:gd name="T83" fmla="*/ 280 h 651"/>
                <a:gd name="T84" fmla="*/ 88 w 481"/>
                <a:gd name="T85" fmla="*/ 255 h 651"/>
                <a:gd name="T86" fmla="*/ 91 w 481"/>
                <a:gd name="T87" fmla="*/ 231 h 651"/>
                <a:gd name="T88" fmla="*/ 94 w 481"/>
                <a:gd name="T89" fmla="*/ 205 h 651"/>
                <a:gd name="T90" fmla="*/ 98 w 481"/>
                <a:gd name="T91" fmla="*/ 180 h 651"/>
                <a:gd name="T92" fmla="*/ 108 w 481"/>
                <a:gd name="T93" fmla="*/ 146 h 651"/>
                <a:gd name="T94" fmla="*/ 115 w 481"/>
                <a:gd name="T95" fmla="*/ 122 h 651"/>
                <a:gd name="T96" fmla="*/ 138 w 481"/>
                <a:gd name="T97" fmla="*/ 79 h 651"/>
                <a:gd name="T98" fmla="*/ 188 w 481"/>
                <a:gd name="T99" fmla="*/ 3 h 651"/>
                <a:gd name="T100" fmla="*/ 203 w 481"/>
                <a:gd name="T101" fmla="*/ 29 h 651"/>
                <a:gd name="T102" fmla="*/ 215 w 481"/>
                <a:gd name="T103" fmla="*/ 57 h 651"/>
                <a:gd name="T104" fmla="*/ 226 w 481"/>
                <a:gd name="T105" fmla="*/ 88 h 6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1"/>
                <a:gd name="T160" fmla="*/ 0 h 651"/>
                <a:gd name="T161" fmla="*/ 481 w 481"/>
                <a:gd name="T162" fmla="*/ 651 h 6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1" h="651">
                  <a:moveTo>
                    <a:pt x="235" y="111"/>
                  </a:moveTo>
                  <a:lnTo>
                    <a:pt x="236" y="121"/>
                  </a:lnTo>
                  <a:lnTo>
                    <a:pt x="237" y="133"/>
                  </a:lnTo>
                  <a:lnTo>
                    <a:pt x="237" y="138"/>
                  </a:lnTo>
                  <a:lnTo>
                    <a:pt x="237" y="145"/>
                  </a:lnTo>
                  <a:lnTo>
                    <a:pt x="237" y="151"/>
                  </a:lnTo>
                  <a:lnTo>
                    <a:pt x="238" y="157"/>
                  </a:lnTo>
                  <a:lnTo>
                    <a:pt x="237" y="168"/>
                  </a:lnTo>
                  <a:lnTo>
                    <a:pt x="237" y="180"/>
                  </a:lnTo>
                  <a:lnTo>
                    <a:pt x="236" y="185"/>
                  </a:lnTo>
                  <a:lnTo>
                    <a:pt x="236" y="192"/>
                  </a:lnTo>
                  <a:lnTo>
                    <a:pt x="235" y="198"/>
                  </a:lnTo>
                  <a:lnTo>
                    <a:pt x="235" y="204"/>
                  </a:lnTo>
                  <a:lnTo>
                    <a:pt x="232" y="215"/>
                  </a:lnTo>
                  <a:lnTo>
                    <a:pt x="230" y="227"/>
                  </a:lnTo>
                  <a:lnTo>
                    <a:pt x="227" y="237"/>
                  </a:lnTo>
                  <a:lnTo>
                    <a:pt x="225" y="249"/>
                  </a:lnTo>
                  <a:lnTo>
                    <a:pt x="222" y="260"/>
                  </a:lnTo>
                  <a:lnTo>
                    <a:pt x="219" y="271"/>
                  </a:lnTo>
                  <a:lnTo>
                    <a:pt x="215" y="282"/>
                  </a:lnTo>
                  <a:lnTo>
                    <a:pt x="213" y="294"/>
                  </a:lnTo>
                  <a:lnTo>
                    <a:pt x="216" y="303"/>
                  </a:lnTo>
                  <a:lnTo>
                    <a:pt x="218" y="314"/>
                  </a:lnTo>
                  <a:lnTo>
                    <a:pt x="218" y="325"/>
                  </a:lnTo>
                  <a:lnTo>
                    <a:pt x="219" y="336"/>
                  </a:lnTo>
                  <a:lnTo>
                    <a:pt x="220" y="345"/>
                  </a:lnTo>
                  <a:lnTo>
                    <a:pt x="224" y="353"/>
                  </a:lnTo>
                  <a:lnTo>
                    <a:pt x="227" y="357"/>
                  </a:lnTo>
                  <a:lnTo>
                    <a:pt x="231" y="360"/>
                  </a:lnTo>
                  <a:lnTo>
                    <a:pt x="238" y="363"/>
                  </a:lnTo>
                  <a:lnTo>
                    <a:pt x="246" y="366"/>
                  </a:lnTo>
                  <a:lnTo>
                    <a:pt x="253" y="369"/>
                  </a:lnTo>
                  <a:lnTo>
                    <a:pt x="260" y="374"/>
                  </a:lnTo>
                  <a:lnTo>
                    <a:pt x="268" y="376"/>
                  </a:lnTo>
                  <a:lnTo>
                    <a:pt x="275" y="378"/>
                  </a:lnTo>
                  <a:lnTo>
                    <a:pt x="282" y="378"/>
                  </a:lnTo>
                  <a:lnTo>
                    <a:pt x="291" y="379"/>
                  </a:lnTo>
                  <a:lnTo>
                    <a:pt x="298" y="379"/>
                  </a:lnTo>
                  <a:lnTo>
                    <a:pt x="307" y="380"/>
                  </a:lnTo>
                  <a:lnTo>
                    <a:pt x="313" y="379"/>
                  </a:lnTo>
                  <a:lnTo>
                    <a:pt x="322" y="379"/>
                  </a:lnTo>
                  <a:lnTo>
                    <a:pt x="329" y="379"/>
                  </a:lnTo>
                  <a:lnTo>
                    <a:pt x="338" y="379"/>
                  </a:lnTo>
                  <a:lnTo>
                    <a:pt x="345" y="379"/>
                  </a:lnTo>
                  <a:lnTo>
                    <a:pt x="355" y="380"/>
                  </a:lnTo>
                  <a:lnTo>
                    <a:pt x="362" y="381"/>
                  </a:lnTo>
                  <a:lnTo>
                    <a:pt x="372" y="384"/>
                  </a:lnTo>
                  <a:lnTo>
                    <a:pt x="377" y="385"/>
                  </a:lnTo>
                  <a:lnTo>
                    <a:pt x="384" y="388"/>
                  </a:lnTo>
                  <a:lnTo>
                    <a:pt x="390" y="390"/>
                  </a:lnTo>
                  <a:lnTo>
                    <a:pt x="398" y="392"/>
                  </a:lnTo>
                  <a:lnTo>
                    <a:pt x="404" y="392"/>
                  </a:lnTo>
                  <a:lnTo>
                    <a:pt x="411" y="393"/>
                  </a:lnTo>
                  <a:lnTo>
                    <a:pt x="419" y="394"/>
                  </a:lnTo>
                  <a:lnTo>
                    <a:pt x="426" y="395"/>
                  </a:lnTo>
                  <a:lnTo>
                    <a:pt x="433" y="395"/>
                  </a:lnTo>
                  <a:lnTo>
                    <a:pt x="439" y="396"/>
                  </a:lnTo>
                  <a:lnTo>
                    <a:pt x="445" y="396"/>
                  </a:lnTo>
                  <a:lnTo>
                    <a:pt x="453" y="398"/>
                  </a:lnTo>
                  <a:lnTo>
                    <a:pt x="459" y="398"/>
                  </a:lnTo>
                  <a:lnTo>
                    <a:pt x="467" y="400"/>
                  </a:lnTo>
                  <a:lnTo>
                    <a:pt x="473" y="401"/>
                  </a:lnTo>
                  <a:lnTo>
                    <a:pt x="481" y="405"/>
                  </a:lnTo>
                  <a:lnTo>
                    <a:pt x="474" y="410"/>
                  </a:lnTo>
                  <a:lnTo>
                    <a:pt x="468" y="416"/>
                  </a:lnTo>
                  <a:lnTo>
                    <a:pt x="461" y="423"/>
                  </a:lnTo>
                  <a:lnTo>
                    <a:pt x="455" y="429"/>
                  </a:lnTo>
                  <a:lnTo>
                    <a:pt x="448" y="435"/>
                  </a:lnTo>
                  <a:lnTo>
                    <a:pt x="441" y="442"/>
                  </a:lnTo>
                  <a:lnTo>
                    <a:pt x="434" y="448"/>
                  </a:lnTo>
                  <a:lnTo>
                    <a:pt x="427" y="455"/>
                  </a:lnTo>
                  <a:lnTo>
                    <a:pt x="420" y="460"/>
                  </a:lnTo>
                  <a:lnTo>
                    <a:pt x="412" y="466"/>
                  </a:lnTo>
                  <a:lnTo>
                    <a:pt x="405" y="473"/>
                  </a:lnTo>
                  <a:lnTo>
                    <a:pt x="399" y="479"/>
                  </a:lnTo>
                  <a:lnTo>
                    <a:pt x="390" y="484"/>
                  </a:lnTo>
                  <a:lnTo>
                    <a:pt x="383" y="491"/>
                  </a:lnTo>
                  <a:lnTo>
                    <a:pt x="375" y="497"/>
                  </a:lnTo>
                  <a:lnTo>
                    <a:pt x="368" y="504"/>
                  </a:lnTo>
                  <a:lnTo>
                    <a:pt x="359" y="508"/>
                  </a:lnTo>
                  <a:lnTo>
                    <a:pt x="351" y="513"/>
                  </a:lnTo>
                  <a:lnTo>
                    <a:pt x="342" y="519"/>
                  </a:lnTo>
                  <a:lnTo>
                    <a:pt x="335" y="524"/>
                  </a:lnTo>
                  <a:lnTo>
                    <a:pt x="325" y="528"/>
                  </a:lnTo>
                  <a:lnTo>
                    <a:pt x="318" y="533"/>
                  </a:lnTo>
                  <a:lnTo>
                    <a:pt x="308" y="538"/>
                  </a:lnTo>
                  <a:lnTo>
                    <a:pt x="301" y="543"/>
                  </a:lnTo>
                  <a:lnTo>
                    <a:pt x="291" y="546"/>
                  </a:lnTo>
                  <a:lnTo>
                    <a:pt x="282" y="549"/>
                  </a:lnTo>
                  <a:lnTo>
                    <a:pt x="274" y="553"/>
                  </a:lnTo>
                  <a:lnTo>
                    <a:pt x="265" y="557"/>
                  </a:lnTo>
                  <a:lnTo>
                    <a:pt x="257" y="559"/>
                  </a:lnTo>
                  <a:lnTo>
                    <a:pt x="248" y="562"/>
                  </a:lnTo>
                  <a:lnTo>
                    <a:pt x="240" y="564"/>
                  </a:lnTo>
                  <a:lnTo>
                    <a:pt x="231" y="566"/>
                  </a:lnTo>
                  <a:lnTo>
                    <a:pt x="220" y="561"/>
                  </a:lnTo>
                  <a:lnTo>
                    <a:pt x="210" y="558"/>
                  </a:lnTo>
                  <a:lnTo>
                    <a:pt x="200" y="555"/>
                  </a:lnTo>
                  <a:lnTo>
                    <a:pt x="191" y="554"/>
                  </a:lnTo>
                  <a:lnTo>
                    <a:pt x="181" y="551"/>
                  </a:lnTo>
                  <a:lnTo>
                    <a:pt x="172" y="551"/>
                  </a:lnTo>
                  <a:lnTo>
                    <a:pt x="162" y="551"/>
                  </a:lnTo>
                  <a:lnTo>
                    <a:pt x="154" y="552"/>
                  </a:lnTo>
                  <a:lnTo>
                    <a:pt x="96" y="651"/>
                  </a:lnTo>
                  <a:lnTo>
                    <a:pt x="92" y="641"/>
                  </a:lnTo>
                  <a:lnTo>
                    <a:pt x="88" y="633"/>
                  </a:lnTo>
                  <a:lnTo>
                    <a:pt x="82" y="623"/>
                  </a:lnTo>
                  <a:lnTo>
                    <a:pt x="79" y="614"/>
                  </a:lnTo>
                  <a:lnTo>
                    <a:pt x="75" y="605"/>
                  </a:lnTo>
                  <a:lnTo>
                    <a:pt x="73" y="595"/>
                  </a:lnTo>
                  <a:lnTo>
                    <a:pt x="72" y="584"/>
                  </a:lnTo>
                  <a:lnTo>
                    <a:pt x="75" y="573"/>
                  </a:lnTo>
                  <a:lnTo>
                    <a:pt x="82" y="565"/>
                  </a:lnTo>
                  <a:lnTo>
                    <a:pt x="90" y="558"/>
                  </a:lnTo>
                  <a:lnTo>
                    <a:pt x="95" y="549"/>
                  </a:lnTo>
                  <a:lnTo>
                    <a:pt x="100" y="541"/>
                  </a:lnTo>
                  <a:lnTo>
                    <a:pt x="103" y="530"/>
                  </a:lnTo>
                  <a:lnTo>
                    <a:pt x="103" y="521"/>
                  </a:lnTo>
                  <a:lnTo>
                    <a:pt x="101" y="510"/>
                  </a:lnTo>
                  <a:lnTo>
                    <a:pt x="99" y="500"/>
                  </a:lnTo>
                  <a:lnTo>
                    <a:pt x="95" y="495"/>
                  </a:lnTo>
                  <a:lnTo>
                    <a:pt x="91" y="493"/>
                  </a:lnTo>
                  <a:lnTo>
                    <a:pt x="84" y="492"/>
                  </a:lnTo>
                  <a:lnTo>
                    <a:pt x="79" y="493"/>
                  </a:lnTo>
                  <a:lnTo>
                    <a:pt x="73" y="493"/>
                  </a:lnTo>
                  <a:lnTo>
                    <a:pt x="67" y="494"/>
                  </a:lnTo>
                  <a:lnTo>
                    <a:pt x="61" y="494"/>
                  </a:lnTo>
                  <a:lnTo>
                    <a:pt x="58" y="495"/>
                  </a:lnTo>
                  <a:lnTo>
                    <a:pt x="50" y="497"/>
                  </a:lnTo>
                  <a:lnTo>
                    <a:pt x="44" y="502"/>
                  </a:lnTo>
                  <a:lnTo>
                    <a:pt x="37" y="506"/>
                  </a:lnTo>
                  <a:lnTo>
                    <a:pt x="29" y="510"/>
                  </a:lnTo>
                  <a:lnTo>
                    <a:pt x="21" y="512"/>
                  </a:lnTo>
                  <a:lnTo>
                    <a:pt x="14" y="514"/>
                  </a:lnTo>
                  <a:lnTo>
                    <a:pt x="7" y="512"/>
                  </a:lnTo>
                  <a:lnTo>
                    <a:pt x="0" y="507"/>
                  </a:lnTo>
                  <a:lnTo>
                    <a:pt x="1" y="497"/>
                  </a:lnTo>
                  <a:lnTo>
                    <a:pt x="7" y="488"/>
                  </a:lnTo>
                  <a:lnTo>
                    <a:pt x="13" y="478"/>
                  </a:lnTo>
                  <a:lnTo>
                    <a:pt x="21" y="470"/>
                  </a:lnTo>
                  <a:lnTo>
                    <a:pt x="28" y="460"/>
                  </a:lnTo>
                  <a:lnTo>
                    <a:pt x="35" y="450"/>
                  </a:lnTo>
                  <a:lnTo>
                    <a:pt x="42" y="442"/>
                  </a:lnTo>
                  <a:lnTo>
                    <a:pt x="48" y="435"/>
                  </a:lnTo>
                  <a:lnTo>
                    <a:pt x="50" y="429"/>
                  </a:lnTo>
                  <a:lnTo>
                    <a:pt x="52" y="424"/>
                  </a:lnTo>
                  <a:lnTo>
                    <a:pt x="55" y="417"/>
                  </a:lnTo>
                  <a:lnTo>
                    <a:pt x="58" y="412"/>
                  </a:lnTo>
                  <a:lnTo>
                    <a:pt x="61" y="400"/>
                  </a:lnTo>
                  <a:lnTo>
                    <a:pt x="65" y="390"/>
                  </a:lnTo>
                  <a:lnTo>
                    <a:pt x="66" y="383"/>
                  </a:lnTo>
                  <a:lnTo>
                    <a:pt x="68" y="378"/>
                  </a:lnTo>
                  <a:lnTo>
                    <a:pt x="70" y="372"/>
                  </a:lnTo>
                  <a:lnTo>
                    <a:pt x="72" y="366"/>
                  </a:lnTo>
                  <a:lnTo>
                    <a:pt x="73" y="360"/>
                  </a:lnTo>
                  <a:lnTo>
                    <a:pt x="74" y="355"/>
                  </a:lnTo>
                  <a:lnTo>
                    <a:pt x="75" y="348"/>
                  </a:lnTo>
                  <a:lnTo>
                    <a:pt x="77" y="343"/>
                  </a:lnTo>
                  <a:lnTo>
                    <a:pt x="77" y="336"/>
                  </a:lnTo>
                  <a:lnTo>
                    <a:pt x="78" y="330"/>
                  </a:lnTo>
                  <a:lnTo>
                    <a:pt x="79" y="324"/>
                  </a:lnTo>
                  <a:lnTo>
                    <a:pt x="80" y="317"/>
                  </a:lnTo>
                  <a:lnTo>
                    <a:pt x="80" y="311"/>
                  </a:lnTo>
                  <a:lnTo>
                    <a:pt x="81" y="304"/>
                  </a:lnTo>
                  <a:lnTo>
                    <a:pt x="82" y="298"/>
                  </a:lnTo>
                  <a:lnTo>
                    <a:pt x="83" y="293"/>
                  </a:lnTo>
                  <a:lnTo>
                    <a:pt x="83" y="286"/>
                  </a:lnTo>
                  <a:lnTo>
                    <a:pt x="84" y="280"/>
                  </a:lnTo>
                  <a:lnTo>
                    <a:pt x="85" y="274"/>
                  </a:lnTo>
                  <a:lnTo>
                    <a:pt x="87" y="268"/>
                  </a:lnTo>
                  <a:lnTo>
                    <a:pt x="87" y="262"/>
                  </a:lnTo>
                  <a:lnTo>
                    <a:pt x="88" y="255"/>
                  </a:lnTo>
                  <a:lnTo>
                    <a:pt x="89" y="249"/>
                  </a:lnTo>
                  <a:lnTo>
                    <a:pt x="90" y="244"/>
                  </a:lnTo>
                  <a:lnTo>
                    <a:pt x="90" y="237"/>
                  </a:lnTo>
                  <a:lnTo>
                    <a:pt x="91" y="231"/>
                  </a:lnTo>
                  <a:lnTo>
                    <a:pt x="92" y="225"/>
                  </a:lnTo>
                  <a:lnTo>
                    <a:pt x="93" y="218"/>
                  </a:lnTo>
                  <a:lnTo>
                    <a:pt x="93" y="212"/>
                  </a:lnTo>
                  <a:lnTo>
                    <a:pt x="94" y="205"/>
                  </a:lnTo>
                  <a:lnTo>
                    <a:pt x="95" y="199"/>
                  </a:lnTo>
                  <a:lnTo>
                    <a:pt x="96" y="193"/>
                  </a:lnTo>
                  <a:lnTo>
                    <a:pt x="96" y="186"/>
                  </a:lnTo>
                  <a:lnTo>
                    <a:pt x="98" y="180"/>
                  </a:lnTo>
                  <a:lnTo>
                    <a:pt x="98" y="173"/>
                  </a:lnTo>
                  <a:lnTo>
                    <a:pt x="100" y="168"/>
                  </a:lnTo>
                  <a:lnTo>
                    <a:pt x="104" y="156"/>
                  </a:lnTo>
                  <a:lnTo>
                    <a:pt x="108" y="146"/>
                  </a:lnTo>
                  <a:lnTo>
                    <a:pt x="109" y="139"/>
                  </a:lnTo>
                  <a:lnTo>
                    <a:pt x="111" y="133"/>
                  </a:lnTo>
                  <a:lnTo>
                    <a:pt x="112" y="128"/>
                  </a:lnTo>
                  <a:lnTo>
                    <a:pt x="115" y="122"/>
                  </a:lnTo>
                  <a:lnTo>
                    <a:pt x="120" y="111"/>
                  </a:lnTo>
                  <a:lnTo>
                    <a:pt x="126" y="100"/>
                  </a:lnTo>
                  <a:lnTo>
                    <a:pt x="131" y="89"/>
                  </a:lnTo>
                  <a:lnTo>
                    <a:pt x="138" y="79"/>
                  </a:lnTo>
                  <a:lnTo>
                    <a:pt x="144" y="69"/>
                  </a:lnTo>
                  <a:lnTo>
                    <a:pt x="154" y="59"/>
                  </a:lnTo>
                  <a:lnTo>
                    <a:pt x="183" y="0"/>
                  </a:lnTo>
                  <a:lnTo>
                    <a:pt x="188" y="3"/>
                  </a:lnTo>
                  <a:lnTo>
                    <a:pt x="192" y="9"/>
                  </a:lnTo>
                  <a:lnTo>
                    <a:pt x="195" y="15"/>
                  </a:lnTo>
                  <a:lnTo>
                    <a:pt x="199" y="22"/>
                  </a:lnTo>
                  <a:lnTo>
                    <a:pt x="203" y="29"/>
                  </a:lnTo>
                  <a:lnTo>
                    <a:pt x="206" y="35"/>
                  </a:lnTo>
                  <a:lnTo>
                    <a:pt x="209" y="42"/>
                  </a:lnTo>
                  <a:lnTo>
                    <a:pt x="213" y="51"/>
                  </a:lnTo>
                  <a:lnTo>
                    <a:pt x="215" y="57"/>
                  </a:lnTo>
                  <a:lnTo>
                    <a:pt x="218" y="66"/>
                  </a:lnTo>
                  <a:lnTo>
                    <a:pt x="221" y="72"/>
                  </a:lnTo>
                  <a:lnTo>
                    <a:pt x="224" y="81"/>
                  </a:lnTo>
                  <a:lnTo>
                    <a:pt x="226" y="88"/>
                  </a:lnTo>
                  <a:lnTo>
                    <a:pt x="228" y="96"/>
                  </a:lnTo>
                  <a:lnTo>
                    <a:pt x="231" y="103"/>
                  </a:lnTo>
                  <a:lnTo>
                    <a:pt x="235"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31"/>
            <p:cNvSpPr>
              <a:spLocks/>
            </p:cNvSpPr>
            <p:nvPr/>
          </p:nvSpPr>
          <p:spPr bwMode="auto">
            <a:xfrm>
              <a:off x="3425" y="2078"/>
              <a:ext cx="44" cy="135"/>
            </a:xfrm>
            <a:custGeom>
              <a:avLst/>
              <a:gdLst>
                <a:gd name="T0" fmla="*/ 88 w 90"/>
                <a:gd name="T1" fmla="*/ 6 h 270"/>
                <a:gd name="T2" fmla="*/ 84 w 90"/>
                <a:gd name="T3" fmla="*/ 21 h 270"/>
                <a:gd name="T4" fmla="*/ 81 w 90"/>
                <a:gd name="T5" fmla="*/ 36 h 270"/>
                <a:gd name="T6" fmla="*/ 78 w 90"/>
                <a:gd name="T7" fmla="*/ 51 h 270"/>
                <a:gd name="T8" fmla="*/ 75 w 90"/>
                <a:gd name="T9" fmla="*/ 66 h 270"/>
                <a:gd name="T10" fmla="*/ 71 w 90"/>
                <a:gd name="T11" fmla="*/ 82 h 270"/>
                <a:gd name="T12" fmla="*/ 67 w 90"/>
                <a:gd name="T13" fmla="*/ 98 h 270"/>
                <a:gd name="T14" fmla="*/ 64 w 90"/>
                <a:gd name="T15" fmla="*/ 114 h 270"/>
                <a:gd name="T16" fmla="*/ 60 w 90"/>
                <a:gd name="T17" fmla="*/ 130 h 270"/>
                <a:gd name="T18" fmla="*/ 56 w 90"/>
                <a:gd name="T19" fmla="*/ 146 h 270"/>
                <a:gd name="T20" fmla="*/ 52 w 90"/>
                <a:gd name="T21" fmla="*/ 162 h 270"/>
                <a:gd name="T22" fmla="*/ 48 w 90"/>
                <a:gd name="T23" fmla="*/ 178 h 270"/>
                <a:gd name="T24" fmla="*/ 44 w 90"/>
                <a:gd name="T25" fmla="*/ 194 h 270"/>
                <a:gd name="T26" fmla="*/ 40 w 90"/>
                <a:gd name="T27" fmla="*/ 209 h 270"/>
                <a:gd name="T28" fmla="*/ 35 w 90"/>
                <a:gd name="T29" fmla="*/ 225 h 270"/>
                <a:gd name="T30" fmla="*/ 31 w 90"/>
                <a:gd name="T31" fmla="*/ 241 h 270"/>
                <a:gd name="T32" fmla="*/ 0 w 90"/>
                <a:gd name="T33" fmla="*/ 270 h 270"/>
                <a:gd name="T34" fmla="*/ 7 w 90"/>
                <a:gd name="T35" fmla="*/ 252 h 270"/>
                <a:gd name="T36" fmla="*/ 13 w 90"/>
                <a:gd name="T37" fmla="*/ 236 h 270"/>
                <a:gd name="T38" fmla="*/ 18 w 90"/>
                <a:gd name="T39" fmla="*/ 219 h 270"/>
                <a:gd name="T40" fmla="*/ 24 w 90"/>
                <a:gd name="T41" fmla="*/ 202 h 270"/>
                <a:gd name="T42" fmla="*/ 27 w 90"/>
                <a:gd name="T43" fmla="*/ 184 h 270"/>
                <a:gd name="T44" fmla="*/ 31 w 90"/>
                <a:gd name="T45" fmla="*/ 166 h 270"/>
                <a:gd name="T46" fmla="*/ 35 w 90"/>
                <a:gd name="T47" fmla="*/ 148 h 270"/>
                <a:gd name="T48" fmla="*/ 40 w 90"/>
                <a:gd name="T49" fmla="*/ 131 h 270"/>
                <a:gd name="T50" fmla="*/ 43 w 90"/>
                <a:gd name="T51" fmla="*/ 112 h 270"/>
                <a:gd name="T52" fmla="*/ 47 w 90"/>
                <a:gd name="T53" fmla="*/ 95 h 270"/>
                <a:gd name="T54" fmla="*/ 51 w 90"/>
                <a:gd name="T55" fmla="*/ 77 h 270"/>
                <a:gd name="T56" fmla="*/ 58 w 90"/>
                <a:gd name="T57" fmla="*/ 61 h 270"/>
                <a:gd name="T58" fmla="*/ 64 w 90"/>
                <a:gd name="T59" fmla="*/ 45 h 270"/>
                <a:gd name="T60" fmla="*/ 72 w 90"/>
                <a:gd name="T61" fmla="*/ 29 h 270"/>
                <a:gd name="T62" fmla="*/ 79 w 90"/>
                <a:gd name="T63" fmla="*/ 13 h 270"/>
                <a:gd name="T64" fmla="*/ 90 w 90"/>
                <a:gd name="T65" fmla="*/ 0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270"/>
                <a:gd name="T101" fmla="*/ 90 w 90"/>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270">
                  <a:moveTo>
                    <a:pt x="90" y="0"/>
                  </a:moveTo>
                  <a:lnTo>
                    <a:pt x="88" y="6"/>
                  </a:lnTo>
                  <a:lnTo>
                    <a:pt x="87" y="14"/>
                  </a:lnTo>
                  <a:lnTo>
                    <a:pt x="84" y="21"/>
                  </a:lnTo>
                  <a:lnTo>
                    <a:pt x="83" y="29"/>
                  </a:lnTo>
                  <a:lnTo>
                    <a:pt x="81" y="36"/>
                  </a:lnTo>
                  <a:lnTo>
                    <a:pt x="80" y="44"/>
                  </a:lnTo>
                  <a:lnTo>
                    <a:pt x="78" y="51"/>
                  </a:lnTo>
                  <a:lnTo>
                    <a:pt x="77" y="60"/>
                  </a:lnTo>
                  <a:lnTo>
                    <a:pt x="75" y="66"/>
                  </a:lnTo>
                  <a:lnTo>
                    <a:pt x="73" y="75"/>
                  </a:lnTo>
                  <a:lnTo>
                    <a:pt x="71" y="82"/>
                  </a:lnTo>
                  <a:lnTo>
                    <a:pt x="70" y="91"/>
                  </a:lnTo>
                  <a:lnTo>
                    <a:pt x="67" y="98"/>
                  </a:lnTo>
                  <a:lnTo>
                    <a:pt x="66" y="107"/>
                  </a:lnTo>
                  <a:lnTo>
                    <a:pt x="64" y="114"/>
                  </a:lnTo>
                  <a:lnTo>
                    <a:pt x="63" y="123"/>
                  </a:lnTo>
                  <a:lnTo>
                    <a:pt x="60" y="130"/>
                  </a:lnTo>
                  <a:lnTo>
                    <a:pt x="59" y="138"/>
                  </a:lnTo>
                  <a:lnTo>
                    <a:pt x="56" y="146"/>
                  </a:lnTo>
                  <a:lnTo>
                    <a:pt x="55" y="154"/>
                  </a:lnTo>
                  <a:lnTo>
                    <a:pt x="52" y="162"/>
                  </a:lnTo>
                  <a:lnTo>
                    <a:pt x="50" y="170"/>
                  </a:lnTo>
                  <a:lnTo>
                    <a:pt x="48" y="178"/>
                  </a:lnTo>
                  <a:lnTo>
                    <a:pt x="47" y="186"/>
                  </a:lnTo>
                  <a:lnTo>
                    <a:pt x="44" y="194"/>
                  </a:lnTo>
                  <a:lnTo>
                    <a:pt x="42" y="201"/>
                  </a:lnTo>
                  <a:lnTo>
                    <a:pt x="40" y="209"/>
                  </a:lnTo>
                  <a:lnTo>
                    <a:pt x="39" y="217"/>
                  </a:lnTo>
                  <a:lnTo>
                    <a:pt x="35" y="225"/>
                  </a:lnTo>
                  <a:lnTo>
                    <a:pt x="33" y="233"/>
                  </a:lnTo>
                  <a:lnTo>
                    <a:pt x="31" y="241"/>
                  </a:lnTo>
                  <a:lnTo>
                    <a:pt x="30" y="249"/>
                  </a:lnTo>
                  <a:lnTo>
                    <a:pt x="0" y="270"/>
                  </a:lnTo>
                  <a:lnTo>
                    <a:pt x="4" y="261"/>
                  </a:lnTo>
                  <a:lnTo>
                    <a:pt x="7" y="252"/>
                  </a:lnTo>
                  <a:lnTo>
                    <a:pt x="10" y="244"/>
                  </a:lnTo>
                  <a:lnTo>
                    <a:pt x="13" y="236"/>
                  </a:lnTo>
                  <a:lnTo>
                    <a:pt x="15" y="227"/>
                  </a:lnTo>
                  <a:lnTo>
                    <a:pt x="18" y="219"/>
                  </a:lnTo>
                  <a:lnTo>
                    <a:pt x="21" y="210"/>
                  </a:lnTo>
                  <a:lnTo>
                    <a:pt x="24" y="202"/>
                  </a:lnTo>
                  <a:lnTo>
                    <a:pt x="25" y="193"/>
                  </a:lnTo>
                  <a:lnTo>
                    <a:pt x="27" y="184"/>
                  </a:lnTo>
                  <a:lnTo>
                    <a:pt x="29" y="175"/>
                  </a:lnTo>
                  <a:lnTo>
                    <a:pt x="31" y="166"/>
                  </a:lnTo>
                  <a:lnTo>
                    <a:pt x="32" y="157"/>
                  </a:lnTo>
                  <a:lnTo>
                    <a:pt x="35" y="148"/>
                  </a:lnTo>
                  <a:lnTo>
                    <a:pt x="37" y="140"/>
                  </a:lnTo>
                  <a:lnTo>
                    <a:pt x="40" y="131"/>
                  </a:lnTo>
                  <a:lnTo>
                    <a:pt x="41" y="121"/>
                  </a:lnTo>
                  <a:lnTo>
                    <a:pt x="43" y="112"/>
                  </a:lnTo>
                  <a:lnTo>
                    <a:pt x="45" y="103"/>
                  </a:lnTo>
                  <a:lnTo>
                    <a:pt x="47" y="95"/>
                  </a:lnTo>
                  <a:lnTo>
                    <a:pt x="49" y="85"/>
                  </a:lnTo>
                  <a:lnTo>
                    <a:pt x="51" y="77"/>
                  </a:lnTo>
                  <a:lnTo>
                    <a:pt x="55" y="68"/>
                  </a:lnTo>
                  <a:lnTo>
                    <a:pt x="58" y="61"/>
                  </a:lnTo>
                  <a:lnTo>
                    <a:pt x="61" y="52"/>
                  </a:lnTo>
                  <a:lnTo>
                    <a:pt x="64" y="45"/>
                  </a:lnTo>
                  <a:lnTo>
                    <a:pt x="67" y="36"/>
                  </a:lnTo>
                  <a:lnTo>
                    <a:pt x="72" y="29"/>
                  </a:lnTo>
                  <a:lnTo>
                    <a:pt x="75" y="20"/>
                  </a:lnTo>
                  <a:lnTo>
                    <a:pt x="79" y="13"/>
                  </a:lnTo>
                  <a:lnTo>
                    <a:pt x="83" y="6"/>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32"/>
            <p:cNvSpPr>
              <a:spLocks/>
            </p:cNvSpPr>
            <p:nvPr/>
          </p:nvSpPr>
          <p:spPr bwMode="auto">
            <a:xfrm>
              <a:off x="3447" y="2124"/>
              <a:ext cx="36" cy="89"/>
            </a:xfrm>
            <a:custGeom>
              <a:avLst/>
              <a:gdLst>
                <a:gd name="T0" fmla="*/ 72 w 72"/>
                <a:gd name="T1" fmla="*/ 0 h 177"/>
                <a:gd name="T2" fmla="*/ 67 w 72"/>
                <a:gd name="T3" fmla="*/ 10 h 177"/>
                <a:gd name="T4" fmla="*/ 64 w 72"/>
                <a:gd name="T5" fmla="*/ 21 h 177"/>
                <a:gd name="T6" fmla="*/ 59 w 72"/>
                <a:gd name="T7" fmla="*/ 32 h 177"/>
                <a:gd name="T8" fmla="*/ 55 w 72"/>
                <a:gd name="T9" fmla="*/ 43 h 177"/>
                <a:gd name="T10" fmla="*/ 50 w 72"/>
                <a:gd name="T11" fmla="*/ 54 h 177"/>
                <a:gd name="T12" fmla="*/ 46 w 72"/>
                <a:gd name="T13" fmla="*/ 66 h 177"/>
                <a:gd name="T14" fmla="*/ 42 w 72"/>
                <a:gd name="T15" fmla="*/ 76 h 177"/>
                <a:gd name="T16" fmla="*/ 38 w 72"/>
                <a:gd name="T17" fmla="*/ 88 h 177"/>
                <a:gd name="T18" fmla="*/ 34 w 72"/>
                <a:gd name="T19" fmla="*/ 98 h 177"/>
                <a:gd name="T20" fmla="*/ 30 w 72"/>
                <a:gd name="T21" fmla="*/ 109 h 177"/>
                <a:gd name="T22" fmla="*/ 27 w 72"/>
                <a:gd name="T23" fmla="*/ 120 h 177"/>
                <a:gd name="T24" fmla="*/ 23 w 72"/>
                <a:gd name="T25" fmla="*/ 132 h 177"/>
                <a:gd name="T26" fmla="*/ 20 w 72"/>
                <a:gd name="T27" fmla="*/ 142 h 177"/>
                <a:gd name="T28" fmla="*/ 17 w 72"/>
                <a:gd name="T29" fmla="*/ 154 h 177"/>
                <a:gd name="T30" fmla="*/ 14 w 72"/>
                <a:gd name="T31" fmla="*/ 165 h 177"/>
                <a:gd name="T32" fmla="*/ 13 w 72"/>
                <a:gd name="T33" fmla="*/ 177 h 177"/>
                <a:gd name="T34" fmla="*/ 0 w 72"/>
                <a:gd name="T35" fmla="*/ 177 h 177"/>
                <a:gd name="T36" fmla="*/ 0 w 72"/>
                <a:gd name="T37" fmla="*/ 170 h 177"/>
                <a:gd name="T38" fmla="*/ 0 w 72"/>
                <a:gd name="T39" fmla="*/ 164 h 177"/>
                <a:gd name="T40" fmla="*/ 0 w 72"/>
                <a:gd name="T41" fmla="*/ 157 h 177"/>
                <a:gd name="T42" fmla="*/ 2 w 72"/>
                <a:gd name="T43" fmla="*/ 152 h 177"/>
                <a:gd name="T44" fmla="*/ 4 w 72"/>
                <a:gd name="T45" fmla="*/ 140 h 177"/>
                <a:gd name="T46" fmla="*/ 9 w 72"/>
                <a:gd name="T47" fmla="*/ 130 h 177"/>
                <a:gd name="T48" fmla="*/ 12 w 72"/>
                <a:gd name="T49" fmla="*/ 119 h 177"/>
                <a:gd name="T50" fmla="*/ 16 w 72"/>
                <a:gd name="T51" fmla="*/ 108 h 177"/>
                <a:gd name="T52" fmla="*/ 20 w 72"/>
                <a:gd name="T53" fmla="*/ 99 h 177"/>
                <a:gd name="T54" fmla="*/ 27 w 72"/>
                <a:gd name="T55" fmla="*/ 89 h 177"/>
                <a:gd name="T56" fmla="*/ 31 w 72"/>
                <a:gd name="T57" fmla="*/ 79 h 177"/>
                <a:gd name="T58" fmla="*/ 36 w 72"/>
                <a:gd name="T59" fmla="*/ 68 h 177"/>
                <a:gd name="T60" fmla="*/ 42 w 72"/>
                <a:gd name="T61" fmla="*/ 57 h 177"/>
                <a:gd name="T62" fmla="*/ 47 w 72"/>
                <a:gd name="T63" fmla="*/ 47 h 177"/>
                <a:gd name="T64" fmla="*/ 48 w 72"/>
                <a:gd name="T65" fmla="*/ 40 h 177"/>
                <a:gd name="T66" fmla="*/ 51 w 72"/>
                <a:gd name="T67" fmla="*/ 35 h 177"/>
                <a:gd name="T68" fmla="*/ 52 w 72"/>
                <a:gd name="T69" fmla="*/ 28 h 177"/>
                <a:gd name="T70" fmla="*/ 55 w 72"/>
                <a:gd name="T71" fmla="*/ 23 h 177"/>
                <a:gd name="T72" fmla="*/ 56 w 72"/>
                <a:gd name="T73" fmla="*/ 17 h 177"/>
                <a:gd name="T74" fmla="*/ 59 w 72"/>
                <a:gd name="T75" fmla="*/ 11 h 177"/>
                <a:gd name="T76" fmla="*/ 61 w 72"/>
                <a:gd name="T77" fmla="*/ 5 h 177"/>
                <a:gd name="T78" fmla="*/ 63 w 72"/>
                <a:gd name="T79" fmla="*/ 0 h 177"/>
                <a:gd name="T80" fmla="*/ 72 w 72"/>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
                <a:gd name="T124" fmla="*/ 0 h 177"/>
                <a:gd name="T125" fmla="*/ 72 w 72"/>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 h="177">
                  <a:moveTo>
                    <a:pt x="72" y="0"/>
                  </a:moveTo>
                  <a:lnTo>
                    <a:pt x="67" y="10"/>
                  </a:lnTo>
                  <a:lnTo>
                    <a:pt x="64" y="21"/>
                  </a:lnTo>
                  <a:lnTo>
                    <a:pt x="59" y="32"/>
                  </a:lnTo>
                  <a:lnTo>
                    <a:pt x="55" y="43"/>
                  </a:lnTo>
                  <a:lnTo>
                    <a:pt x="50" y="54"/>
                  </a:lnTo>
                  <a:lnTo>
                    <a:pt x="46" y="66"/>
                  </a:lnTo>
                  <a:lnTo>
                    <a:pt x="42" y="76"/>
                  </a:lnTo>
                  <a:lnTo>
                    <a:pt x="38" y="88"/>
                  </a:lnTo>
                  <a:lnTo>
                    <a:pt x="34" y="98"/>
                  </a:lnTo>
                  <a:lnTo>
                    <a:pt x="30" y="109"/>
                  </a:lnTo>
                  <a:lnTo>
                    <a:pt x="27" y="120"/>
                  </a:lnTo>
                  <a:lnTo>
                    <a:pt x="23" y="132"/>
                  </a:lnTo>
                  <a:lnTo>
                    <a:pt x="20" y="142"/>
                  </a:lnTo>
                  <a:lnTo>
                    <a:pt x="17" y="154"/>
                  </a:lnTo>
                  <a:lnTo>
                    <a:pt x="14" y="165"/>
                  </a:lnTo>
                  <a:lnTo>
                    <a:pt x="13" y="177"/>
                  </a:lnTo>
                  <a:lnTo>
                    <a:pt x="0" y="177"/>
                  </a:lnTo>
                  <a:lnTo>
                    <a:pt x="0" y="170"/>
                  </a:lnTo>
                  <a:lnTo>
                    <a:pt x="0" y="164"/>
                  </a:lnTo>
                  <a:lnTo>
                    <a:pt x="0" y="157"/>
                  </a:lnTo>
                  <a:lnTo>
                    <a:pt x="2" y="152"/>
                  </a:lnTo>
                  <a:lnTo>
                    <a:pt x="4" y="140"/>
                  </a:lnTo>
                  <a:lnTo>
                    <a:pt x="9" y="130"/>
                  </a:lnTo>
                  <a:lnTo>
                    <a:pt x="12" y="119"/>
                  </a:lnTo>
                  <a:lnTo>
                    <a:pt x="16" y="108"/>
                  </a:lnTo>
                  <a:lnTo>
                    <a:pt x="20" y="99"/>
                  </a:lnTo>
                  <a:lnTo>
                    <a:pt x="27" y="89"/>
                  </a:lnTo>
                  <a:lnTo>
                    <a:pt x="31" y="79"/>
                  </a:lnTo>
                  <a:lnTo>
                    <a:pt x="36" y="68"/>
                  </a:lnTo>
                  <a:lnTo>
                    <a:pt x="42" y="57"/>
                  </a:lnTo>
                  <a:lnTo>
                    <a:pt x="47" y="47"/>
                  </a:lnTo>
                  <a:lnTo>
                    <a:pt x="48" y="40"/>
                  </a:lnTo>
                  <a:lnTo>
                    <a:pt x="51" y="35"/>
                  </a:lnTo>
                  <a:lnTo>
                    <a:pt x="52" y="28"/>
                  </a:lnTo>
                  <a:lnTo>
                    <a:pt x="55" y="23"/>
                  </a:lnTo>
                  <a:lnTo>
                    <a:pt x="56" y="17"/>
                  </a:lnTo>
                  <a:lnTo>
                    <a:pt x="59" y="11"/>
                  </a:lnTo>
                  <a:lnTo>
                    <a:pt x="61" y="5"/>
                  </a:lnTo>
                  <a:lnTo>
                    <a:pt x="63"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33"/>
            <p:cNvSpPr>
              <a:spLocks/>
            </p:cNvSpPr>
            <p:nvPr/>
          </p:nvSpPr>
          <p:spPr bwMode="auto">
            <a:xfrm>
              <a:off x="3465" y="2180"/>
              <a:ext cx="42" cy="47"/>
            </a:xfrm>
            <a:custGeom>
              <a:avLst/>
              <a:gdLst>
                <a:gd name="T0" fmla="*/ 84 w 84"/>
                <a:gd name="T1" fmla="*/ 0 h 94"/>
                <a:gd name="T2" fmla="*/ 81 w 84"/>
                <a:gd name="T3" fmla="*/ 7 h 94"/>
                <a:gd name="T4" fmla="*/ 78 w 84"/>
                <a:gd name="T5" fmla="*/ 13 h 94"/>
                <a:gd name="T6" fmla="*/ 74 w 84"/>
                <a:gd name="T7" fmla="*/ 20 h 94"/>
                <a:gd name="T8" fmla="*/ 71 w 84"/>
                <a:gd name="T9" fmla="*/ 27 h 94"/>
                <a:gd name="T10" fmla="*/ 65 w 84"/>
                <a:gd name="T11" fmla="*/ 33 h 94"/>
                <a:gd name="T12" fmla="*/ 61 w 84"/>
                <a:gd name="T13" fmla="*/ 41 h 94"/>
                <a:gd name="T14" fmla="*/ 56 w 84"/>
                <a:gd name="T15" fmla="*/ 47 h 94"/>
                <a:gd name="T16" fmla="*/ 51 w 84"/>
                <a:gd name="T17" fmla="*/ 55 h 94"/>
                <a:gd name="T18" fmla="*/ 45 w 84"/>
                <a:gd name="T19" fmla="*/ 60 h 94"/>
                <a:gd name="T20" fmla="*/ 40 w 84"/>
                <a:gd name="T21" fmla="*/ 67 h 94"/>
                <a:gd name="T22" fmla="*/ 34 w 84"/>
                <a:gd name="T23" fmla="*/ 72 h 94"/>
                <a:gd name="T24" fmla="*/ 29 w 84"/>
                <a:gd name="T25" fmla="*/ 77 h 94"/>
                <a:gd name="T26" fmla="*/ 17 w 84"/>
                <a:gd name="T27" fmla="*/ 87 h 94"/>
                <a:gd name="T28" fmla="*/ 7 w 84"/>
                <a:gd name="T29" fmla="*/ 94 h 94"/>
                <a:gd name="T30" fmla="*/ 0 w 84"/>
                <a:gd name="T31" fmla="*/ 88 h 94"/>
                <a:gd name="T32" fmla="*/ 5 w 84"/>
                <a:gd name="T33" fmla="*/ 81 h 94"/>
                <a:gd name="T34" fmla="*/ 10 w 84"/>
                <a:gd name="T35" fmla="*/ 75 h 94"/>
                <a:gd name="T36" fmla="*/ 14 w 84"/>
                <a:gd name="T37" fmla="*/ 69 h 94"/>
                <a:gd name="T38" fmla="*/ 19 w 84"/>
                <a:gd name="T39" fmla="*/ 64 h 94"/>
                <a:gd name="T40" fmla="*/ 29 w 84"/>
                <a:gd name="T41" fmla="*/ 54 h 94"/>
                <a:gd name="T42" fmla="*/ 40 w 84"/>
                <a:gd name="T43" fmla="*/ 44 h 94"/>
                <a:gd name="T44" fmla="*/ 49 w 84"/>
                <a:gd name="T45" fmla="*/ 33 h 94"/>
                <a:gd name="T46" fmla="*/ 60 w 84"/>
                <a:gd name="T47" fmla="*/ 23 h 94"/>
                <a:gd name="T48" fmla="*/ 65 w 84"/>
                <a:gd name="T49" fmla="*/ 16 h 94"/>
                <a:gd name="T50" fmla="*/ 72 w 84"/>
                <a:gd name="T51" fmla="*/ 11 h 94"/>
                <a:gd name="T52" fmla="*/ 78 w 84"/>
                <a:gd name="T53" fmla="*/ 6 h 94"/>
                <a:gd name="T54" fmla="*/ 84 w 84"/>
                <a:gd name="T55" fmla="*/ 0 h 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94"/>
                <a:gd name="T86" fmla="*/ 84 w 84"/>
                <a:gd name="T87" fmla="*/ 94 h 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94">
                  <a:moveTo>
                    <a:pt x="84" y="0"/>
                  </a:moveTo>
                  <a:lnTo>
                    <a:pt x="81" y="7"/>
                  </a:lnTo>
                  <a:lnTo>
                    <a:pt x="78" y="13"/>
                  </a:lnTo>
                  <a:lnTo>
                    <a:pt x="74" y="20"/>
                  </a:lnTo>
                  <a:lnTo>
                    <a:pt x="71" y="27"/>
                  </a:lnTo>
                  <a:lnTo>
                    <a:pt x="65" y="33"/>
                  </a:lnTo>
                  <a:lnTo>
                    <a:pt x="61" y="41"/>
                  </a:lnTo>
                  <a:lnTo>
                    <a:pt x="56" y="47"/>
                  </a:lnTo>
                  <a:lnTo>
                    <a:pt x="51" y="55"/>
                  </a:lnTo>
                  <a:lnTo>
                    <a:pt x="45" y="60"/>
                  </a:lnTo>
                  <a:lnTo>
                    <a:pt x="40" y="67"/>
                  </a:lnTo>
                  <a:lnTo>
                    <a:pt x="34" y="72"/>
                  </a:lnTo>
                  <a:lnTo>
                    <a:pt x="29" y="77"/>
                  </a:lnTo>
                  <a:lnTo>
                    <a:pt x="17" y="87"/>
                  </a:lnTo>
                  <a:lnTo>
                    <a:pt x="7" y="94"/>
                  </a:lnTo>
                  <a:lnTo>
                    <a:pt x="0" y="88"/>
                  </a:lnTo>
                  <a:lnTo>
                    <a:pt x="5" y="81"/>
                  </a:lnTo>
                  <a:lnTo>
                    <a:pt x="10" y="75"/>
                  </a:lnTo>
                  <a:lnTo>
                    <a:pt x="14" y="69"/>
                  </a:lnTo>
                  <a:lnTo>
                    <a:pt x="19" y="64"/>
                  </a:lnTo>
                  <a:lnTo>
                    <a:pt x="29" y="54"/>
                  </a:lnTo>
                  <a:lnTo>
                    <a:pt x="40" y="44"/>
                  </a:lnTo>
                  <a:lnTo>
                    <a:pt x="49" y="33"/>
                  </a:lnTo>
                  <a:lnTo>
                    <a:pt x="60" y="23"/>
                  </a:lnTo>
                  <a:lnTo>
                    <a:pt x="65" y="16"/>
                  </a:lnTo>
                  <a:lnTo>
                    <a:pt x="72" y="11"/>
                  </a:lnTo>
                  <a:lnTo>
                    <a:pt x="78" y="6"/>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34"/>
            <p:cNvSpPr>
              <a:spLocks/>
            </p:cNvSpPr>
            <p:nvPr/>
          </p:nvSpPr>
          <p:spPr bwMode="auto">
            <a:xfrm>
              <a:off x="3483" y="2198"/>
              <a:ext cx="80" cy="32"/>
            </a:xfrm>
            <a:custGeom>
              <a:avLst/>
              <a:gdLst>
                <a:gd name="T0" fmla="*/ 159 w 159"/>
                <a:gd name="T1" fmla="*/ 0 h 64"/>
                <a:gd name="T2" fmla="*/ 150 w 159"/>
                <a:gd name="T3" fmla="*/ 8 h 64"/>
                <a:gd name="T4" fmla="*/ 139 w 159"/>
                <a:gd name="T5" fmla="*/ 18 h 64"/>
                <a:gd name="T6" fmla="*/ 133 w 159"/>
                <a:gd name="T7" fmla="*/ 21 h 64"/>
                <a:gd name="T8" fmla="*/ 126 w 159"/>
                <a:gd name="T9" fmla="*/ 25 h 64"/>
                <a:gd name="T10" fmla="*/ 120 w 159"/>
                <a:gd name="T11" fmla="*/ 28 h 64"/>
                <a:gd name="T12" fmla="*/ 113 w 159"/>
                <a:gd name="T13" fmla="*/ 33 h 64"/>
                <a:gd name="T14" fmla="*/ 106 w 159"/>
                <a:gd name="T15" fmla="*/ 36 h 64"/>
                <a:gd name="T16" fmla="*/ 98 w 159"/>
                <a:gd name="T17" fmla="*/ 39 h 64"/>
                <a:gd name="T18" fmla="*/ 92 w 159"/>
                <a:gd name="T19" fmla="*/ 42 h 64"/>
                <a:gd name="T20" fmla="*/ 86 w 159"/>
                <a:gd name="T21" fmla="*/ 45 h 64"/>
                <a:gd name="T22" fmla="*/ 78 w 159"/>
                <a:gd name="T23" fmla="*/ 48 h 64"/>
                <a:gd name="T24" fmla="*/ 72 w 159"/>
                <a:gd name="T25" fmla="*/ 51 h 64"/>
                <a:gd name="T26" fmla="*/ 65 w 159"/>
                <a:gd name="T27" fmla="*/ 54 h 64"/>
                <a:gd name="T28" fmla="*/ 60 w 159"/>
                <a:gd name="T29" fmla="*/ 57 h 64"/>
                <a:gd name="T30" fmla="*/ 52 w 159"/>
                <a:gd name="T31" fmla="*/ 57 h 64"/>
                <a:gd name="T32" fmla="*/ 44 w 159"/>
                <a:gd name="T33" fmla="*/ 58 h 64"/>
                <a:gd name="T34" fmla="*/ 36 w 159"/>
                <a:gd name="T35" fmla="*/ 60 h 64"/>
                <a:gd name="T36" fmla="*/ 28 w 159"/>
                <a:gd name="T37" fmla="*/ 63 h 64"/>
                <a:gd name="T38" fmla="*/ 21 w 159"/>
                <a:gd name="T39" fmla="*/ 63 h 64"/>
                <a:gd name="T40" fmla="*/ 13 w 159"/>
                <a:gd name="T41" fmla="*/ 64 h 64"/>
                <a:gd name="T42" fmla="*/ 7 w 159"/>
                <a:gd name="T43" fmla="*/ 63 h 64"/>
                <a:gd name="T44" fmla="*/ 0 w 159"/>
                <a:gd name="T45" fmla="*/ 60 h 64"/>
                <a:gd name="T46" fmla="*/ 7 w 159"/>
                <a:gd name="T47" fmla="*/ 57 h 64"/>
                <a:gd name="T48" fmla="*/ 15 w 159"/>
                <a:gd name="T49" fmla="*/ 55 h 64"/>
                <a:gd name="T50" fmla="*/ 23 w 159"/>
                <a:gd name="T51" fmla="*/ 53 h 64"/>
                <a:gd name="T52" fmla="*/ 31 w 159"/>
                <a:gd name="T53" fmla="*/ 51 h 64"/>
                <a:gd name="T54" fmla="*/ 38 w 159"/>
                <a:gd name="T55" fmla="*/ 48 h 64"/>
                <a:gd name="T56" fmla="*/ 46 w 159"/>
                <a:gd name="T57" fmla="*/ 47 h 64"/>
                <a:gd name="T58" fmla="*/ 54 w 159"/>
                <a:gd name="T59" fmla="*/ 43 h 64"/>
                <a:gd name="T60" fmla="*/ 62 w 159"/>
                <a:gd name="T61" fmla="*/ 42 h 64"/>
                <a:gd name="T62" fmla="*/ 70 w 159"/>
                <a:gd name="T63" fmla="*/ 39 h 64"/>
                <a:gd name="T64" fmla="*/ 77 w 159"/>
                <a:gd name="T65" fmla="*/ 37 h 64"/>
                <a:gd name="T66" fmla="*/ 85 w 159"/>
                <a:gd name="T67" fmla="*/ 34 h 64"/>
                <a:gd name="T68" fmla="*/ 93 w 159"/>
                <a:gd name="T69" fmla="*/ 32 h 64"/>
                <a:gd name="T70" fmla="*/ 99 w 159"/>
                <a:gd name="T71" fmla="*/ 27 h 64"/>
                <a:gd name="T72" fmla="*/ 108 w 159"/>
                <a:gd name="T73" fmla="*/ 24 h 64"/>
                <a:gd name="T74" fmla="*/ 114 w 159"/>
                <a:gd name="T75" fmla="*/ 21 h 64"/>
                <a:gd name="T76" fmla="*/ 123 w 159"/>
                <a:gd name="T77" fmla="*/ 18 h 64"/>
                <a:gd name="T78" fmla="*/ 130 w 159"/>
                <a:gd name="T79" fmla="*/ 10 h 64"/>
                <a:gd name="T80" fmla="*/ 140 w 159"/>
                <a:gd name="T81" fmla="*/ 6 h 64"/>
                <a:gd name="T82" fmla="*/ 150 w 159"/>
                <a:gd name="T83" fmla="*/ 3 h 64"/>
                <a:gd name="T84" fmla="*/ 159 w 159"/>
                <a:gd name="T85" fmla="*/ 0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64"/>
                <a:gd name="T131" fmla="*/ 159 w 159"/>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64">
                  <a:moveTo>
                    <a:pt x="159" y="0"/>
                  </a:moveTo>
                  <a:lnTo>
                    <a:pt x="150" y="8"/>
                  </a:lnTo>
                  <a:lnTo>
                    <a:pt x="139" y="18"/>
                  </a:lnTo>
                  <a:lnTo>
                    <a:pt x="133" y="21"/>
                  </a:lnTo>
                  <a:lnTo>
                    <a:pt x="126" y="25"/>
                  </a:lnTo>
                  <a:lnTo>
                    <a:pt x="120" y="28"/>
                  </a:lnTo>
                  <a:lnTo>
                    <a:pt x="113" y="33"/>
                  </a:lnTo>
                  <a:lnTo>
                    <a:pt x="106" y="36"/>
                  </a:lnTo>
                  <a:lnTo>
                    <a:pt x="98" y="39"/>
                  </a:lnTo>
                  <a:lnTo>
                    <a:pt x="92" y="42"/>
                  </a:lnTo>
                  <a:lnTo>
                    <a:pt x="86" y="45"/>
                  </a:lnTo>
                  <a:lnTo>
                    <a:pt x="78" y="48"/>
                  </a:lnTo>
                  <a:lnTo>
                    <a:pt x="72" y="51"/>
                  </a:lnTo>
                  <a:lnTo>
                    <a:pt x="65" y="54"/>
                  </a:lnTo>
                  <a:lnTo>
                    <a:pt x="60" y="57"/>
                  </a:lnTo>
                  <a:lnTo>
                    <a:pt x="52" y="57"/>
                  </a:lnTo>
                  <a:lnTo>
                    <a:pt x="44" y="58"/>
                  </a:lnTo>
                  <a:lnTo>
                    <a:pt x="36" y="60"/>
                  </a:lnTo>
                  <a:lnTo>
                    <a:pt x="28" y="63"/>
                  </a:lnTo>
                  <a:lnTo>
                    <a:pt x="21" y="63"/>
                  </a:lnTo>
                  <a:lnTo>
                    <a:pt x="13" y="64"/>
                  </a:lnTo>
                  <a:lnTo>
                    <a:pt x="7" y="63"/>
                  </a:lnTo>
                  <a:lnTo>
                    <a:pt x="0" y="60"/>
                  </a:lnTo>
                  <a:lnTo>
                    <a:pt x="7" y="57"/>
                  </a:lnTo>
                  <a:lnTo>
                    <a:pt x="15" y="55"/>
                  </a:lnTo>
                  <a:lnTo>
                    <a:pt x="23" y="53"/>
                  </a:lnTo>
                  <a:lnTo>
                    <a:pt x="31" y="51"/>
                  </a:lnTo>
                  <a:lnTo>
                    <a:pt x="38" y="48"/>
                  </a:lnTo>
                  <a:lnTo>
                    <a:pt x="46" y="47"/>
                  </a:lnTo>
                  <a:lnTo>
                    <a:pt x="54" y="43"/>
                  </a:lnTo>
                  <a:lnTo>
                    <a:pt x="62" y="42"/>
                  </a:lnTo>
                  <a:lnTo>
                    <a:pt x="70" y="39"/>
                  </a:lnTo>
                  <a:lnTo>
                    <a:pt x="77" y="37"/>
                  </a:lnTo>
                  <a:lnTo>
                    <a:pt x="85" y="34"/>
                  </a:lnTo>
                  <a:lnTo>
                    <a:pt x="93" y="32"/>
                  </a:lnTo>
                  <a:lnTo>
                    <a:pt x="99" y="27"/>
                  </a:lnTo>
                  <a:lnTo>
                    <a:pt x="108" y="24"/>
                  </a:lnTo>
                  <a:lnTo>
                    <a:pt x="114" y="21"/>
                  </a:lnTo>
                  <a:lnTo>
                    <a:pt x="123" y="18"/>
                  </a:lnTo>
                  <a:lnTo>
                    <a:pt x="130" y="10"/>
                  </a:lnTo>
                  <a:lnTo>
                    <a:pt x="140" y="6"/>
                  </a:lnTo>
                  <a:lnTo>
                    <a:pt x="150" y="3"/>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35"/>
            <p:cNvSpPr>
              <a:spLocks/>
            </p:cNvSpPr>
            <p:nvPr/>
          </p:nvSpPr>
          <p:spPr bwMode="auto">
            <a:xfrm>
              <a:off x="3483" y="2219"/>
              <a:ext cx="96" cy="34"/>
            </a:xfrm>
            <a:custGeom>
              <a:avLst/>
              <a:gdLst>
                <a:gd name="T0" fmla="*/ 192 w 192"/>
                <a:gd name="T1" fmla="*/ 0 h 67"/>
                <a:gd name="T2" fmla="*/ 181 w 192"/>
                <a:gd name="T3" fmla="*/ 7 h 67"/>
                <a:gd name="T4" fmla="*/ 171 w 192"/>
                <a:gd name="T5" fmla="*/ 15 h 67"/>
                <a:gd name="T6" fmla="*/ 160 w 192"/>
                <a:gd name="T7" fmla="*/ 22 h 67"/>
                <a:gd name="T8" fmla="*/ 150 w 192"/>
                <a:gd name="T9" fmla="*/ 30 h 67"/>
                <a:gd name="T10" fmla="*/ 143 w 192"/>
                <a:gd name="T11" fmla="*/ 33 h 67"/>
                <a:gd name="T12" fmla="*/ 138 w 192"/>
                <a:gd name="T13" fmla="*/ 37 h 67"/>
                <a:gd name="T14" fmla="*/ 131 w 192"/>
                <a:gd name="T15" fmla="*/ 40 h 67"/>
                <a:gd name="T16" fmla="*/ 126 w 192"/>
                <a:gd name="T17" fmla="*/ 44 h 67"/>
                <a:gd name="T18" fmla="*/ 114 w 192"/>
                <a:gd name="T19" fmla="*/ 50 h 67"/>
                <a:gd name="T20" fmla="*/ 104 w 192"/>
                <a:gd name="T21" fmla="*/ 57 h 67"/>
                <a:gd name="T22" fmla="*/ 97 w 192"/>
                <a:gd name="T23" fmla="*/ 58 h 67"/>
                <a:gd name="T24" fmla="*/ 91 w 192"/>
                <a:gd name="T25" fmla="*/ 60 h 67"/>
                <a:gd name="T26" fmla="*/ 85 w 192"/>
                <a:gd name="T27" fmla="*/ 62 h 67"/>
                <a:gd name="T28" fmla="*/ 78 w 192"/>
                <a:gd name="T29" fmla="*/ 64 h 67"/>
                <a:gd name="T30" fmla="*/ 72 w 192"/>
                <a:gd name="T31" fmla="*/ 65 h 67"/>
                <a:gd name="T32" fmla="*/ 65 w 192"/>
                <a:gd name="T33" fmla="*/ 66 h 67"/>
                <a:gd name="T34" fmla="*/ 59 w 192"/>
                <a:gd name="T35" fmla="*/ 66 h 67"/>
                <a:gd name="T36" fmla="*/ 53 w 192"/>
                <a:gd name="T37" fmla="*/ 67 h 67"/>
                <a:gd name="T38" fmla="*/ 45 w 192"/>
                <a:gd name="T39" fmla="*/ 66 h 67"/>
                <a:gd name="T40" fmla="*/ 39 w 192"/>
                <a:gd name="T41" fmla="*/ 66 h 67"/>
                <a:gd name="T42" fmla="*/ 32 w 192"/>
                <a:gd name="T43" fmla="*/ 65 h 67"/>
                <a:gd name="T44" fmla="*/ 26 w 192"/>
                <a:gd name="T45" fmla="*/ 64 h 67"/>
                <a:gd name="T46" fmla="*/ 20 w 192"/>
                <a:gd name="T47" fmla="*/ 62 h 67"/>
                <a:gd name="T48" fmla="*/ 13 w 192"/>
                <a:gd name="T49" fmla="*/ 60 h 67"/>
                <a:gd name="T50" fmla="*/ 7 w 192"/>
                <a:gd name="T51" fmla="*/ 57 h 67"/>
                <a:gd name="T52" fmla="*/ 0 w 192"/>
                <a:gd name="T53" fmla="*/ 54 h 67"/>
                <a:gd name="T54" fmla="*/ 6 w 192"/>
                <a:gd name="T55" fmla="*/ 54 h 67"/>
                <a:gd name="T56" fmla="*/ 12 w 192"/>
                <a:gd name="T57" fmla="*/ 54 h 67"/>
                <a:gd name="T58" fmla="*/ 19 w 192"/>
                <a:gd name="T59" fmla="*/ 54 h 67"/>
                <a:gd name="T60" fmla="*/ 25 w 192"/>
                <a:gd name="T61" fmla="*/ 54 h 67"/>
                <a:gd name="T62" fmla="*/ 31 w 192"/>
                <a:gd name="T63" fmla="*/ 52 h 67"/>
                <a:gd name="T64" fmla="*/ 38 w 192"/>
                <a:gd name="T65" fmla="*/ 52 h 67"/>
                <a:gd name="T66" fmla="*/ 44 w 192"/>
                <a:gd name="T67" fmla="*/ 51 h 67"/>
                <a:gd name="T68" fmla="*/ 51 w 192"/>
                <a:gd name="T69" fmla="*/ 51 h 67"/>
                <a:gd name="T70" fmla="*/ 56 w 192"/>
                <a:gd name="T71" fmla="*/ 49 h 67"/>
                <a:gd name="T72" fmla="*/ 62 w 192"/>
                <a:gd name="T73" fmla="*/ 48 h 67"/>
                <a:gd name="T74" fmla="*/ 69 w 192"/>
                <a:gd name="T75" fmla="*/ 47 h 67"/>
                <a:gd name="T76" fmla="*/ 75 w 192"/>
                <a:gd name="T77" fmla="*/ 46 h 67"/>
                <a:gd name="T78" fmla="*/ 81 w 192"/>
                <a:gd name="T79" fmla="*/ 44 h 67"/>
                <a:gd name="T80" fmla="*/ 88 w 192"/>
                <a:gd name="T81" fmla="*/ 42 h 67"/>
                <a:gd name="T82" fmla="*/ 94 w 192"/>
                <a:gd name="T83" fmla="*/ 40 h 67"/>
                <a:gd name="T84" fmla="*/ 101 w 192"/>
                <a:gd name="T85" fmla="*/ 39 h 67"/>
                <a:gd name="T86" fmla="*/ 106 w 192"/>
                <a:gd name="T87" fmla="*/ 35 h 67"/>
                <a:gd name="T88" fmla="*/ 111 w 192"/>
                <a:gd name="T89" fmla="*/ 33 h 67"/>
                <a:gd name="T90" fmla="*/ 118 w 192"/>
                <a:gd name="T91" fmla="*/ 31 h 67"/>
                <a:gd name="T92" fmla="*/ 124 w 192"/>
                <a:gd name="T93" fmla="*/ 29 h 67"/>
                <a:gd name="T94" fmla="*/ 129 w 192"/>
                <a:gd name="T95" fmla="*/ 26 h 67"/>
                <a:gd name="T96" fmla="*/ 135 w 192"/>
                <a:gd name="T97" fmla="*/ 24 h 67"/>
                <a:gd name="T98" fmla="*/ 141 w 192"/>
                <a:gd name="T99" fmla="*/ 22 h 67"/>
                <a:gd name="T100" fmla="*/ 147 w 192"/>
                <a:gd name="T101" fmla="*/ 19 h 67"/>
                <a:gd name="T102" fmla="*/ 158 w 192"/>
                <a:gd name="T103" fmla="*/ 13 h 67"/>
                <a:gd name="T104" fmla="*/ 170 w 192"/>
                <a:gd name="T105" fmla="*/ 9 h 67"/>
                <a:gd name="T106" fmla="*/ 180 w 192"/>
                <a:gd name="T107" fmla="*/ 3 h 67"/>
                <a:gd name="T108" fmla="*/ 192 w 192"/>
                <a:gd name="T109" fmla="*/ 0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2"/>
                <a:gd name="T166" fmla="*/ 0 h 67"/>
                <a:gd name="T167" fmla="*/ 192 w 192"/>
                <a:gd name="T168" fmla="*/ 67 h 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2" h="67">
                  <a:moveTo>
                    <a:pt x="192" y="0"/>
                  </a:moveTo>
                  <a:lnTo>
                    <a:pt x="181" y="7"/>
                  </a:lnTo>
                  <a:lnTo>
                    <a:pt x="171" y="15"/>
                  </a:lnTo>
                  <a:lnTo>
                    <a:pt x="160" y="22"/>
                  </a:lnTo>
                  <a:lnTo>
                    <a:pt x="150" y="30"/>
                  </a:lnTo>
                  <a:lnTo>
                    <a:pt x="143" y="33"/>
                  </a:lnTo>
                  <a:lnTo>
                    <a:pt x="138" y="37"/>
                  </a:lnTo>
                  <a:lnTo>
                    <a:pt x="131" y="40"/>
                  </a:lnTo>
                  <a:lnTo>
                    <a:pt x="126" y="44"/>
                  </a:lnTo>
                  <a:lnTo>
                    <a:pt x="114" y="50"/>
                  </a:lnTo>
                  <a:lnTo>
                    <a:pt x="104" y="57"/>
                  </a:lnTo>
                  <a:lnTo>
                    <a:pt x="97" y="58"/>
                  </a:lnTo>
                  <a:lnTo>
                    <a:pt x="91" y="60"/>
                  </a:lnTo>
                  <a:lnTo>
                    <a:pt x="85" y="62"/>
                  </a:lnTo>
                  <a:lnTo>
                    <a:pt x="78" y="64"/>
                  </a:lnTo>
                  <a:lnTo>
                    <a:pt x="72" y="65"/>
                  </a:lnTo>
                  <a:lnTo>
                    <a:pt x="65" y="66"/>
                  </a:lnTo>
                  <a:lnTo>
                    <a:pt x="59" y="66"/>
                  </a:lnTo>
                  <a:lnTo>
                    <a:pt x="53" y="67"/>
                  </a:lnTo>
                  <a:lnTo>
                    <a:pt x="45" y="66"/>
                  </a:lnTo>
                  <a:lnTo>
                    <a:pt x="39" y="66"/>
                  </a:lnTo>
                  <a:lnTo>
                    <a:pt x="32" y="65"/>
                  </a:lnTo>
                  <a:lnTo>
                    <a:pt x="26" y="64"/>
                  </a:lnTo>
                  <a:lnTo>
                    <a:pt x="20" y="62"/>
                  </a:lnTo>
                  <a:lnTo>
                    <a:pt x="13" y="60"/>
                  </a:lnTo>
                  <a:lnTo>
                    <a:pt x="7" y="57"/>
                  </a:lnTo>
                  <a:lnTo>
                    <a:pt x="0" y="54"/>
                  </a:lnTo>
                  <a:lnTo>
                    <a:pt x="6" y="54"/>
                  </a:lnTo>
                  <a:lnTo>
                    <a:pt x="12" y="54"/>
                  </a:lnTo>
                  <a:lnTo>
                    <a:pt x="19" y="54"/>
                  </a:lnTo>
                  <a:lnTo>
                    <a:pt x="25" y="54"/>
                  </a:lnTo>
                  <a:lnTo>
                    <a:pt x="31" y="52"/>
                  </a:lnTo>
                  <a:lnTo>
                    <a:pt x="38" y="52"/>
                  </a:lnTo>
                  <a:lnTo>
                    <a:pt x="44" y="51"/>
                  </a:lnTo>
                  <a:lnTo>
                    <a:pt x="51" y="51"/>
                  </a:lnTo>
                  <a:lnTo>
                    <a:pt x="56" y="49"/>
                  </a:lnTo>
                  <a:lnTo>
                    <a:pt x="62" y="48"/>
                  </a:lnTo>
                  <a:lnTo>
                    <a:pt x="69" y="47"/>
                  </a:lnTo>
                  <a:lnTo>
                    <a:pt x="75" y="46"/>
                  </a:lnTo>
                  <a:lnTo>
                    <a:pt x="81" y="44"/>
                  </a:lnTo>
                  <a:lnTo>
                    <a:pt x="88" y="42"/>
                  </a:lnTo>
                  <a:lnTo>
                    <a:pt x="94" y="40"/>
                  </a:lnTo>
                  <a:lnTo>
                    <a:pt x="101" y="39"/>
                  </a:lnTo>
                  <a:lnTo>
                    <a:pt x="106" y="35"/>
                  </a:lnTo>
                  <a:lnTo>
                    <a:pt x="111" y="33"/>
                  </a:lnTo>
                  <a:lnTo>
                    <a:pt x="118" y="31"/>
                  </a:lnTo>
                  <a:lnTo>
                    <a:pt x="124" y="29"/>
                  </a:lnTo>
                  <a:lnTo>
                    <a:pt x="129" y="26"/>
                  </a:lnTo>
                  <a:lnTo>
                    <a:pt x="135" y="24"/>
                  </a:lnTo>
                  <a:lnTo>
                    <a:pt x="141" y="22"/>
                  </a:lnTo>
                  <a:lnTo>
                    <a:pt x="147" y="19"/>
                  </a:lnTo>
                  <a:lnTo>
                    <a:pt x="158" y="13"/>
                  </a:lnTo>
                  <a:lnTo>
                    <a:pt x="170" y="9"/>
                  </a:lnTo>
                  <a:lnTo>
                    <a:pt x="180" y="3"/>
                  </a:lnTo>
                  <a:lnTo>
                    <a:pt x="1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36"/>
            <p:cNvSpPr>
              <a:spLocks/>
            </p:cNvSpPr>
            <p:nvPr/>
          </p:nvSpPr>
          <p:spPr bwMode="auto">
            <a:xfrm>
              <a:off x="2939" y="2240"/>
              <a:ext cx="496" cy="201"/>
            </a:xfrm>
            <a:custGeom>
              <a:avLst/>
              <a:gdLst>
                <a:gd name="T0" fmla="*/ 968 w 994"/>
                <a:gd name="T1" fmla="*/ 7 h 401"/>
                <a:gd name="T2" fmla="*/ 978 w 994"/>
                <a:gd name="T3" fmla="*/ 33 h 401"/>
                <a:gd name="T4" fmla="*/ 962 w 994"/>
                <a:gd name="T5" fmla="*/ 75 h 401"/>
                <a:gd name="T6" fmla="*/ 968 w 994"/>
                <a:gd name="T7" fmla="*/ 120 h 401"/>
                <a:gd name="T8" fmla="*/ 984 w 994"/>
                <a:gd name="T9" fmla="*/ 165 h 401"/>
                <a:gd name="T10" fmla="*/ 956 w 994"/>
                <a:gd name="T11" fmla="*/ 202 h 401"/>
                <a:gd name="T12" fmla="*/ 918 w 994"/>
                <a:gd name="T13" fmla="*/ 241 h 401"/>
                <a:gd name="T14" fmla="*/ 880 w 994"/>
                <a:gd name="T15" fmla="*/ 280 h 401"/>
                <a:gd name="T16" fmla="*/ 831 w 994"/>
                <a:gd name="T17" fmla="*/ 293 h 401"/>
                <a:gd name="T18" fmla="*/ 779 w 994"/>
                <a:gd name="T19" fmla="*/ 307 h 401"/>
                <a:gd name="T20" fmla="*/ 740 w 994"/>
                <a:gd name="T21" fmla="*/ 325 h 401"/>
                <a:gd name="T22" fmla="*/ 703 w 994"/>
                <a:gd name="T23" fmla="*/ 325 h 401"/>
                <a:gd name="T24" fmla="*/ 651 w 994"/>
                <a:gd name="T25" fmla="*/ 326 h 401"/>
                <a:gd name="T26" fmla="*/ 590 w 994"/>
                <a:gd name="T27" fmla="*/ 313 h 401"/>
                <a:gd name="T28" fmla="*/ 541 w 994"/>
                <a:gd name="T29" fmla="*/ 316 h 401"/>
                <a:gd name="T30" fmla="*/ 492 w 994"/>
                <a:gd name="T31" fmla="*/ 326 h 401"/>
                <a:gd name="T32" fmla="*/ 465 w 994"/>
                <a:gd name="T33" fmla="*/ 362 h 401"/>
                <a:gd name="T34" fmla="*/ 411 w 994"/>
                <a:gd name="T35" fmla="*/ 363 h 401"/>
                <a:gd name="T36" fmla="*/ 360 w 994"/>
                <a:gd name="T37" fmla="*/ 373 h 401"/>
                <a:gd name="T38" fmla="*/ 339 w 994"/>
                <a:gd name="T39" fmla="*/ 396 h 401"/>
                <a:gd name="T40" fmla="*/ 297 w 994"/>
                <a:gd name="T41" fmla="*/ 399 h 401"/>
                <a:gd name="T42" fmla="*/ 258 w 994"/>
                <a:gd name="T43" fmla="*/ 394 h 401"/>
                <a:gd name="T44" fmla="*/ 248 w 994"/>
                <a:gd name="T45" fmla="*/ 359 h 401"/>
                <a:gd name="T46" fmla="*/ 228 w 994"/>
                <a:gd name="T47" fmla="*/ 322 h 401"/>
                <a:gd name="T48" fmla="*/ 167 w 994"/>
                <a:gd name="T49" fmla="*/ 315 h 401"/>
                <a:gd name="T50" fmla="*/ 101 w 994"/>
                <a:gd name="T51" fmla="*/ 328 h 401"/>
                <a:gd name="T52" fmla="*/ 65 w 994"/>
                <a:gd name="T53" fmla="*/ 296 h 401"/>
                <a:gd name="T54" fmla="*/ 42 w 994"/>
                <a:gd name="T55" fmla="*/ 242 h 401"/>
                <a:gd name="T56" fmla="*/ 5 w 994"/>
                <a:gd name="T57" fmla="*/ 196 h 401"/>
                <a:gd name="T58" fmla="*/ 126 w 994"/>
                <a:gd name="T59" fmla="*/ 159 h 401"/>
                <a:gd name="T60" fmla="*/ 101 w 994"/>
                <a:gd name="T61" fmla="*/ 201 h 401"/>
                <a:gd name="T62" fmla="*/ 103 w 994"/>
                <a:gd name="T63" fmla="*/ 245 h 401"/>
                <a:gd name="T64" fmla="*/ 164 w 994"/>
                <a:gd name="T65" fmla="*/ 281 h 401"/>
                <a:gd name="T66" fmla="*/ 210 w 994"/>
                <a:gd name="T67" fmla="*/ 303 h 401"/>
                <a:gd name="T68" fmla="*/ 251 w 994"/>
                <a:gd name="T69" fmla="*/ 308 h 401"/>
                <a:gd name="T70" fmla="*/ 288 w 994"/>
                <a:gd name="T71" fmla="*/ 292 h 401"/>
                <a:gd name="T72" fmla="*/ 326 w 994"/>
                <a:gd name="T73" fmla="*/ 294 h 401"/>
                <a:gd name="T74" fmla="*/ 370 w 994"/>
                <a:gd name="T75" fmla="*/ 287 h 401"/>
                <a:gd name="T76" fmla="*/ 403 w 994"/>
                <a:gd name="T77" fmla="*/ 263 h 401"/>
                <a:gd name="T78" fmla="*/ 387 w 994"/>
                <a:gd name="T79" fmla="*/ 231 h 401"/>
                <a:gd name="T80" fmla="*/ 407 w 994"/>
                <a:gd name="T81" fmla="*/ 221 h 401"/>
                <a:gd name="T82" fmla="*/ 444 w 994"/>
                <a:gd name="T83" fmla="*/ 220 h 401"/>
                <a:gd name="T84" fmla="*/ 484 w 994"/>
                <a:gd name="T85" fmla="*/ 246 h 401"/>
                <a:gd name="T86" fmla="*/ 534 w 994"/>
                <a:gd name="T87" fmla="*/ 268 h 401"/>
                <a:gd name="T88" fmla="*/ 576 w 994"/>
                <a:gd name="T89" fmla="*/ 264 h 401"/>
                <a:gd name="T90" fmla="*/ 615 w 994"/>
                <a:gd name="T91" fmla="*/ 269 h 401"/>
                <a:gd name="T92" fmla="*/ 650 w 994"/>
                <a:gd name="T93" fmla="*/ 275 h 401"/>
                <a:gd name="T94" fmla="*/ 701 w 994"/>
                <a:gd name="T95" fmla="*/ 262 h 401"/>
                <a:gd name="T96" fmla="*/ 692 w 994"/>
                <a:gd name="T97" fmla="*/ 224 h 401"/>
                <a:gd name="T98" fmla="*/ 698 w 994"/>
                <a:gd name="T99" fmla="*/ 200 h 401"/>
                <a:gd name="T100" fmla="*/ 724 w 994"/>
                <a:gd name="T101" fmla="*/ 214 h 401"/>
                <a:gd name="T102" fmla="*/ 775 w 994"/>
                <a:gd name="T103" fmla="*/ 209 h 401"/>
                <a:gd name="T104" fmla="*/ 817 w 994"/>
                <a:gd name="T105" fmla="*/ 193 h 401"/>
                <a:gd name="T106" fmla="*/ 858 w 994"/>
                <a:gd name="T107" fmla="*/ 159 h 401"/>
                <a:gd name="T108" fmla="*/ 896 w 994"/>
                <a:gd name="T109" fmla="*/ 114 h 401"/>
                <a:gd name="T110" fmla="*/ 867 w 994"/>
                <a:gd name="T111" fmla="*/ 66 h 401"/>
                <a:gd name="T112" fmla="*/ 847 w 994"/>
                <a:gd name="T113" fmla="*/ 31 h 401"/>
                <a:gd name="T114" fmla="*/ 915 w 994"/>
                <a:gd name="T115" fmla="*/ 24 h 4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94"/>
                <a:gd name="T175" fmla="*/ 0 h 401"/>
                <a:gd name="T176" fmla="*/ 994 w 994"/>
                <a:gd name="T177" fmla="*/ 401 h 4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94" h="401">
                  <a:moveTo>
                    <a:pt x="915" y="24"/>
                  </a:moveTo>
                  <a:lnTo>
                    <a:pt x="925" y="24"/>
                  </a:lnTo>
                  <a:lnTo>
                    <a:pt x="936" y="22"/>
                  </a:lnTo>
                  <a:lnTo>
                    <a:pt x="947" y="17"/>
                  </a:lnTo>
                  <a:lnTo>
                    <a:pt x="958" y="13"/>
                  </a:lnTo>
                  <a:lnTo>
                    <a:pt x="968" y="7"/>
                  </a:lnTo>
                  <a:lnTo>
                    <a:pt x="978" y="5"/>
                  </a:lnTo>
                  <a:lnTo>
                    <a:pt x="985" y="6"/>
                  </a:lnTo>
                  <a:lnTo>
                    <a:pt x="994" y="15"/>
                  </a:lnTo>
                  <a:lnTo>
                    <a:pt x="987" y="20"/>
                  </a:lnTo>
                  <a:lnTo>
                    <a:pt x="983" y="26"/>
                  </a:lnTo>
                  <a:lnTo>
                    <a:pt x="978" y="33"/>
                  </a:lnTo>
                  <a:lnTo>
                    <a:pt x="974" y="40"/>
                  </a:lnTo>
                  <a:lnTo>
                    <a:pt x="970" y="47"/>
                  </a:lnTo>
                  <a:lnTo>
                    <a:pt x="967" y="54"/>
                  </a:lnTo>
                  <a:lnTo>
                    <a:pt x="965" y="62"/>
                  </a:lnTo>
                  <a:lnTo>
                    <a:pt x="964" y="69"/>
                  </a:lnTo>
                  <a:lnTo>
                    <a:pt x="962" y="75"/>
                  </a:lnTo>
                  <a:lnTo>
                    <a:pt x="961" y="84"/>
                  </a:lnTo>
                  <a:lnTo>
                    <a:pt x="961" y="90"/>
                  </a:lnTo>
                  <a:lnTo>
                    <a:pt x="962" y="99"/>
                  </a:lnTo>
                  <a:lnTo>
                    <a:pt x="963" y="105"/>
                  </a:lnTo>
                  <a:lnTo>
                    <a:pt x="965" y="114"/>
                  </a:lnTo>
                  <a:lnTo>
                    <a:pt x="968" y="120"/>
                  </a:lnTo>
                  <a:lnTo>
                    <a:pt x="972" y="129"/>
                  </a:lnTo>
                  <a:lnTo>
                    <a:pt x="978" y="137"/>
                  </a:lnTo>
                  <a:lnTo>
                    <a:pt x="981" y="148"/>
                  </a:lnTo>
                  <a:lnTo>
                    <a:pt x="982" y="153"/>
                  </a:lnTo>
                  <a:lnTo>
                    <a:pt x="983" y="160"/>
                  </a:lnTo>
                  <a:lnTo>
                    <a:pt x="984" y="165"/>
                  </a:lnTo>
                  <a:lnTo>
                    <a:pt x="987" y="171"/>
                  </a:lnTo>
                  <a:lnTo>
                    <a:pt x="981" y="177"/>
                  </a:lnTo>
                  <a:lnTo>
                    <a:pt x="974" y="183"/>
                  </a:lnTo>
                  <a:lnTo>
                    <a:pt x="968" y="189"/>
                  </a:lnTo>
                  <a:lnTo>
                    <a:pt x="963" y="196"/>
                  </a:lnTo>
                  <a:lnTo>
                    <a:pt x="956" y="202"/>
                  </a:lnTo>
                  <a:lnTo>
                    <a:pt x="950" y="209"/>
                  </a:lnTo>
                  <a:lnTo>
                    <a:pt x="944" y="215"/>
                  </a:lnTo>
                  <a:lnTo>
                    <a:pt x="937" y="221"/>
                  </a:lnTo>
                  <a:lnTo>
                    <a:pt x="931" y="228"/>
                  </a:lnTo>
                  <a:lnTo>
                    <a:pt x="924" y="234"/>
                  </a:lnTo>
                  <a:lnTo>
                    <a:pt x="918" y="241"/>
                  </a:lnTo>
                  <a:lnTo>
                    <a:pt x="912" y="247"/>
                  </a:lnTo>
                  <a:lnTo>
                    <a:pt x="905" y="253"/>
                  </a:lnTo>
                  <a:lnTo>
                    <a:pt x="899" y="261"/>
                  </a:lnTo>
                  <a:lnTo>
                    <a:pt x="894" y="268"/>
                  </a:lnTo>
                  <a:lnTo>
                    <a:pt x="888" y="276"/>
                  </a:lnTo>
                  <a:lnTo>
                    <a:pt x="880" y="280"/>
                  </a:lnTo>
                  <a:lnTo>
                    <a:pt x="872" y="284"/>
                  </a:lnTo>
                  <a:lnTo>
                    <a:pt x="864" y="286"/>
                  </a:lnTo>
                  <a:lnTo>
                    <a:pt x="856" y="290"/>
                  </a:lnTo>
                  <a:lnTo>
                    <a:pt x="848" y="291"/>
                  </a:lnTo>
                  <a:lnTo>
                    <a:pt x="839" y="292"/>
                  </a:lnTo>
                  <a:lnTo>
                    <a:pt x="831" y="293"/>
                  </a:lnTo>
                  <a:lnTo>
                    <a:pt x="822" y="295"/>
                  </a:lnTo>
                  <a:lnTo>
                    <a:pt x="813" y="296"/>
                  </a:lnTo>
                  <a:lnTo>
                    <a:pt x="804" y="298"/>
                  </a:lnTo>
                  <a:lnTo>
                    <a:pt x="796" y="300"/>
                  </a:lnTo>
                  <a:lnTo>
                    <a:pt x="787" y="303"/>
                  </a:lnTo>
                  <a:lnTo>
                    <a:pt x="779" y="307"/>
                  </a:lnTo>
                  <a:lnTo>
                    <a:pt x="771" y="312"/>
                  </a:lnTo>
                  <a:lnTo>
                    <a:pt x="765" y="318"/>
                  </a:lnTo>
                  <a:lnTo>
                    <a:pt x="759" y="327"/>
                  </a:lnTo>
                  <a:lnTo>
                    <a:pt x="753" y="326"/>
                  </a:lnTo>
                  <a:lnTo>
                    <a:pt x="747" y="325"/>
                  </a:lnTo>
                  <a:lnTo>
                    <a:pt x="740" y="325"/>
                  </a:lnTo>
                  <a:lnTo>
                    <a:pt x="734" y="325"/>
                  </a:lnTo>
                  <a:lnTo>
                    <a:pt x="727" y="325"/>
                  </a:lnTo>
                  <a:lnTo>
                    <a:pt x="721" y="325"/>
                  </a:lnTo>
                  <a:lnTo>
                    <a:pt x="715" y="325"/>
                  </a:lnTo>
                  <a:lnTo>
                    <a:pt x="709" y="325"/>
                  </a:lnTo>
                  <a:lnTo>
                    <a:pt x="703" y="325"/>
                  </a:lnTo>
                  <a:lnTo>
                    <a:pt x="697" y="325"/>
                  </a:lnTo>
                  <a:lnTo>
                    <a:pt x="690" y="325"/>
                  </a:lnTo>
                  <a:lnTo>
                    <a:pt x="685" y="326"/>
                  </a:lnTo>
                  <a:lnTo>
                    <a:pt x="673" y="326"/>
                  </a:lnTo>
                  <a:lnTo>
                    <a:pt x="662" y="327"/>
                  </a:lnTo>
                  <a:lnTo>
                    <a:pt x="651" y="326"/>
                  </a:lnTo>
                  <a:lnTo>
                    <a:pt x="640" y="326"/>
                  </a:lnTo>
                  <a:lnTo>
                    <a:pt x="628" y="325"/>
                  </a:lnTo>
                  <a:lnTo>
                    <a:pt x="619" y="324"/>
                  </a:lnTo>
                  <a:lnTo>
                    <a:pt x="609" y="320"/>
                  </a:lnTo>
                  <a:lnTo>
                    <a:pt x="600" y="317"/>
                  </a:lnTo>
                  <a:lnTo>
                    <a:pt x="590" y="313"/>
                  </a:lnTo>
                  <a:lnTo>
                    <a:pt x="583" y="309"/>
                  </a:lnTo>
                  <a:lnTo>
                    <a:pt x="574" y="311"/>
                  </a:lnTo>
                  <a:lnTo>
                    <a:pt x="567" y="313"/>
                  </a:lnTo>
                  <a:lnTo>
                    <a:pt x="558" y="314"/>
                  </a:lnTo>
                  <a:lnTo>
                    <a:pt x="551" y="316"/>
                  </a:lnTo>
                  <a:lnTo>
                    <a:pt x="541" y="316"/>
                  </a:lnTo>
                  <a:lnTo>
                    <a:pt x="533" y="317"/>
                  </a:lnTo>
                  <a:lnTo>
                    <a:pt x="523" y="318"/>
                  </a:lnTo>
                  <a:lnTo>
                    <a:pt x="515" y="320"/>
                  </a:lnTo>
                  <a:lnTo>
                    <a:pt x="506" y="320"/>
                  </a:lnTo>
                  <a:lnTo>
                    <a:pt x="499" y="324"/>
                  </a:lnTo>
                  <a:lnTo>
                    <a:pt x="492" y="326"/>
                  </a:lnTo>
                  <a:lnTo>
                    <a:pt x="487" y="330"/>
                  </a:lnTo>
                  <a:lnTo>
                    <a:pt x="480" y="334"/>
                  </a:lnTo>
                  <a:lnTo>
                    <a:pt x="477" y="342"/>
                  </a:lnTo>
                  <a:lnTo>
                    <a:pt x="474" y="349"/>
                  </a:lnTo>
                  <a:lnTo>
                    <a:pt x="474" y="360"/>
                  </a:lnTo>
                  <a:lnTo>
                    <a:pt x="465" y="362"/>
                  </a:lnTo>
                  <a:lnTo>
                    <a:pt x="458" y="364"/>
                  </a:lnTo>
                  <a:lnTo>
                    <a:pt x="448" y="364"/>
                  </a:lnTo>
                  <a:lnTo>
                    <a:pt x="440" y="365"/>
                  </a:lnTo>
                  <a:lnTo>
                    <a:pt x="430" y="364"/>
                  </a:lnTo>
                  <a:lnTo>
                    <a:pt x="421" y="364"/>
                  </a:lnTo>
                  <a:lnTo>
                    <a:pt x="411" y="363"/>
                  </a:lnTo>
                  <a:lnTo>
                    <a:pt x="403" y="363"/>
                  </a:lnTo>
                  <a:lnTo>
                    <a:pt x="393" y="363"/>
                  </a:lnTo>
                  <a:lnTo>
                    <a:pt x="383" y="364"/>
                  </a:lnTo>
                  <a:lnTo>
                    <a:pt x="375" y="365"/>
                  </a:lnTo>
                  <a:lnTo>
                    <a:pt x="369" y="368"/>
                  </a:lnTo>
                  <a:lnTo>
                    <a:pt x="360" y="373"/>
                  </a:lnTo>
                  <a:lnTo>
                    <a:pt x="355" y="379"/>
                  </a:lnTo>
                  <a:lnTo>
                    <a:pt x="351" y="382"/>
                  </a:lnTo>
                  <a:lnTo>
                    <a:pt x="348" y="388"/>
                  </a:lnTo>
                  <a:lnTo>
                    <a:pt x="346" y="393"/>
                  </a:lnTo>
                  <a:lnTo>
                    <a:pt x="345" y="399"/>
                  </a:lnTo>
                  <a:lnTo>
                    <a:pt x="339" y="396"/>
                  </a:lnTo>
                  <a:lnTo>
                    <a:pt x="332" y="396"/>
                  </a:lnTo>
                  <a:lnTo>
                    <a:pt x="326" y="396"/>
                  </a:lnTo>
                  <a:lnTo>
                    <a:pt x="320" y="397"/>
                  </a:lnTo>
                  <a:lnTo>
                    <a:pt x="312" y="397"/>
                  </a:lnTo>
                  <a:lnTo>
                    <a:pt x="305" y="399"/>
                  </a:lnTo>
                  <a:lnTo>
                    <a:pt x="297" y="399"/>
                  </a:lnTo>
                  <a:lnTo>
                    <a:pt x="291" y="401"/>
                  </a:lnTo>
                  <a:lnTo>
                    <a:pt x="283" y="400"/>
                  </a:lnTo>
                  <a:lnTo>
                    <a:pt x="276" y="400"/>
                  </a:lnTo>
                  <a:lnTo>
                    <a:pt x="269" y="399"/>
                  </a:lnTo>
                  <a:lnTo>
                    <a:pt x="264" y="398"/>
                  </a:lnTo>
                  <a:lnTo>
                    <a:pt x="258" y="394"/>
                  </a:lnTo>
                  <a:lnTo>
                    <a:pt x="254" y="391"/>
                  </a:lnTo>
                  <a:lnTo>
                    <a:pt x="249" y="384"/>
                  </a:lnTo>
                  <a:lnTo>
                    <a:pt x="246" y="378"/>
                  </a:lnTo>
                  <a:lnTo>
                    <a:pt x="248" y="372"/>
                  </a:lnTo>
                  <a:lnTo>
                    <a:pt x="249" y="365"/>
                  </a:lnTo>
                  <a:lnTo>
                    <a:pt x="248" y="359"/>
                  </a:lnTo>
                  <a:lnTo>
                    <a:pt x="248" y="353"/>
                  </a:lnTo>
                  <a:lnTo>
                    <a:pt x="245" y="347"/>
                  </a:lnTo>
                  <a:lnTo>
                    <a:pt x="243" y="341"/>
                  </a:lnTo>
                  <a:lnTo>
                    <a:pt x="240" y="335"/>
                  </a:lnTo>
                  <a:lnTo>
                    <a:pt x="238" y="330"/>
                  </a:lnTo>
                  <a:lnTo>
                    <a:pt x="228" y="322"/>
                  </a:lnTo>
                  <a:lnTo>
                    <a:pt x="218" y="317"/>
                  </a:lnTo>
                  <a:lnTo>
                    <a:pt x="209" y="313"/>
                  </a:lnTo>
                  <a:lnTo>
                    <a:pt x="199" y="313"/>
                  </a:lnTo>
                  <a:lnTo>
                    <a:pt x="189" y="312"/>
                  </a:lnTo>
                  <a:lnTo>
                    <a:pt x="178" y="313"/>
                  </a:lnTo>
                  <a:lnTo>
                    <a:pt x="167" y="315"/>
                  </a:lnTo>
                  <a:lnTo>
                    <a:pt x="158" y="318"/>
                  </a:lnTo>
                  <a:lnTo>
                    <a:pt x="146" y="320"/>
                  </a:lnTo>
                  <a:lnTo>
                    <a:pt x="135" y="323"/>
                  </a:lnTo>
                  <a:lnTo>
                    <a:pt x="124" y="325"/>
                  </a:lnTo>
                  <a:lnTo>
                    <a:pt x="113" y="328"/>
                  </a:lnTo>
                  <a:lnTo>
                    <a:pt x="101" y="328"/>
                  </a:lnTo>
                  <a:lnTo>
                    <a:pt x="91" y="329"/>
                  </a:lnTo>
                  <a:lnTo>
                    <a:pt x="80" y="328"/>
                  </a:lnTo>
                  <a:lnTo>
                    <a:pt x="69" y="327"/>
                  </a:lnTo>
                  <a:lnTo>
                    <a:pt x="68" y="315"/>
                  </a:lnTo>
                  <a:lnTo>
                    <a:pt x="67" y="306"/>
                  </a:lnTo>
                  <a:lnTo>
                    <a:pt x="65" y="296"/>
                  </a:lnTo>
                  <a:lnTo>
                    <a:pt x="64" y="286"/>
                  </a:lnTo>
                  <a:lnTo>
                    <a:pt x="60" y="277"/>
                  </a:lnTo>
                  <a:lnTo>
                    <a:pt x="56" y="267"/>
                  </a:lnTo>
                  <a:lnTo>
                    <a:pt x="52" y="259"/>
                  </a:lnTo>
                  <a:lnTo>
                    <a:pt x="48" y="251"/>
                  </a:lnTo>
                  <a:lnTo>
                    <a:pt x="42" y="242"/>
                  </a:lnTo>
                  <a:lnTo>
                    <a:pt x="36" y="234"/>
                  </a:lnTo>
                  <a:lnTo>
                    <a:pt x="30" y="226"/>
                  </a:lnTo>
                  <a:lnTo>
                    <a:pt x="25" y="218"/>
                  </a:lnTo>
                  <a:lnTo>
                    <a:pt x="18" y="211"/>
                  </a:lnTo>
                  <a:lnTo>
                    <a:pt x="12" y="203"/>
                  </a:lnTo>
                  <a:lnTo>
                    <a:pt x="5" y="196"/>
                  </a:lnTo>
                  <a:lnTo>
                    <a:pt x="0" y="189"/>
                  </a:lnTo>
                  <a:lnTo>
                    <a:pt x="3" y="159"/>
                  </a:lnTo>
                  <a:lnTo>
                    <a:pt x="130" y="140"/>
                  </a:lnTo>
                  <a:lnTo>
                    <a:pt x="130" y="146"/>
                  </a:lnTo>
                  <a:lnTo>
                    <a:pt x="129" y="152"/>
                  </a:lnTo>
                  <a:lnTo>
                    <a:pt x="126" y="159"/>
                  </a:lnTo>
                  <a:lnTo>
                    <a:pt x="124" y="166"/>
                  </a:lnTo>
                  <a:lnTo>
                    <a:pt x="119" y="172"/>
                  </a:lnTo>
                  <a:lnTo>
                    <a:pt x="115" y="180"/>
                  </a:lnTo>
                  <a:lnTo>
                    <a:pt x="110" y="187"/>
                  </a:lnTo>
                  <a:lnTo>
                    <a:pt x="107" y="195"/>
                  </a:lnTo>
                  <a:lnTo>
                    <a:pt x="101" y="201"/>
                  </a:lnTo>
                  <a:lnTo>
                    <a:pt x="98" y="209"/>
                  </a:lnTo>
                  <a:lnTo>
                    <a:pt x="96" y="216"/>
                  </a:lnTo>
                  <a:lnTo>
                    <a:pt x="96" y="224"/>
                  </a:lnTo>
                  <a:lnTo>
                    <a:pt x="96" y="230"/>
                  </a:lnTo>
                  <a:lnTo>
                    <a:pt x="99" y="237"/>
                  </a:lnTo>
                  <a:lnTo>
                    <a:pt x="103" y="245"/>
                  </a:lnTo>
                  <a:lnTo>
                    <a:pt x="112" y="252"/>
                  </a:lnTo>
                  <a:lnTo>
                    <a:pt x="121" y="255"/>
                  </a:lnTo>
                  <a:lnTo>
                    <a:pt x="131" y="261"/>
                  </a:lnTo>
                  <a:lnTo>
                    <a:pt x="142" y="267"/>
                  </a:lnTo>
                  <a:lnTo>
                    <a:pt x="153" y="275"/>
                  </a:lnTo>
                  <a:lnTo>
                    <a:pt x="164" y="281"/>
                  </a:lnTo>
                  <a:lnTo>
                    <a:pt x="176" y="287"/>
                  </a:lnTo>
                  <a:lnTo>
                    <a:pt x="181" y="291"/>
                  </a:lnTo>
                  <a:lnTo>
                    <a:pt x="186" y="294"/>
                  </a:lnTo>
                  <a:lnTo>
                    <a:pt x="193" y="297"/>
                  </a:lnTo>
                  <a:lnTo>
                    <a:pt x="199" y="300"/>
                  </a:lnTo>
                  <a:lnTo>
                    <a:pt x="210" y="303"/>
                  </a:lnTo>
                  <a:lnTo>
                    <a:pt x="222" y="308"/>
                  </a:lnTo>
                  <a:lnTo>
                    <a:pt x="227" y="308"/>
                  </a:lnTo>
                  <a:lnTo>
                    <a:pt x="233" y="309"/>
                  </a:lnTo>
                  <a:lnTo>
                    <a:pt x="240" y="309"/>
                  </a:lnTo>
                  <a:lnTo>
                    <a:pt x="246" y="310"/>
                  </a:lnTo>
                  <a:lnTo>
                    <a:pt x="251" y="308"/>
                  </a:lnTo>
                  <a:lnTo>
                    <a:pt x="258" y="307"/>
                  </a:lnTo>
                  <a:lnTo>
                    <a:pt x="263" y="304"/>
                  </a:lnTo>
                  <a:lnTo>
                    <a:pt x="269" y="303"/>
                  </a:lnTo>
                  <a:lnTo>
                    <a:pt x="275" y="300"/>
                  </a:lnTo>
                  <a:lnTo>
                    <a:pt x="281" y="297"/>
                  </a:lnTo>
                  <a:lnTo>
                    <a:pt x="288" y="292"/>
                  </a:lnTo>
                  <a:lnTo>
                    <a:pt x="294" y="287"/>
                  </a:lnTo>
                  <a:lnTo>
                    <a:pt x="299" y="289"/>
                  </a:lnTo>
                  <a:lnTo>
                    <a:pt x="306" y="291"/>
                  </a:lnTo>
                  <a:lnTo>
                    <a:pt x="312" y="292"/>
                  </a:lnTo>
                  <a:lnTo>
                    <a:pt x="320" y="294"/>
                  </a:lnTo>
                  <a:lnTo>
                    <a:pt x="326" y="294"/>
                  </a:lnTo>
                  <a:lnTo>
                    <a:pt x="334" y="295"/>
                  </a:lnTo>
                  <a:lnTo>
                    <a:pt x="341" y="295"/>
                  </a:lnTo>
                  <a:lnTo>
                    <a:pt x="349" y="295"/>
                  </a:lnTo>
                  <a:lnTo>
                    <a:pt x="356" y="293"/>
                  </a:lnTo>
                  <a:lnTo>
                    <a:pt x="363" y="291"/>
                  </a:lnTo>
                  <a:lnTo>
                    <a:pt x="370" y="287"/>
                  </a:lnTo>
                  <a:lnTo>
                    <a:pt x="377" y="285"/>
                  </a:lnTo>
                  <a:lnTo>
                    <a:pt x="383" y="282"/>
                  </a:lnTo>
                  <a:lnTo>
                    <a:pt x="390" y="279"/>
                  </a:lnTo>
                  <a:lnTo>
                    <a:pt x="396" y="275"/>
                  </a:lnTo>
                  <a:lnTo>
                    <a:pt x="403" y="270"/>
                  </a:lnTo>
                  <a:lnTo>
                    <a:pt x="403" y="263"/>
                  </a:lnTo>
                  <a:lnTo>
                    <a:pt x="403" y="255"/>
                  </a:lnTo>
                  <a:lnTo>
                    <a:pt x="400" y="249"/>
                  </a:lnTo>
                  <a:lnTo>
                    <a:pt x="399" y="244"/>
                  </a:lnTo>
                  <a:lnTo>
                    <a:pt x="395" y="237"/>
                  </a:lnTo>
                  <a:lnTo>
                    <a:pt x="392" y="234"/>
                  </a:lnTo>
                  <a:lnTo>
                    <a:pt x="387" y="231"/>
                  </a:lnTo>
                  <a:lnTo>
                    <a:pt x="381" y="231"/>
                  </a:lnTo>
                  <a:lnTo>
                    <a:pt x="383" y="231"/>
                  </a:lnTo>
                  <a:lnTo>
                    <a:pt x="391" y="229"/>
                  </a:lnTo>
                  <a:lnTo>
                    <a:pt x="394" y="226"/>
                  </a:lnTo>
                  <a:lnTo>
                    <a:pt x="400" y="224"/>
                  </a:lnTo>
                  <a:lnTo>
                    <a:pt x="407" y="221"/>
                  </a:lnTo>
                  <a:lnTo>
                    <a:pt x="414" y="220"/>
                  </a:lnTo>
                  <a:lnTo>
                    <a:pt x="420" y="217"/>
                  </a:lnTo>
                  <a:lnTo>
                    <a:pt x="426" y="217"/>
                  </a:lnTo>
                  <a:lnTo>
                    <a:pt x="432" y="216"/>
                  </a:lnTo>
                  <a:lnTo>
                    <a:pt x="439" y="218"/>
                  </a:lnTo>
                  <a:lnTo>
                    <a:pt x="444" y="220"/>
                  </a:lnTo>
                  <a:lnTo>
                    <a:pt x="449" y="225"/>
                  </a:lnTo>
                  <a:lnTo>
                    <a:pt x="453" y="230"/>
                  </a:lnTo>
                  <a:lnTo>
                    <a:pt x="457" y="240"/>
                  </a:lnTo>
                  <a:lnTo>
                    <a:pt x="466" y="238"/>
                  </a:lnTo>
                  <a:lnTo>
                    <a:pt x="476" y="242"/>
                  </a:lnTo>
                  <a:lnTo>
                    <a:pt x="484" y="246"/>
                  </a:lnTo>
                  <a:lnTo>
                    <a:pt x="491" y="253"/>
                  </a:lnTo>
                  <a:lnTo>
                    <a:pt x="497" y="260"/>
                  </a:lnTo>
                  <a:lnTo>
                    <a:pt x="505" y="266"/>
                  </a:lnTo>
                  <a:lnTo>
                    <a:pt x="512" y="271"/>
                  </a:lnTo>
                  <a:lnTo>
                    <a:pt x="523" y="276"/>
                  </a:lnTo>
                  <a:lnTo>
                    <a:pt x="534" y="268"/>
                  </a:lnTo>
                  <a:lnTo>
                    <a:pt x="545" y="265"/>
                  </a:lnTo>
                  <a:lnTo>
                    <a:pt x="552" y="264"/>
                  </a:lnTo>
                  <a:lnTo>
                    <a:pt x="558" y="263"/>
                  </a:lnTo>
                  <a:lnTo>
                    <a:pt x="564" y="263"/>
                  </a:lnTo>
                  <a:lnTo>
                    <a:pt x="571" y="264"/>
                  </a:lnTo>
                  <a:lnTo>
                    <a:pt x="576" y="264"/>
                  </a:lnTo>
                  <a:lnTo>
                    <a:pt x="583" y="264"/>
                  </a:lnTo>
                  <a:lnTo>
                    <a:pt x="589" y="265"/>
                  </a:lnTo>
                  <a:lnTo>
                    <a:pt x="595" y="266"/>
                  </a:lnTo>
                  <a:lnTo>
                    <a:pt x="602" y="266"/>
                  </a:lnTo>
                  <a:lnTo>
                    <a:pt x="608" y="268"/>
                  </a:lnTo>
                  <a:lnTo>
                    <a:pt x="615" y="269"/>
                  </a:lnTo>
                  <a:lnTo>
                    <a:pt x="621" y="271"/>
                  </a:lnTo>
                  <a:lnTo>
                    <a:pt x="626" y="271"/>
                  </a:lnTo>
                  <a:lnTo>
                    <a:pt x="633" y="273"/>
                  </a:lnTo>
                  <a:lnTo>
                    <a:pt x="638" y="274"/>
                  </a:lnTo>
                  <a:lnTo>
                    <a:pt x="644" y="275"/>
                  </a:lnTo>
                  <a:lnTo>
                    <a:pt x="650" y="275"/>
                  </a:lnTo>
                  <a:lnTo>
                    <a:pt x="656" y="275"/>
                  </a:lnTo>
                  <a:lnTo>
                    <a:pt x="662" y="275"/>
                  </a:lnTo>
                  <a:lnTo>
                    <a:pt x="669" y="275"/>
                  </a:lnTo>
                  <a:lnTo>
                    <a:pt x="679" y="271"/>
                  </a:lnTo>
                  <a:lnTo>
                    <a:pt x="690" y="268"/>
                  </a:lnTo>
                  <a:lnTo>
                    <a:pt x="701" y="262"/>
                  </a:lnTo>
                  <a:lnTo>
                    <a:pt x="711" y="252"/>
                  </a:lnTo>
                  <a:lnTo>
                    <a:pt x="712" y="242"/>
                  </a:lnTo>
                  <a:lnTo>
                    <a:pt x="710" y="235"/>
                  </a:lnTo>
                  <a:lnTo>
                    <a:pt x="705" y="230"/>
                  </a:lnTo>
                  <a:lnTo>
                    <a:pt x="700" y="227"/>
                  </a:lnTo>
                  <a:lnTo>
                    <a:pt x="692" y="224"/>
                  </a:lnTo>
                  <a:lnTo>
                    <a:pt x="685" y="221"/>
                  </a:lnTo>
                  <a:lnTo>
                    <a:pt x="677" y="218"/>
                  </a:lnTo>
                  <a:lnTo>
                    <a:pt x="672" y="216"/>
                  </a:lnTo>
                  <a:lnTo>
                    <a:pt x="679" y="208"/>
                  </a:lnTo>
                  <a:lnTo>
                    <a:pt x="691" y="202"/>
                  </a:lnTo>
                  <a:lnTo>
                    <a:pt x="698" y="200"/>
                  </a:lnTo>
                  <a:lnTo>
                    <a:pt x="704" y="200"/>
                  </a:lnTo>
                  <a:lnTo>
                    <a:pt x="710" y="199"/>
                  </a:lnTo>
                  <a:lnTo>
                    <a:pt x="718" y="201"/>
                  </a:lnTo>
                  <a:lnTo>
                    <a:pt x="719" y="206"/>
                  </a:lnTo>
                  <a:lnTo>
                    <a:pt x="721" y="211"/>
                  </a:lnTo>
                  <a:lnTo>
                    <a:pt x="724" y="214"/>
                  </a:lnTo>
                  <a:lnTo>
                    <a:pt x="728" y="217"/>
                  </a:lnTo>
                  <a:lnTo>
                    <a:pt x="736" y="218"/>
                  </a:lnTo>
                  <a:lnTo>
                    <a:pt x="745" y="217"/>
                  </a:lnTo>
                  <a:lnTo>
                    <a:pt x="755" y="214"/>
                  </a:lnTo>
                  <a:lnTo>
                    <a:pt x="766" y="212"/>
                  </a:lnTo>
                  <a:lnTo>
                    <a:pt x="775" y="209"/>
                  </a:lnTo>
                  <a:lnTo>
                    <a:pt x="786" y="210"/>
                  </a:lnTo>
                  <a:lnTo>
                    <a:pt x="791" y="209"/>
                  </a:lnTo>
                  <a:lnTo>
                    <a:pt x="798" y="206"/>
                  </a:lnTo>
                  <a:lnTo>
                    <a:pt x="803" y="203"/>
                  </a:lnTo>
                  <a:lnTo>
                    <a:pt x="808" y="201"/>
                  </a:lnTo>
                  <a:lnTo>
                    <a:pt x="817" y="193"/>
                  </a:lnTo>
                  <a:lnTo>
                    <a:pt x="825" y="184"/>
                  </a:lnTo>
                  <a:lnTo>
                    <a:pt x="832" y="175"/>
                  </a:lnTo>
                  <a:lnTo>
                    <a:pt x="841" y="166"/>
                  </a:lnTo>
                  <a:lnTo>
                    <a:pt x="846" y="163"/>
                  </a:lnTo>
                  <a:lnTo>
                    <a:pt x="852" y="161"/>
                  </a:lnTo>
                  <a:lnTo>
                    <a:pt x="858" y="159"/>
                  </a:lnTo>
                  <a:lnTo>
                    <a:pt x="867" y="159"/>
                  </a:lnTo>
                  <a:lnTo>
                    <a:pt x="872" y="150"/>
                  </a:lnTo>
                  <a:lnTo>
                    <a:pt x="879" y="142"/>
                  </a:lnTo>
                  <a:lnTo>
                    <a:pt x="885" y="133"/>
                  </a:lnTo>
                  <a:lnTo>
                    <a:pt x="891" y="124"/>
                  </a:lnTo>
                  <a:lnTo>
                    <a:pt x="896" y="114"/>
                  </a:lnTo>
                  <a:lnTo>
                    <a:pt x="898" y="104"/>
                  </a:lnTo>
                  <a:lnTo>
                    <a:pt x="898" y="94"/>
                  </a:lnTo>
                  <a:lnTo>
                    <a:pt x="895" y="84"/>
                  </a:lnTo>
                  <a:lnTo>
                    <a:pt x="885" y="75"/>
                  </a:lnTo>
                  <a:lnTo>
                    <a:pt x="876" y="70"/>
                  </a:lnTo>
                  <a:lnTo>
                    <a:pt x="867" y="66"/>
                  </a:lnTo>
                  <a:lnTo>
                    <a:pt x="859" y="62"/>
                  </a:lnTo>
                  <a:lnTo>
                    <a:pt x="852" y="55"/>
                  </a:lnTo>
                  <a:lnTo>
                    <a:pt x="848" y="49"/>
                  </a:lnTo>
                  <a:lnTo>
                    <a:pt x="846" y="44"/>
                  </a:lnTo>
                  <a:lnTo>
                    <a:pt x="847" y="38"/>
                  </a:lnTo>
                  <a:lnTo>
                    <a:pt x="847" y="31"/>
                  </a:lnTo>
                  <a:lnTo>
                    <a:pt x="850" y="24"/>
                  </a:lnTo>
                  <a:lnTo>
                    <a:pt x="885" y="0"/>
                  </a:lnTo>
                  <a:lnTo>
                    <a:pt x="889" y="7"/>
                  </a:lnTo>
                  <a:lnTo>
                    <a:pt x="897" y="15"/>
                  </a:lnTo>
                  <a:lnTo>
                    <a:pt x="904" y="21"/>
                  </a:lnTo>
                  <a:lnTo>
                    <a:pt x="915" y="24"/>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37"/>
            <p:cNvSpPr>
              <a:spLocks/>
            </p:cNvSpPr>
            <p:nvPr/>
          </p:nvSpPr>
          <p:spPr bwMode="auto">
            <a:xfrm>
              <a:off x="2994" y="2258"/>
              <a:ext cx="384" cy="128"/>
            </a:xfrm>
            <a:custGeom>
              <a:avLst/>
              <a:gdLst>
                <a:gd name="T0" fmla="*/ 717 w 768"/>
                <a:gd name="T1" fmla="*/ 30 h 256"/>
                <a:gd name="T2" fmla="*/ 742 w 768"/>
                <a:gd name="T3" fmla="*/ 46 h 256"/>
                <a:gd name="T4" fmla="*/ 767 w 768"/>
                <a:gd name="T5" fmla="*/ 64 h 256"/>
                <a:gd name="T6" fmla="*/ 742 w 768"/>
                <a:gd name="T7" fmla="*/ 97 h 256"/>
                <a:gd name="T8" fmla="*/ 705 w 768"/>
                <a:gd name="T9" fmla="*/ 136 h 256"/>
                <a:gd name="T10" fmla="*/ 658 w 768"/>
                <a:gd name="T11" fmla="*/ 160 h 256"/>
                <a:gd name="T12" fmla="*/ 624 w 768"/>
                <a:gd name="T13" fmla="*/ 162 h 256"/>
                <a:gd name="T14" fmla="*/ 595 w 768"/>
                <a:gd name="T15" fmla="*/ 146 h 256"/>
                <a:gd name="T16" fmla="*/ 550 w 768"/>
                <a:gd name="T17" fmla="*/ 163 h 256"/>
                <a:gd name="T18" fmla="*/ 549 w 768"/>
                <a:gd name="T19" fmla="*/ 195 h 256"/>
                <a:gd name="T20" fmla="*/ 578 w 768"/>
                <a:gd name="T21" fmla="*/ 210 h 256"/>
                <a:gd name="T22" fmla="*/ 541 w 768"/>
                <a:gd name="T23" fmla="*/ 221 h 256"/>
                <a:gd name="T24" fmla="*/ 503 w 768"/>
                <a:gd name="T25" fmla="*/ 213 h 256"/>
                <a:gd name="T26" fmla="*/ 460 w 768"/>
                <a:gd name="T27" fmla="*/ 210 h 256"/>
                <a:gd name="T28" fmla="*/ 416 w 768"/>
                <a:gd name="T29" fmla="*/ 215 h 256"/>
                <a:gd name="T30" fmla="*/ 382 w 768"/>
                <a:gd name="T31" fmla="*/ 191 h 256"/>
                <a:gd name="T32" fmla="*/ 330 w 768"/>
                <a:gd name="T33" fmla="*/ 175 h 256"/>
                <a:gd name="T34" fmla="*/ 291 w 768"/>
                <a:gd name="T35" fmla="*/ 172 h 256"/>
                <a:gd name="T36" fmla="*/ 243 w 768"/>
                <a:gd name="T37" fmla="*/ 181 h 256"/>
                <a:gd name="T38" fmla="*/ 236 w 768"/>
                <a:gd name="T39" fmla="*/ 210 h 256"/>
                <a:gd name="T40" fmla="*/ 272 w 768"/>
                <a:gd name="T41" fmla="*/ 216 h 256"/>
                <a:gd name="T42" fmla="*/ 246 w 768"/>
                <a:gd name="T43" fmla="*/ 237 h 256"/>
                <a:gd name="T44" fmla="*/ 205 w 768"/>
                <a:gd name="T45" fmla="*/ 231 h 256"/>
                <a:gd name="T46" fmla="*/ 160 w 768"/>
                <a:gd name="T47" fmla="*/ 239 h 256"/>
                <a:gd name="T48" fmla="*/ 114 w 768"/>
                <a:gd name="T49" fmla="*/ 256 h 256"/>
                <a:gd name="T50" fmla="*/ 73 w 768"/>
                <a:gd name="T51" fmla="*/ 233 h 256"/>
                <a:gd name="T52" fmla="*/ 38 w 768"/>
                <a:gd name="T53" fmla="*/ 215 h 256"/>
                <a:gd name="T54" fmla="*/ 3 w 768"/>
                <a:gd name="T55" fmla="*/ 195 h 256"/>
                <a:gd name="T56" fmla="*/ 12 w 768"/>
                <a:gd name="T57" fmla="*/ 156 h 256"/>
                <a:gd name="T58" fmla="*/ 31 w 768"/>
                <a:gd name="T59" fmla="*/ 133 h 256"/>
                <a:gd name="T60" fmla="*/ 37 w 768"/>
                <a:gd name="T61" fmla="*/ 102 h 256"/>
                <a:gd name="T62" fmla="*/ 57 w 768"/>
                <a:gd name="T63" fmla="*/ 92 h 256"/>
                <a:gd name="T64" fmla="*/ 60 w 768"/>
                <a:gd name="T65" fmla="*/ 114 h 256"/>
                <a:gd name="T66" fmla="*/ 46 w 768"/>
                <a:gd name="T67" fmla="*/ 168 h 256"/>
                <a:gd name="T68" fmla="*/ 68 w 768"/>
                <a:gd name="T69" fmla="*/ 194 h 256"/>
                <a:gd name="T70" fmla="*/ 106 w 768"/>
                <a:gd name="T71" fmla="*/ 195 h 256"/>
                <a:gd name="T72" fmla="*/ 143 w 768"/>
                <a:gd name="T73" fmla="*/ 200 h 256"/>
                <a:gd name="T74" fmla="*/ 175 w 768"/>
                <a:gd name="T75" fmla="*/ 206 h 256"/>
                <a:gd name="T76" fmla="*/ 210 w 768"/>
                <a:gd name="T77" fmla="*/ 168 h 256"/>
                <a:gd name="T78" fmla="*/ 253 w 768"/>
                <a:gd name="T79" fmla="*/ 153 h 256"/>
                <a:gd name="T80" fmla="*/ 303 w 768"/>
                <a:gd name="T81" fmla="*/ 156 h 256"/>
                <a:gd name="T82" fmla="*/ 352 w 768"/>
                <a:gd name="T83" fmla="*/ 147 h 256"/>
                <a:gd name="T84" fmla="*/ 392 w 768"/>
                <a:gd name="T85" fmla="*/ 156 h 256"/>
                <a:gd name="T86" fmla="*/ 424 w 768"/>
                <a:gd name="T87" fmla="*/ 182 h 256"/>
                <a:gd name="T88" fmla="*/ 462 w 768"/>
                <a:gd name="T89" fmla="*/ 196 h 256"/>
                <a:gd name="T90" fmla="*/ 503 w 768"/>
                <a:gd name="T91" fmla="*/ 186 h 256"/>
                <a:gd name="T92" fmla="*/ 518 w 768"/>
                <a:gd name="T93" fmla="*/ 153 h 256"/>
                <a:gd name="T94" fmla="*/ 547 w 768"/>
                <a:gd name="T95" fmla="*/ 136 h 256"/>
                <a:gd name="T96" fmla="*/ 599 w 768"/>
                <a:gd name="T97" fmla="*/ 135 h 256"/>
                <a:gd name="T98" fmla="*/ 645 w 768"/>
                <a:gd name="T99" fmla="*/ 120 h 256"/>
                <a:gd name="T100" fmla="*/ 679 w 768"/>
                <a:gd name="T101" fmla="*/ 101 h 256"/>
                <a:gd name="T102" fmla="*/ 708 w 768"/>
                <a:gd name="T103" fmla="*/ 100 h 256"/>
                <a:gd name="T104" fmla="*/ 705 w 768"/>
                <a:gd name="T105" fmla="*/ 67 h 256"/>
                <a:gd name="T106" fmla="*/ 687 w 768"/>
                <a:gd name="T107" fmla="*/ 28 h 256"/>
                <a:gd name="T108" fmla="*/ 700 w 768"/>
                <a:gd name="T109" fmla="*/ 2 h 2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8"/>
                <a:gd name="T166" fmla="*/ 0 h 256"/>
                <a:gd name="T167" fmla="*/ 768 w 768"/>
                <a:gd name="T168" fmla="*/ 256 h 2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8" h="256">
                  <a:moveTo>
                    <a:pt x="722" y="0"/>
                  </a:moveTo>
                  <a:lnTo>
                    <a:pt x="717" y="9"/>
                  </a:lnTo>
                  <a:lnTo>
                    <a:pt x="714" y="17"/>
                  </a:lnTo>
                  <a:lnTo>
                    <a:pt x="713" y="23"/>
                  </a:lnTo>
                  <a:lnTo>
                    <a:pt x="717" y="30"/>
                  </a:lnTo>
                  <a:lnTo>
                    <a:pt x="719" y="33"/>
                  </a:lnTo>
                  <a:lnTo>
                    <a:pt x="724" y="37"/>
                  </a:lnTo>
                  <a:lnTo>
                    <a:pt x="730" y="41"/>
                  </a:lnTo>
                  <a:lnTo>
                    <a:pt x="737" y="44"/>
                  </a:lnTo>
                  <a:lnTo>
                    <a:pt x="742" y="46"/>
                  </a:lnTo>
                  <a:lnTo>
                    <a:pt x="749" y="48"/>
                  </a:lnTo>
                  <a:lnTo>
                    <a:pt x="754" y="51"/>
                  </a:lnTo>
                  <a:lnTo>
                    <a:pt x="760" y="55"/>
                  </a:lnTo>
                  <a:lnTo>
                    <a:pt x="763" y="59"/>
                  </a:lnTo>
                  <a:lnTo>
                    <a:pt x="767" y="64"/>
                  </a:lnTo>
                  <a:lnTo>
                    <a:pt x="768" y="69"/>
                  </a:lnTo>
                  <a:lnTo>
                    <a:pt x="768" y="78"/>
                  </a:lnTo>
                  <a:lnTo>
                    <a:pt x="758" y="83"/>
                  </a:lnTo>
                  <a:lnTo>
                    <a:pt x="751" y="91"/>
                  </a:lnTo>
                  <a:lnTo>
                    <a:pt x="742" y="97"/>
                  </a:lnTo>
                  <a:lnTo>
                    <a:pt x="735" y="106"/>
                  </a:lnTo>
                  <a:lnTo>
                    <a:pt x="727" y="113"/>
                  </a:lnTo>
                  <a:lnTo>
                    <a:pt x="720" y="120"/>
                  </a:lnTo>
                  <a:lnTo>
                    <a:pt x="712" y="128"/>
                  </a:lnTo>
                  <a:lnTo>
                    <a:pt x="705" y="136"/>
                  </a:lnTo>
                  <a:lnTo>
                    <a:pt x="696" y="142"/>
                  </a:lnTo>
                  <a:lnTo>
                    <a:pt x="688" y="148"/>
                  </a:lnTo>
                  <a:lnTo>
                    <a:pt x="678" y="152"/>
                  </a:lnTo>
                  <a:lnTo>
                    <a:pt x="669" y="158"/>
                  </a:lnTo>
                  <a:lnTo>
                    <a:pt x="658" y="160"/>
                  </a:lnTo>
                  <a:lnTo>
                    <a:pt x="647" y="162"/>
                  </a:lnTo>
                  <a:lnTo>
                    <a:pt x="641" y="162"/>
                  </a:lnTo>
                  <a:lnTo>
                    <a:pt x="636" y="162"/>
                  </a:lnTo>
                  <a:lnTo>
                    <a:pt x="629" y="162"/>
                  </a:lnTo>
                  <a:lnTo>
                    <a:pt x="624" y="162"/>
                  </a:lnTo>
                  <a:lnTo>
                    <a:pt x="620" y="155"/>
                  </a:lnTo>
                  <a:lnTo>
                    <a:pt x="615" y="151"/>
                  </a:lnTo>
                  <a:lnTo>
                    <a:pt x="610" y="148"/>
                  </a:lnTo>
                  <a:lnTo>
                    <a:pt x="606" y="147"/>
                  </a:lnTo>
                  <a:lnTo>
                    <a:pt x="595" y="146"/>
                  </a:lnTo>
                  <a:lnTo>
                    <a:pt x="585" y="146"/>
                  </a:lnTo>
                  <a:lnTo>
                    <a:pt x="575" y="148"/>
                  </a:lnTo>
                  <a:lnTo>
                    <a:pt x="566" y="152"/>
                  </a:lnTo>
                  <a:lnTo>
                    <a:pt x="557" y="156"/>
                  </a:lnTo>
                  <a:lnTo>
                    <a:pt x="550" y="163"/>
                  </a:lnTo>
                  <a:lnTo>
                    <a:pt x="544" y="169"/>
                  </a:lnTo>
                  <a:lnTo>
                    <a:pt x="540" y="180"/>
                  </a:lnTo>
                  <a:lnTo>
                    <a:pt x="540" y="186"/>
                  </a:lnTo>
                  <a:lnTo>
                    <a:pt x="544" y="192"/>
                  </a:lnTo>
                  <a:lnTo>
                    <a:pt x="549" y="195"/>
                  </a:lnTo>
                  <a:lnTo>
                    <a:pt x="556" y="198"/>
                  </a:lnTo>
                  <a:lnTo>
                    <a:pt x="562" y="199"/>
                  </a:lnTo>
                  <a:lnTo>
                    <a:pt x="569" y="201"/>
                  </a:lnTo>
                  <a:lnTo>
                    <a:pt x="573" y="205"/>
                  </a:lnTo>
                  <a:lnTo>
                    <a:pt x="578" y="210"/>
                  </a:lnTo>
                  <a:lnTo>
                    <a:pt x="571" y="214"/>
                  </a:lnTo>
                  <a:lnTo>
                    <a:pt x="563" y="217"/>
                  </a:lnTo>
                  <a:lnTo>
                    <a:pt x="556" y="219"/>
                  </a:lnTo>
                  <a:lnTo>
                    <a:pt x="549" y="222"/>
                  </a:lnTo>
                  <a:lnTo>
                    <a:pt x="541" y="221"/>
                  </a:lnTo>
                  <a:lnTo>
                    <a:pt x="534" y="219"/>
                  </a:lnTo>
                  <a:lnTo>
                    <a:pt x="526" y="218"/>
                  </a:lnTo>
                  <a:lnTo>
                    <a:pt x="520" y="217"/>
                  </a:lnTo>
                  <a:lnTo>
                    <a:pt x="511" y="215"/>
                  </a:lnTo>
                  <a:lnTo>
                    <a:pt x="503" y="213"/>
                  </a:lnTo>
                  <a:lnTo>
                    <a:pt x="494" y="211"/>
                  </a:lnTo>
                  <a:lnTo>
                    <a:pt x="487" y="210"/>
                  </a:lnTo>
                  <a:lnTo>
                    <a:pt x="477" y="209"/>
                  </a:lnTo>
                  <a:lnTo>
                    <a:pt x="469" y="209"/>
                  </a:lnTo>
                  <a:lnTo>
                    <a:pt x="460" y="210"/>
                  </a:lnTo>
                  <a:lnTo>
                    <a:pt x="452" y="213"/>
                  </a:lnTo>
                  <a:lnTo>
                    <a:pt x="443" y="214"/>
                  </a:lnTo>
                  <a:lnTo>
                    <a:pt x="434" y="215"/>
                  </a:lnTo>
                  <a:lnTo>
                    <a:pt x="425" y="215"/>
                  </a:lnTo>
                  <a:lnTo>
                    <a:pt x="416" y="215"/>
                  </a:lnTo>
                  <a:lnTo>
                    <a:pt x="407" y="212"/>
                  </a:lnTo>
                  <a:lnTo>
                    <a:pt x="400" y="209"/>
                  </a:lnTo>
                  <a:lnTo>
                    <a:pt x="395" y="202"/>
                  </a:lnTo>
                  <a:lnTo>
                    <a:pt x="393" y="195"/>
                  </a:lnTo>
                  <a:lnTo>
                    <a:pt x="382" y="191"/>
                  </a:lnTo>
                  <a:lnTo>
                    <a:pt x="373" y="188"/>
                  </a:lnTo>
                  <a:lnTo>
                    <a:pt x="362" y="184"/>
                  </a:lnTo>
                  <a:lnTo>
                    <a:pt x="352" y="181"/>
                  </a:lnTo>
                  <a:lnTo>
                    <a:pt x="341" y="178"/>
                  </a:lnTo>
                  <a:lnTo>
                    <a:pt x="330" y="175"/>
                  </a:lnTo>
                  <a:lnTo>
                    <a:pt x="319" y="173"/>
                  </a:lnTo>
                  <a:lnTo>
                    <a:pt x="309" y="173"/>
                  </a:lnTo>
                  <a:lnTo>
                    <a:pt x="302" y="172"/>
                  </a:lnTo>
                  <a:lnTo>
                    <a:pt x="296" y="172"/>
                  </a:lnTo>
                  <a:lnTo>
                    <a:pt x="291" y="172"/>
                  </a:lnTo>
                  <a:lnTo>
                    <a:pt x="285" y="172"/>
                  </a:lnTo>
                  <a:lnTo>
                    <a:pt x="274" y="172"/>
                  </a:lnTo>
                  <a:lnTo>
                    <a:pt x="263" y="175"/>
                  </a:lnTo>
                  <a:lnTo>
                    <a:pt x="252" y="177"/>
                  </a:lnTo>
                  <a:lnTo>
                    <a:pt x="243" y="181"/>
                  </a:lnTo>
                  <a:lnTo>
                    <a:pt x="233" y="188"/>
                  </a:lnTo>
                  <a:lnTo>
                    <a:pt x="225" y="195"/>
                  </a:lnTo>
                  <a:lnTo>
                    <a:pt x="227" y="201"/>
                  </a:lnTo>
                  <a:lnTo>
                    <a:pt x="231" y="207"/>
                  </a:lnTo>
                  <a:lnTo>
                    <a:pt x="236" y="210"/>
                  </a:lnTo>
                  <a:lnTo>
                    <a:pt x="243" y="214"/>
                  </a:lnTo>
                  <a:lnTo>
                    <a:pt x="249" y="215"/>
                  </a:lnTo>
                  <a:lnTo>
                    <a:pt x="257" y="216"/>
                  </a:lnTo>
                  <a:lnTo>
                    <a:pt x="264" y="216"/>
                  </a:lnTo>
                  <a:lnTo>
                    <a:pt x="272" y="216"/>
                  </a:lnTo>
                  <a:lnTo>
                    <a:pt x="270" y="224"/>
                  </a:lnTo>
                  <a:lnTo>
                    <a:pt x="267" y="229"/>
                  </a:lnTo>
                  <a:lnTo>
                    <a:pt x="261" y="232"/>
                  </a:lnTo>
                  <a:lnTo>
                    <a:pt x="254" y="235"/>
                  </a:lnTo>
                  <a:lnTo>
                    <a:pt x="246" y="237"/>
                  </a:lnTo>
                  <a:lnTo>
                    <a:pt x="238" y="239"/>
                  </a:lnTo>
                  <a:lnTo>
                    <a:pt x="230" y="240"/>
                  </a:lnTo>
                  <a:lnTo>
                    <a:pt x="225" y="243"/>
                  </a:lnTo>
                  <a:lnTo>
                    <a:pt x="215" y="235"/>
                  </a:lnTo>
                  <a:lnTo>
                    <a:pt x="205" y="231"/>
                  </a:lnTo>
                  <a:lnTo>
                    <a:pt x="196" y="229"/>
                  </a:lnTo>
                  <a:lnTo>
                    <a:pt x="186" y="230"/>
                  </a:lnTo>
                  <a:lnTo>
                    <a:pt x="177" y="232"/>
                  </a:lnTo>
                  <a:lnTo>
                    <a:pt x="168" y="235"/>
                  </a:lnTo>
                  <a:lnTo>
                    <a:pt x="160" y="239"/>
                  </a:lnTo>
                  <a:lnTo>
                    <a:pt x="151" y="244"/>
                  </a:lnTo>
                  <a:lnTo>
                    <a:pt x="142" y="247"/>
                  </a:lnTo>
                  <a:lnTo>
                    <a:pt x="132" y="251"/>
                  </a:lnTo>
                  <a:lnTo>
                    <a:pt x="122" y="254"/>
                  </a:lnTo>
                  <a:lnTo>
                    <a:pt x="114" y="256"/>
                  </a:lnTo>
                  <a:lnTo>
                    <a:pt x="104" y="255"/>
                  </a:lnTo>
                  <a:lnTo>
                    <a:pt x="96" y="253"/>
                  </a:lnTo>
                  <a:lnTo>
                    <a:pt x="86" y="247"/>
                  </a:lnTo>
                  <a:lnTo>
                    <a:pt x="78" y="240"/>
                  </a:lnTo>
                  <a:lnTo>
                    <a:pt x="73" y="233"/>
                  </a:lnTo>
                  <a:lnTo>
                    <a:pt x="68" y="229"/>
                  </a:lnTo>
                  <a:lnTo>
                    <a:pt x="61" y="225"/>
                  </a:lnTo>
                  <a:lnTo>
                    <a:pt x="54" y="222"/>
                  </a:lnTo>
                  <a:lnTo>
                    <a:pt x="46" y="218"/>
                  </a:lnTo>
                  <a:lnTo>
                    <a:pt x="38" y="215"/>
                  </a:lnTo>
                  <a:lnTo>
                    <a:pt x="30" y="212"/>
                  </a:lnTo>
                  <a:lnTo>
                    <a:pt x="23" y="209"/>
                  </a:lnTo>
                  <a:lnTo>
                    <a:pt x="15" y="205"/>
                  </a:lnTo>
                  <a:lnTo>
                    <a:pt x="8" y="200"/>
                  </a:lnTo>
                  <a:lnTo>
                    <a:pt x="3" y="195"/>
                  </a:lnTo>
                  <a:lnTo>
                    <a:pt x="1" y="190"/>
                  </a:lnTo>
                  <a:lnTo>
                    <a:pt x="0" y="182"/>
                  </a:lnTo>
                  <a:lnTo>
                    <a:pt x="1" y="175"/>
                  </a:lnTo>
                  <a:lnTo>
                    <a:pt x="4" y="165"/>
                  </a:lnTo>
                  <a:lnTo>
                    <a:pt x="12" y="156"/>
                  </a:lnTo>
                  <a:lnTo>
                    <a:pt x="17" y="152"/>
                  </a:lnTo>
                  <a:lnTo>
                    <a:pt x="22" y="149"/>
                  </a:lnTo>
                  <a:lnTo>
                    <a:pt x="25" y="144"/>
                  </a:lnTo>
                  <a:lnTo>
                    <a:pt x="30" y="140"/>
                  </a:lnTo>
                  <a:lnTo>
                    <a:pt x="31" y="133"/>
                  </a:lnTo>
                  <a:lnTo>
                    <a:pt x="32" y="127"/>
                  </a:lnTo>
                  <a:lnTo>
                    <a:pt x="33" y="120"/>
                  </a:lnTo>
                  <a:lnTo>
                    <a:pt x="35" y="114"/>
                  </a:lnTo>
                  <a:lnTo>
                    <a:pt x="35" y="108"/>
                  </a:lnTo>
                  <a:lnTo>
                    <a:pt x="37" y="102"/>
                  </a:lnTo>
                  <a:lnTo>
                    <a:pt x="39" y="97"/>
                  </a:lnTo>
                  <a:lnTo>
                    <a:pt x="44" y="95"/>
                  </a:lnTo>
                  <a:lnTo>
                    <a:pt x="48" y="92"/>
                  </a:lnTo>
                  <a:lnTo>
                    <a:pt x="54" y="92"/>
                  </a:lnTo>
                  <a:lnTo>
                    <a:pt x="57" y="92"/>
                  </a:lnTo>
                  <a:lnTo>
                    <a:pt x="63" y="92"/>
                  </a:lnTo>
                  <a:lnTo>
                    <a:pt x="68" y="93"/>
                  </a:lnTo>
                  <a:lnTo>
                    <a:pt x="74" y="96"/>
                  </a:lnTo>
                  <a:lnTo>
                    <a:pt x="66" y="104"/>
                  </a:lnTo>
                  <a:lnTo>
                    <a:pt x="60" y="114"/>
                  </a:lnTo>
                  <a:lnTo>
                    <a:pt x="53" y="125"/>
                  </a:lnTo>
                  <a:lnTo>
                    <a:pt x="50" y="135"/>
                  </a:lnTo>
                  <a:lnTo>
                    <a:pt x="47" y="146"/>
                  </a:lnTo>
                  <a:lnTo>
                    <a:pt x="46" y="158"/>
                  </a:lnTo>
                  <a:lnTo>
                    <a:pt x="46" y="168"/>
                  </a:lnTo>
                  <a:lnTo>
                    <a:pt x="48" y="180"/>
                  </a:lnTo>
                  <a:lnTo>
                    <a:pt x="51" y="184"/>
                  </a:lnTo>
                  <a:lnTo>
                    <a:pt x="56" y="189"/>
                  </a:lnTo>
                  <a:lnTo>
                    <a:pt x="62" y="191"/>
                  </a:lnTo>
                  <a:lnTo>
                    <a:pt x="68" y="194"/>
                  </a:lnTo>
                  <a:lnTo>
                    <a:pt x="74" y="194"/>
                  </a:lnTo>
                  <a:lnTo>
                    <a:pt x="83" y="195"/>
                  </a:lnTo>
                  <a:lnTo>
                    <a:pt x="90" y="195"/>
                  </a:lnTo>
                  <a:lnTo>
                    <a:pt x="99" y="196"/>
                  </a:lnTo>
                  <a:lnTo>
                    <a:pt x="106" y="195"/>
                  </a:lnTo>
                  <a:lnTo>
                    <a:pt x="114" y="195"/>
                  </a:lnTo>
                  <a:lnTo>
                    <a:pt x="121" y="195"/>
                  </a:lnTo>
                  <a:lnTo>
                    <a:pt x="130" y="196"/>
                  </a:lnTo>
                  <a:lnTo>
                    <a:pt x="136" y="197"/>
                  </a:lnTo>
                  <a:lnTo>
                    <a:pt x="143" y="200"/>
                  </a:lnTo>
                  <a:lnTo>
                    <a:pt x="149" y="204"/>
                  </a:lnTo>
                  <a:lnTo>
                    <a:pt x="155" y="210"/>
                  </a:lnTo>
                  <a:lnTo>
                    <a:pt x="162" y="209"/>
                  </a:lnTo>
                  <a:lnTo>
                    <a:pt x="169" y="208"/>
                  </a:lnTo>
                  <a:lnTo>
                    <a:pt x="175" y="206"/>
                  </a:lnTo>
                  <a:lnTo>
                    <a:pt x="181" y="204"/>
                  </a:lnTo>
                  <a:lnTo>
                    <a:pt x="189" y="197"/>
                  </a:lnTo>
                  <a:lnTo>
                    <a:pt x="198" y="190"/>
                  </a:lnTo>
                  <a:lnTo>
                    <a:pt x="203" y="179"/>
                  </a:lnTo>
                  <a:lnTo>
                    <a:pt x="210" y="168"/>
                  </a:lnTo>
                  <a:lnTo>
                    <a:pt x="216" y="158"/>
                  </a:lnTo>
                  <a:lnTo>
                    <a:pt x="225" y="147"/>
                  </a:lnTo>
                  <a:lnTo>
                    <a:pt x="234" y="149"/>
                  </a:lnTo>
                  <a:lnTo>
                    <a:pt x="244" y="152"/>
                  </a:lnTo>
                  <a:lnTo>
                    <a:pt x="253" y="153"/>
                  </a:lnTo>
                  <a:lnTo>
                    <a:pt x="263" y="156"/>
                  </a:lnTo>
                  <a:lnTo>
                    <a:pt x="272" y="156"/>
                  </a:lnTo>
                  <a:lnTo>
                    <a:pt x="283" y="156"/>
                  </a:lnTo>
                  <a:lnTo>
                    <a:pt x="293" y="156"/>
                  </a:lnTo>
                  <a:lnTo>
                    <a:pt x="303" y="156"/>
                  </a:lnTo>
                  <a:lnTo>
                    <a:pt x="313" y="153"/>
                  </a:lnTo>
                  <a:lnTo>
                    <a:pt x="323" y="152"/>
                  </a:lnTo>
                  <a:lnTo>
                    <a:pt x="332" y="150"/>
                  </a:lnTo>
                  <a:lnTo>
                    <a:pt x="343" y="149"/>
                  </a:lnTo>
                  <a:lnTo>
                    <a:pt x="352" y="147"/>
                  </a:lnTo>
                  <a:lnTo>
                    <a:pt x="363" y="146"/>
                  </a:lnTo>
                  <a:lnTo>
                    <a:pt x="373" y="144"/>
                  </a:lnTo>
                  <a:lnTo>
                    <a:pt x="383" y="144"/>
                  </a:lnTo>
                  <a:lnTo>
                    <a:pt x="386" y="149"/>
                  </a:lnTo>
                  <a:lnTo>
                    <a:pt x="392" y="156"/>
                  </a:lnTo>
                  <a:lnTo>
                    <a:pt x="397" y="162"/>
                  </a:lnTo>
                  <a:lnTo>
                    <a:pt x="403" y="168"/>
                  </a:lnTo>
                  <a:lnTo>
                    <a:pt x="410" y="173"/>
                  </a:lnTo>
                  <a:lnTo>
                    <a:pt x="416" y="178"/>
                  </a:lnTo>
                  <a:lnTo>
                    <a:pt x="424" y="182"/>
                  </a:lnTo>
                  <a:lnTo>
                    <a:pt x="431" y="188"/>
                  </a:lnTo>
                  <a:lnTo>
                    <a:pt x="438" y="190"/>
                  </a:lnTo>
                  <a:lnTo>
                    <a:pt x="445" y="193"/>
                  </a:lnTo>
                  <a:lnTo>
                    <a:pt x="452" y="194"/>
                  </a:lnTo>
                  <a:lnTo>
                    <a:pt x="462" y="196"/>
                  </a:lnTo>
                  <a:lnTo>
                    <a:pt x="469" y="195"/>
                  </a:lnTo>
                  <a:lnTo>
                    <a:pt x="478" y="195"/>
                  </a:lnTo>
                  <a:lnTo>
                    <a:pt x="488" y="194"/>
                  </a:lnTo>
                  <a:lnTo>
                    <a:pt x="497" y="192"/>
                  </a:lnTo>
                  <a:lnTo>
                    <a:pt x="503" y="186"/>
                  </a:lnTo>
                  <a:lnTo>
                    <a:pt x="508" y="181"/>
                  </a:lnTo>
                  <a:lnTo>
                    <a:pt x="511" y="175"/>
                  </a:lnTo>
                  <a:lnTo>
                    <a:pt x="515" y="169"/>
                  </a:lnTo>
                  <a:lnTo>
                    <a:pt x="516" y="161"/>
                  </a:lnTo>
                  <a:lnTo>
                    <a:pt x="518" y="153"/>
                  </a:lnTo>
                  <a:lnTo>
                    <a:pt x="518" y="145"/>
                  </a:lnTo>
                  <a:lnTo>
                    <a:pt x="518" y="137"/>
                  </a:lnTo>
                  <a:lnTo>
                    <a:pt x="528" y="136"/>
                  </a:lnTo>
                  <a:lnTo>
                    <a:pt x="538" y="136"/>
                  </a:lnTo>
                  <a:lnTo>
                    <a:pt x="547" y="136"/>
                  </a:lnTo>
                  <a:lnTo>
                    <a:pt x="558" y="136"/>
                  </a:lnTo>
                  <a:lnTo>
                    <a:pt x="567" y="135"/>
                  </a:lnTo>
                  <a:lnTo>
                    <a:pt x="578" y="135"/>
                  </a:lnTo>
                  <a:lnTo>
                    <a:pt x="589" y="135"/>
                  </a:lnTo>
                  <a:lnTo>
                    <a:pt x="599" y="135"/>
                  </a:lnTo>
                  <a:lnTo>
                    <a:pt x="609" y="133"/>
                  </a:lnTo>
                  <a:lnTo>
                    <a:pt x="619" y="131"/>
                  </a:lnTo>
                  <a:lnTo>
                    <a:pt x="628" y="128"/>
                  </a:lnTo>
                  <a:lnTo>
                    <a:pt x="638" y="126"/>
                  </a:lnTo>
                  <a:lnTo>
                    <a:pt x="645" y="120"/>
                  </a:lnTo>
                  <a:lnTo>
                    <a:pt x="654" y="115"/>
                  </a:lnTo>
                  <a:lnTo>
                    <a:pt x="661" y="109"/>
                  </a:lnTo>
                  <a:lnTo>
                    <a:pt x="669" y="102"/>
                  </a:lnTo>
                  <a:lnTo>
                    <a:pt x="674" y="101"/>
                  </a:lnTo>
                  <a:lnTo>
                    <a:pt x="679" y="101"/>
                  </a:lnTo>
                  <a:lnTo>
                    <a:pt x="686" y="102"/>
                  </a:lnTo>
                  <a:lnTo>
                    <a:pt x="692" y="104"/>
                  </a:lnTo>
                  <a:lnTo>
                    <a:pt x="697" y="103"/>
                  </a:lnTo>
                  <a:lnTo>
                    <a:pt x="703" y="103"/>
                  </a:lnTo>
                  <a:lnTo>
                    <a:pt x="708" y="100"/>
                  </a:lnTo>
                  <a:lnTo>
                    <a:pt x="713" y="96"/>
                  </a:lnTo>
                  <a:lnTo>
                    <a:pt x="712" y="88"/>
                  </a:lnTo>
                  <a:lnTo>
                    <a:pt x="710" y="82"/>
                  </a:lnTo>
                  <a:lnTo>
                    <a:pt x="707" y="75"/>
                  </a:lnTo>
                  <a:lnTo>
                    <a:pt x="705" y="67"/>
                  </a:lnTo>
                  <a:lnTo>
                    <a:pt x="701" y="59"/>
                  </a:lnTo>
                  <a:lnTo>
                    <a:pt x="696" y="51"/>
                  </a:lnTo>
                  <a:lnTo>
                    <a:pt x="693" y="43"/>
                  </a:lnTo>
                  <a:lnTo>
                    <a:pt x="690" y="36"/>
                  </a:lnTo>
                  <a:lnTo>
                    <a:pt x="687" y="28"/>
                  </a:lnTo>
                  <a:lnTo>
                    <a:pt x="686" y="21"/>
                  </a:lnTo>
                  <a:lnTo>
                    <a:pt x="686" y="15"/>
                  </a:lnTo>
                  <a:lnTo>
                    <a:pt x="689" y="10"/>
                  </a:lnTo>
                  <a:lnTo>
                    <a:pt x="692" y="4"/>
                  </a:lnTo>
                  <a:lnTo>
                    <a:pt x="700" y="2"/>
                  </a:lnTo>
                  <a:lnTo>
                    <a:pt x="703" y="0"/>
                  </a:lnTo>
                  <a:lnTo>
                    <a:pt x="709" y="0"/>
                  </a:lnTo>
                  <a:lnTo>
                    <a:pt x="714" y="0"/>
                  </a:lnTo>
                  <a:lnTo>
                    <a:pt x="7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38"/>
            <p:cNvSpPr>
              <a:spLocks/>
            </p:cNvSpPr>
            <p:nvPr/>
          </p:nvSpPr>
          <p:spPr bwMode="auto">
            <a:xfrm>
              <a:off x="3026" y="2267"/>
              <a:ext cx="316" cy="84"/>
            </a:xfrm>
            <a:custGeom>
              <a:avLst/>
              <a:gdLst>
                <a:gd name="T0" fmla="*/ 621 w 631"/>
                <a:gd name="T1" fmla="*/ 60 h 167"/>
                <a:gd name="T2" fmla="*/ 594 w 631"/>
                <a:gd name="T3" fmla="*/ 69 h 167"/>
                <a:gd name="T4" fmla="*/ 569 w 631"/>
                <a:gd name="T5" fmla="*/ 90 h 167"/>
                <a:gd name="T6" fmla="*/ 546 w 631"/>
                <a:gd name="T7" fmla="*/ 102 h 167"/>
                <a:gd name="T8" fmla="*/ 519 w 631"/>
                <a:gd name="T9" fmla="*/ 101 h 167"/>
                <a:gd name="T10" fmla="*/ 493 w 631"/>
                <a:gd name="T11" fmla="*/ 99 h 167"/>
                <a:gd name="T12" fmla="*/ 466 w 631"/>
                <a:gd name="T13" fmla="*/ 98 h 167"/>
                <a:gd name="T14" fmla="*/ 444 w 631"/>
                <a:gd name="T15" fmla="*/ 107 h 167"/>
                <a:gd name="T16" fmla="*/ 433 w 631"/>
                <a:gd name="T17" fmla="*/ 125 h 167"/>
                <a:gd name="T18" fmla="*/ 436 w 631"/>
                <a:gd name="T19" fmla="*/ 144 h 167"/>
                <a:gd name="T20" fmla="*/ 414 w 631"/>
                <a:gd name="T21" fmla="*/ 154 h 167"/>
                <a:gd name="T22" fmla="*/ 393 w 631"/>
                <a:gd name="T23" fmla="*/ 161 h 167"/>
                <a:gd name="T24" fmla="*/ 374 w 631"/>
                <a:gd name="T25" fmla="*/ 154 h 167"/>
                <a:gd name="T26" fmla="*/ 365 w 631"/>
                <a:gd name="T27" fmla="*/ 135 h 167"/>
                <a:gd name="T28" fmla="*/ 341 w 631"/>
                <a:gd name="T29" fmla="*/ 115 h 167"/>
                <a:gd name="T30" fmla="*/ 312 w 631"/>
                <a:gd name="T31" fmla="*/ 112 h 167"/>
                <a:gd name="T32" fmla="*/ 294 w 631"/>
                <a:gd name="T33" fmla="*/ 112 h 167"/>
                <a:gd name="T34" fmla="*/ 277 w 631"/>
                <a:gd name="T35" fmla="*/ 115 h 167"/>
                <a:gd name="T36" fmla="*/ 259 w 631"/>
                <a:gd name="T37" fmla="*/ 117 h 167"/>
                <a:gd name="T38" fmla="*/ 242 w 631"/>
                <a:gd name="T39" fmla="*/ 119 h 167"/>
                <a:gd name="T40" fmla="*/ 208 w 631"/>
                <a:gd name="T41" fmla="*/ 119 h 167"/>
                <a:gd name="T42" fmla="*/ 186 w 631"/>
                <a:gd name="T43" fmla="*/ 116 h 167"/>
                <a:gd name="T44" fmla="*/ 168 w 631"/>
                <a:gd name="T45" fmla="*/ 112 h 167"/>
                <a:gd name="T46" fmla="*/ 151 w 631"/>
                <a:gd name="T47" fmla="*/ 113 h 167"/>
                <a:gd name="T48" fmla="*/ 137 w 631"/>
                <a:gd name="T49" fmla="*/ 123 h 167"/>
                <a:gd name="T50" fmla="*/ 130 w 631"/>
                <a:gd name="T51" fmla="*/ 142 h 167"/>
                <a:gd name="T52" fmla="*/ 120 w 631"/>
                <a:gd name="T53" fmla="*/ 159 h 167"/>
                <a:gd name="T54" fmla="*/ 100 w 631"/>
                <a:gd name="T55" fmla="*/ 167 h 167"/>
                <a:gd name="T56" fmla="*/ 71 w 631"/>
                <a:gd name="T57" fmla="*/ 163 h 167"/>
                <a:gd name="T58" fmla="*/ 41 w 631"/>
                <a:gd name="T59" fmla="*/ 156 h 167"/>
                <a:gd name="T60" fmla="*/ 11 w 631"/>
                <a:gd name="T61" fmla="*/ 152 h 167"/>
                <a:gd name="T62" fmla="*/ 0 w 631"/>
                <a:gd name="T63" fmla="*/ 142 h 167"/>
                <a:gd name="T64" fmla="*/ 3 w 631"/>
                <a:gd name="T65" fmla="*/ 122 h 167"/>
                <a:gd name="T66" fmla="*/ 23 w 631"/>
                <a:gd name="T67" fmla="*/ 95 h 167"/>
                <a:gd name="T68" fmla="*/ 43 w 631"/>
                <a:gd name="T69" fmla="*/ 76 h 167"/>
                <a:gd name="T70" fmla="*/ 72 w 631"/>
                <a:gd name="T71" fmla="*/ 74 h 167"/>
                <a:gd name="T72" fmla="*/ 101 w 631"/>
                <a:gd name="T73" fmla="*/ 72 h 167"/>
                <a:gd name="T74" fmla="*/ 129 w 631"/>
                <a:gd name="T75" fmla="*/ 70 h 167"/>
                <a:gd name="T76" fmla="*/ 155 w 631"/>
                <a:gd name="T77" fmla="*/ 69 h 167"/>
                <a:gd name="T78" fmla="*/ 184 w 631"/>
                <a:gd name="T79" fmla="*/ 69 h 167"/>
                <a:gd name="T80" fmla="*/ 210 w 631"/>
                <a:gd name="T81" fmla="*/ 68 h 167"/>
                <a:gd name="T82" fmla="*/ 237 w 631"/>
                <a:gd name="T83" fmla="*/ 67 h 167"/>
                <a:gd name="T84" fmla="*/ 264 w 631"/>
                <a:gd name="T85" fmla="*/ 66 h 167"/>
                <a:gd name="T86" fmla="*/ 290 w 631"/>
                <a:gd name="T87" fmla="*/ 66 h 167"/>
                <a:gd name="T88" fmla="*/ 317 w 631"/>
                <a:gd name="T89" fmla="*/ 65 h 167"/>
                <a:gd name="T90" fmla="*/ 343 w 631"/>
                <a:gd name="T91" fmla="*/ 63 h 167"/>
                <a:gd name="T92" fmla="*/ 368 w 631"/>
                <a:gd name="T93" fmla="*/ 60 h 167"/>
                <a:gd name="T94" fmla="*/ 395 w 631"/>
                <a:gd name="T95" fmla="*/ 58 h 167"/>
                <a:gd name="T96" fmla="*/ 419 w 631"/>
                <a:gd name="T97" fmla="*/ 53 h 167"/>
                <a:gd name="T98" fmla="*/ 445 w 631"/>
                <a:gd name="T99" fmla="*/ 49 h 167"/>
                <a:gd name="T100" fmla="*/ 469 w 631"/>
                <a:gd name="T101" fmla="*/ 44 h 167"/>
                <a:gd name="T102" fmla="*/ 495 w 631"/>
                <a:gd name="T103" fmla="*/ 37 h 167"/>
                <a:gd name="T104" fmla="*/ 519 w 631"/>
                <a:gd name="T105" fmla="*/ 30 h 167"/>
                <a:gd name="T106" fmla="*/ 544 w 631"/>
                <a:gd name="T107" fmla="*/ 21 h 167"/>
                <a:gd name="T108" fmla="*/ 568 w 631"/>
                <a:gd name="T109" fmla="*/ 11 h 167"/>
                <a:gd name="T110" fmla="*/ 595 w 631"/>
                <a:gd name="T111" fmla="*/ 0 h 167"/>
                <a:gd name="T112" fmla="*/ 601 w 631"/>
                <a:gd name="T113" fmla="*/ 19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1"/>
                <a:gd name="T172" fmla="*/ 0 h 167"/>
                <a:gd name="T173" fmla="*/ 631 w 631"/>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1" h="167">
                  <a:moveTo>
                    <a:pt x="601" y="30"/>
                  </a:moveTo>
                  <a:lnTo>
                    <a:pt x="631" y="60"/>
                  </a:lnTo>
                  <a:lnTo>
                    <a:pt x="621" y="60"/>
                  </a:lnTo>
                  <a:lnTo>
                    <a:pt x="611" y="62"/>
                  </a:lnTo>
                  <a:lnTo>
                    <a:pt x="603" y="64"/>
                  </a:lnTo>
                  <a:lnTo>
                    <a:pt x="594" y="69"/>
                  </a:lnTo>
                  <a:lnTo>
                    <a:pt x="585" y="75"/>
                  </a:lnTo>
                  <a:lnTo>
                    <a:pt x="578" y="82"/>
                  </a:lnTo>
                  <a:lnTo>
                    <a:pt x="569" y="90"/>
                  </a:lnTo>
                  <a:lnTo>
                    <a:pt x="562" y="99"/>
                  </a:lnTo>
                  <a:lnTo>
                    <a:pt x="554" y="100"/>
                  </a:lnTo>
                  <a:lnTo>
                    <a:pt x="546" y="102"/>
                  </a:lnTo>
                  <a:lnTo>
                    <a:pt x="538" y="102"/>
                  </a:lnTo>
                  <a:lnTo>
                    <a:pt x="529" y="102"/>
                  </a:lnTo>
                  <a:lnTo>
                    <a:pt x="519" y="101"/>
                  </a:lnTo>
                  <a:lnTo>
                    <a:pt x="511" y="100"/>
                  </a:lnTo>
                  <a:lnTo>
                    <a:pt x="501" y="99"/>
                  </a:lnTo>
                  <a:lnTo>
                    <a:pt x="493" y="99"/>
                  </a:lnTo>
                  <a:lnTo>
                    <a:pt x="483" y="98"/>
                  </a:lnTo>
                  <a:lnTo>
                    <a:pt x="475" y="98"/>
                  </a:lnTo>
                  <a:lnTo>
                    <a:pt x="466" y="98"/>
                  </a:lnTo>
                  <a:lnTo>
                    <a:pt x="459" y="100"/>
                  </a:lnTo>
                  <a:lnTo>
                    <a:pt x="451" y="102"/>
                  </a:lnTo>
                  <a:lnTo>
                    <a:pt x="444" y="107"/>
                  </a:lnTo>
                  <a:lnTo>
                    <a:pt x="437" y="112"/>
                  </a:lnTo>
                  <a:lnTo>
                    <a:pt x="433" y="119"/>
                  </a:lnTo>
                  <a:lnTo>
                    <a:pt x="433" y="125"/>
                  </a:lnTo>
                  <a:lnTo>
                    <a:pt x="435" y="131"/>
                  </a:lnTo>
                  <a:lnTo>
                    <a:pt x="436" y="138"/>
                  </a:lnTo>
                  <a:lnTo>
                    <a:pt x="436" y="144"/>
                  </a:lnTo>
                  <a:lnTo>
                    <a:pt x="429" y="147"/>
                  </a:lnTo>
                  <a:lnTo>
                    <a:pt x="421" y="150"/>
                  </a:lnTo>
                  <a:lnTo>
                    <a:pt x="414" y="154"/>
                  </a:lnTo>
                  <a:lnTo>
                    <a:pt x="408" y="157"/>
                  </a:lnTo>
                  <a:lnTo>
                    <a:pt x="400" y="159"/>
                  </a:lnTo>
                  <a:lnTo>
                    <a:pt x="393" y="161"/>
                  </a:lnTo>
                  <a:lnTo>
                    <a:pt x="384" y="161"/>
                  </a:lnTo>
                  <a:lnTo>
                    <a:pt x="377" y="162"/>
                  </a:lnTo>
                  <a:lnTo>
                    <a:pt x="374" y="154"/>
                  </a:lnTo>
                  <a:lnTo>
                    <a:pt x="371" y="147"/>
                  </a:lnTo>
                  <a:lnTo>
                    <a:pt x="368" y="141"/>
                  </a:lnTo>
                  <a:lnTo>
                    <a:pt x="365" y="135"/>
                  </a:lnTo>
                  <a:lnTo>
                    <a:pt x="358" y="126"/>
                  </a:lnTo>
                  <a:lnTo>
                    <a:pt x="350" y="121"/>
                  </a:lnTo>
                  <a:lnTo>
                    <a:pt x="341" y="115"/>
                  </a:lnTo>
                  <a:lnTo>
                    <a:pt x="332" y="113"/>
                  </a:lnTo>
                  <a:lnTo>
                    <a:pt x="321" y="111"/>
                  </a:lnTo>
                  <a:lnTo>
                    <a:pt x="312" y="112"/>
                  </a:lnTo>
                  <a:lnTo>
                    <a:pt x="305" y="112"/>
                  </a:lnTo>
                  <a:lnTo>
                    <a:pt x="300" y="112"/>
                  </a:lnTo>
                  <a:lnTo>
                    <a:pt x="294" y="112"/>
                  </a:lnTo>
                  <a:lnTo>
                    <a:pt x="288" y="113"/>
                  </a:lnTo>
                  <a:lnTo>
                    <a:pt x="282" y="113"/>
                  </a:lnTo>
                  <a:lnTo>
                    <a:pt x="277" y="115"/>
                  </a:lnTo>
                  <a:lnTo>
                    <a:pt x="270" y="115"/>
                  </a:lnTo>
                  <a:lnTo>
                    <a:pt x="265" y="117"/>
                  </a:lnTo>
                  <a:lnTo>
                    <a:pt x="259" y="117"/>
                  </a:lnTo>
                  <a:lnTo>
                    <a:pt x="253" y="118"/>
                  </a:lnTo>
                  <a:lnTo>
                    <a:pt x="247" y="118"/>
                  </a:lnTo>
                  <a:lnTo>
                    <a:pt x="242" y="119"/>
                  </a:lnTo>
                  <a:lnTo>
                    <a:pt x="230" y="119"/>
                  </a:lnTo>
                  <a:lnTo>
                    <a:pt x="220" y="119"/>
                  </a:lnTo>
                  <a:lnTo>
                    <a:pt x="208" y="119"/>
                  </a:lnTo>
                  <a:lnTo>
                    <a:pt x="198" y="118"/>
                  </a:lnTo>
                  <a:lnTo>
                    <a:pt x="191" y="116"/>
                  </a:lnTo>
                  <a:lnTo>
                    <a:pt x="186" y="116"/>
                  </a:lnTo>
                  <a:lnTo>
                    <a:pt x="180" y="114"/>
                  </a:lnTo>
                  <a:lnTo>
                    <a:pt x="174" y="114"/>
                  </a:lnTo>
                  <a:lnTo>
                    <a:pt x="168" y="112"/>
                  </a:lnTo>
                  <a:lnTo>
                    <a:pt x="162" y="112"/>
                  </a:lnTo>
                  <a:lnTo>
                    <a:pt x="156" y="112"/>
                  </a:lnTo>
                  <a:lnTo>
                    <a:pt x="151" y="113"/>
                  </a:lnTo>
                  <a:lnTo>
                    <a:pt x="146" y="114"/>
                  </a:lnTo>
                  <a:lnTo>
                    <a:pt x="141" y="118"/>
                  </a:lnTo>
                  <a:lnTo>
                    <a:pt x="137" y="123"/>
                  </a:lnTo>
                  <a:lnTo>
                    <a:pt x="134" y="129"/>
                  </a:lnTo>
                  <a:lnTo>
                    <a:pt x="132" y="135"/>
                  </a:lnTo>
                  <a:lnTo>
                    <a:pt x="130" y="142"/>
                  </a:lnTo>
                  <a:lnTo>
                    <a:pt x="128" y="147"/>
                  </a:lnTo>
                  <a:lnTo>
                    <a:pt x="126" y="152"/>
                  </a:lnTo>
                  <a:lnTo>
                    <a:pt x="120" y="159"/>
                  </a:lnTo>
                  <a:lnTo>
                    <a:pt x="115" y="164"/>
                  </a:lnTo>
                  <a:lnTo>
                    <a:pt x="107" y="166"/>
                  </a:lnTo>
                  <a:lnTo>
                    <a:pt x="100" y="167"/>
                  </a:lnTo>
                  <a:lnTo>
                    <a:pt x="90" y="166"/>
                  </a:lnTo>
                  <a:lnTo>
                    <a:pt x="82" y="166"/>
                  </a:lnTo>
                  <a:lnTo>
                    <a:pt x="71" y="163"/>
                  </a:lnTo>
                  <a:lnTo>
                    <a:pt x="62" y="161"/>
                  </a:lnTo>
                  <a:lnTo>
                    <a:pt x="51" y="158"/>
                  </a:lnTo>
                  <a:lnTo>
                    <a:pt x="41" y="156"/>
                  </a:lnTo>
                  <a:lnTo>
                    <a:pt x="31" y="152"/>
                  </a:lnTo>
                  <a:lnTo>
                    <a:pt x="21" y="152"/>
                  </a:lnTo>
                  <a:lnTo>
                    <a:pt x="11" y="152"/>
                  </a:lnTo>
                  <a:lnTo>
                    <a:pt x="4" y="156"/>
                  </a:lnTo>
                  <a:lnTo>
                    <a:pt x="1" y="148"/>
                  </a:lnTo>
                  <a:lnTo>
                    <a:pt x="0" y="142"/>
                  </a:lnTo>
                  <a:lnTo>
                    <a:pt x="0" y="137"/>
                  </a:lnTo>
                  <a:lnTo>
                    <a:pt x="1" y="131"/>
                  </a:lnTo>
                  <a:lnTo>
                    <a:pt x="3" y="122"/>
                  </a:lnTo>
                  <a:lnTo>
                    <a:pt x="9" y="113"/>
                  </a:lnTo>
                  <a:lnTo>
                    <a:pt x="16" y="103"/>
                  </a:lnTo>
                  <a:lnTo>
                    <a:pt x="23" y="95"/>
                  </a:lnTo>
                  <a:lnTo>
                    <a:pt x="29" y="86"/>
                  </a:lnTo>
                  <a:lnTo>
                    <a:pt x="35" y="78"/>
                  </a:lnTo>
                  <a:lnTo>
                    <a:pt x="43" y="76"/>
                  </a:lnTo>
                  <a:lnTo>
                    <a:pt x="53" y="75"/>
                  </a:lnTo>
                  <a:lnTo>
                    <a:pt x="63" y="74"/>
                  </a:lnTo>
                  <a:lnTo>
                    <a:pt x="72" y="74"/>
                  </a:lnTo>
                  <a:lnTo>
                    <a:pt x="82" y="73"/>
                  </a:lnTo>
                  <a:lnTo>
                    <a:pt x="91" y="73"/>
                  </a:lnTo>
                  <a:lnTo>
                    <a:pt x="101" y="72"/>
                  </a:lnTo>
                  <a:lnTo>
                    <a:pt x="111" y="72"/>
                  </a:lnTo>
                  <a:lnTo>
                    <a:pt x="119" y="70"/>
                  </a:lnTo>
                  <a:lnTo>
                    <a:pt x="129" y="70"/>
                  </a:lnTo>
                  <a:lnTo>
                    <a:pt x="137" y="70"/>
                  </a:lnTo>
                  <a:lnTo>
                    <a:pt x="147" y="70"/>
                  </a:lnTo>
                  <a:lnTo>
                    <a:pt x="155" y="69"/>
                  </a:lnTo>
                  <a:lnTo>
                    <a:pt x="165" y="69"/>
                  </a:lnTo>
                  <a:lnTo>
                    <a:pt x="174" y="69"/>
                  </a:lnTo>
                  <a:lnTo>
                    <a:pt x="184" y="69"/>
                  </a:lnTo>
                  <a:lnTo>
                    <a:pt x="193" y="68"/>
                  </a:lnTo>
                  <a:lnTo>
                    <a:pt x="201" y="68"/>
                  </a:lnTo>
                  <a:lnTo>
                    <a:pt x="210" y="68"/>
                  </a:lnTo>
                  <a:lnTo>
                    <a:pt x="219" y="68"/>
                  </a:lnTo>
                  <a:lnTo>
                    <a:pt x="228" y="67"/>
                  </a:lnTo>
                  <a:lnTo>
                    <a:pt x="237" y="67"/>
                  </a:lnTo>
                  <a:lnTo>
                    <a:pt x="246" y="67"/>
                  </a:lnTo>
                  <a:lnTo>
                    <a:pt x="255" y="67"/>
                  </a:lnTo>
                  <a:lnTo>
                    <a:pt x="264" y="66"/>
                  </a:lnTo>
                  <a:lnTo>
                    <a:pt x="272" y="66"/>
                  </a:lnTo>
                  <a:lnTo>
                    <a:pt x="281" y="66"/>
                  </a:lnTo>
                  <a:lnTo>
                    <a:pt x="290" y="66"/>
                  </a:lnTo>
                  <a:lnTo>
                    <a:pt x="299" y="65"/>
                  </a:lnTo>
                  <a:lnTo>
                    <a:pt x="309" y="65"/>
                  </a:lnTo>
                  <a:lnTo>
                    <a:pt x="317" y="65"/>
                  </a:lnTo>
                  <a:lnTo>
                    <a:pt x="327" y="65"/>
                  </a:lnTo>
                  <a:lnTo>
                    <a:pt x="334" y="64"/>
                  </a:lnTo>
                  <a:lnTo>
                    <a:pt x="343" y="63"/>
                  </a:lnTo>
                  <a:lnTo>
                    <a:pt x="351" y="62"/>
                  </a:lnTo>
                  <a:lnTo>
                    <a:pt x="361" y="61"/>
                  </a:lnTo>
                  <a:lnTo>
                    <a:pt x="368" y="60"/>
                  </a:lnTo>
                  <a:lnTo>
                    <a:pt x="377" y="59"/>
                  </a:lnTo>
                  <a:lnTo>
                    <a:pt x="385" y="58"/>
                  </a:lnTo>
                  <a:lnTo>
                    <a:pt x="395" y="58"/>
                  </a:lnTo>
                  <a:lnTo>
                    <a:pt x="402" y="56"/>
                  </a:lnTo>
                  <a:lnTo>
                    <a:pt x="411" y="54"/>
                  </a:lnTo>
                  <a:lnTo>
                    <a:pt x="419" y="53"/>
                  </a:lnTo>
                  <a:lnTo>
                    <a:pt x="428" y="52"/>
                  </a:lnTo>
                  <a:lnTo>
                    <a:pt x="435" y="50"/>
                  </a:lnTo>
                  <a:lnTo>
                    <a:pt x="445" y="49"/>
                  </a:lnTo>
                  <a:lnTo>
                    <a:pt x="452" y="48"/>
                  </a:lnTo>
                  <a:lnTo>
                    <a:pt x="462" y="47"/>
                  </a:lnTo>
                  <a:lnTo>
                    <a:pt x="469" y="44"/>
                  </a:lnTo>
                  <a:lnTo>
                    <a:pt x="478" y="42"/>
                  </a:lnTo>
                  <a:lnTo>
                    <a:pt x="486" y="40"/>
                  </a:lnTo>
                  <a:lnTo>
                    <a:pt x="495" y="37"/>
                  </a:lnTo>
                  <a:lnTo>
                    <a:pt x="502" y="34"/>
                  </a:lnTo>
                  <a:lnTo>
                    <a:pt x="511" y="32"/>
                  </a:lnTo>
                  <a:lnTo>
                    <a:pt x="519" y="30"/>
                  </a:lnTo>
                  <a:lnTo>
                    <a:pt x="528" y="28"/>
                  </a:lnTo>
                  <a:lnTo>
                    <a:pt x="535" y="25"/>
                  </a:lnTo>
                  <a:lnTo>
                    <a:pt x="544" y="21"/>
                  </a:lnTo>
                  <a:lnTo>
                    <a:pt x="552" y="18"/>
                  </a:lnTo>
                  <a:lnTo>
                    <a:pt x="561" y="15"/>
                  </a:lnTo>
                  <a:lnTo>
                    <a:pt x="568" y="11"/>
                  </a:lnTo>
                  <a:lnTo>
                    <a:pt x="578" y="8"/>
                  </a:lnTo>
                  <a:lnTo>
                    <a:pt x="585" y="3"/>
                  </a:lnTo>
                  <a:lnTo>
                    <a:pt x="595" y="0"/>
                  </a:lnTo>
                  <a:lnTo>
                    <a:pt x="599" y="5"/>
                  </a:lnTo>
                  <a:lnTo>
                    <a:pt x="601" y="12"/>
                  </a:lnTo>
                  <a:lnTo>
                    <a:pt x="601" y="19"/>
                  </a:lnTo>
                  <a:lnTo>
                    <a:pt x="601" y="3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39"/>
            <p:cNvSpPr>
              <a:spLocks/>
            </p:cNvSpPr>
            <p:nvPr/>
          </p:nvSpPr>
          <p:spPr bwMode="auto">
            <a:xfrm>
              <a:off x="2573" y="2324"/>
              <a:ext cx="784" cy="352"/>
            </a:xfrm>
            <a:custGeom>
              <a:avLst/>
              <a:gdLst>
                <a:gd name="T0" fmla="*/ 771 w 1567"/>
                <a:gd name="T1" fmla="*/ 117 h 703"/>
                <a:gd name="T2" fmla="*/ 802 w 1567"/>
                <a:gd name="T3" fmla="*/ 176 h 703"/>
                <a:gd name="T4" fmla="*/ 899 w 1567"/>
                <a:gd name="T5" fmla="*/ 164 h 703"/>
                <a:gd name="T6" fmla="*/ 957 w 1567"/>
                <a:gd name="T7" fmla="*/ 211 h 703"/>
                <a:gd name="T8" fmla="*/ 1018 w 1567"/>
                <a:gd name="T9" fmla="*/ 257 h 703"/>
                <a:gd name="T10" fmla="*/ 1079 w 1567"/>
                <a:gd name="T11" fmla="*/ 249 h 703"/>
                <a:gd name="T12" fmla="*/ 1148 w 1567"/>
                <a:gd name="T13" fmla="*/ 213 h 703"/>
                <a:gd name="T14" fmla="*/ 1221 w 1567"/>
                <a:gd name="T15" fmla="*/ 200 h 703"/>
                <a:gd name="T16" fmla="*/ 1281 w 1567"/>
                <a:gd name="T17" fmla="*/ 160 h 703"/>
                <a:gd name="T18" fmla="*/ 1352 w 1567"/>
                <a:gd name="T19" fmla="*/ 172 h 703"/>
                <a:gd name="T20" fmla="*/ 1424 w 1567"/>
                <a:gd name="T21" fmla="*/ 176 h 703"/>
                <a:gd name="T22" fmla="*/ 1490 w 1567"/>
                <a:gd name="T23" fmla="*/ 176 h 703"/>
                <a:gd name="T24" fmla="*/ 1567 w 1567"/>
                <a:gd name="T25" fmla="*/ 144 h 703"/>
                <a:gd name="T26" fmla="*/ 1496 w 1567"/>
                <a:gd name="T27" fmla="*/ 185 h 703"/>
                <a:gd name="T28" fmla="*/ 1424 w 1567"/>
                <a:gd name="T29" fmla="*/ 222 h 703"/>
                <a:gd name="T30" fmla="*/ 1352 w 1567"/>
                <a:gd name="T31" fmla="*/ 253 h 703"/>
                <a:gd name="T32" fmla="*/ 1277 w 1567"/>
                <a:gd name="T33" fmla="*/ 278 h 703"/>
                <a:gd name="T34" fmla="*/ 1201 w 1567"/>
                <a:gd name="T35" fmla="*/ 299 h 703"/>
                <a:gd name="T36" fmla="*/ 1124 w 1567"/>
                <a:gd name="T37" fmla="*/ 320 h 703"/>
                <a:gd name="T38" fmla="*/ 1057 w 1567"/>
                <a:gd name="T39" fmla="*/ 333 h 703"/>
                <a:gd name="T40" fmla="*/ 997 w 1567"/>
                <a:gd name="T41" fmla="*/ 347 h 703"/>
                <a:gd name="T42" fmla="*/ 937 w 1567"/>
                <a:gd name="T43" fmla="*/ 364 h 703"/>
                <a:gd name="T44" fmla="*/ 857 w 1567"/>
                <a:gd name="T45" fmla="*/ 400 h 703"/>
                <a:gd name="T46" fmla="*/ 759 w 1567"/>
                <a:gd name="T47" fmla="*/ 473 h 703"/>
                <a:gd name="T48" fmla="*/ 658 w 1567"/>
                <a:gd name="T49" fmla="*/ 539 h 703"/>
                <a:gd name="T50" fmla="*/ 559 w 1567"/>
                <a:gd name="T51" fmla="*/ 598 h 703"/>
                <a:gd name="T52" fmla="*/ 467 w 1567"/>
                <a:gd name="T53" fmla="*/ 646 h 703"/>
                <a:gd name="T54" fmla="*/ 388 w 1567"/>
                <a:gd name="T55" fmla="*/ 678 h 703"/>
                <a:gd name="T56" fmla="*/ 325 w 1567"/>
                <a:gd name="T57" fmla="*/ 682 h 703"/>
                <a:gd name="T58" fmla="*/ 263 w 1567"/>
                <a:gd name="T59" fmla="*/ 691 h 703"/>
                <a:gd name="T60" fmla="*/ 199 w 1567"/>
                <a:gd name="T61" fmla="*/ 700 h 703"/>
                <a:gd name="T62" fmla="*/ 137 w 1567"/>
                <a:gd name="T63" fmla="*/ 703 h 703"/>
                <a:gd name="T64" fmla="*/ 67 w 1567"/>
                <a:gd name="T65" fmla="*/ 691 h 703"/>
                <a:gd name="T66" fmla="*/ 1 w 1567"/>
                <a:gd name="T67" fmla="*/ 633 h 703"/>
                <a:gd name="T68" fmla="*/ 7 w 1567"/>
                <a:gd name="T69" fmla="*/ 565 h 703"/>
                <a:gd name="T70" fmla="*/ 50 w 1567"/>
                <a:gd name="T71" fmla="*/ 482 h 703"/>
                <a:gd name="T72" fmla="*/ 116 w 1567"/>
                <a:gd name="T73" fmla="*/ 513 h 703"/>
                <a:gd name="T74" fmla="*/ 203 w 1567"/>
                <a:gd name="T75" fmla="*/ 506 h 703"/>
                <a:gd name="T76" fmla="*/ 260 w 1567"/>
                <a:gd name="T77" fmla="*/ 450 h 703"/>
                <a:gd name="T78" fmla="*/ 332 w 1567"/>
                <a:gd name="T79" fmla="*/ 455 h 703"/>
                <a:gd name="T80" fmla="*/ 402 w 1567"/>
                <a:gd name="T81" fmla="*/ 471 h 703"/>
                <a:gd name="T82" fmla="*/ 446 w 1567"/>
                <a:gd name="T83" fmla="*/ 432 h 703"/>
                <a:gd name="T84" fmla="*/ 452 w 1567"/>
                <a:gd name="T85" fmla="*/ 395 h 703"/>
                <a:gd name="T86" fmla="*/ 516 w 1567"/>
                <a:gd name="T87" fmla="*/ 424 h 703"/>
                <a:gd name="T88" fmla="*/ 585 w 1567"/>
                <a:gd name="T89" fmla="*/ 408 h 703"/>
                <a:gd name="T90" fmla="*/ 659 w 1567"/>
                <a:gd name="T91" fmla="*/ 403 h 703"/>
                <a:gd name="T92" fmla="*/ 663 w 1567"/>
                <a:gd name="T93" fmla="*/ 341 h 703"/>
                <a:gd name="T94" fmla="*/ 621 w 1567"/>
                <a:gd name="T95" fmla="*/ 274 h 703"/>
                <a:gd name="T96" fmla="*/ 549 w 1567"/>
                <a:gd name="T97" fmla="*/ 255 h 703"/>
                <a:gd name="T98" fmla="*/ 469 w 1567"/>
                <a:gd name="T99" fmla="*/ 266 h 703"/>
                <a:gd name="T100" fmla="*/ 375 w 1567"/>
                <a:gd name="T101" fmla="*/ 239 h 703"/>
                <a:gd name="T102" fmla="*/ 307 w 1567"/>
                <a:gd name="T103" fmla="*/ 258 h 703"/>
                <a:gd name="T104" fmla="*/ 364 w 1567"/>
                <a:gd name="T105" fmla="*/ 326 h 703"/>
                <a:gd name="T106" fmla="*/ 275 w 1567"/>
                <a:gd name="T107" fmla="*/ 297 h 703"/>
                <a:gd name="T108" fmla="*/ 219 w 1567"/>
                <a:gd name="T109" fmla="*/ 246 h 703"/>
                <a:gd name="T110" fmla="*/ 279 w 1567"/>
                <a:gd name="T111" fmla="*/ 196 h 703"/>
                <a:gd name="T112" fmla="*/ 341 w 1567"/>
                <a:gd name="T113" fmla="*/ 154 h 703"/>
                <a:gd name="T114" fmla="*/ 397 w 1567"/>
                <a:gd name="T115" fmla="*/ 129 h 703"/>
                <a:gd name="T116" fmla="*/ 470 w 1567"/>
                <a:gd name="T117" fmla="*/ 168 h 703"/>
                <a:gd name="T118" fmla="*/ 546 w 1567"/>
                <a:gd name="T119" fmla="*/ 154 h 703"/>
                <a:gd name="T120" fmla="*/ 595 w 1567"/>
                <a:gd name="T121" fmla="*/ 68 h 703"/>
                <a:gd name="T122" fmla="*/ 635 w 1567"/>
                <a:gd name="T123" fmla="*/ 17 h 703"/>
                <a:gd name="T124" fmla="*/ 713 w 1567"/>
                <a:gd name="T125" fmla="*/ 28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7"/>
                <a:gd name="T190" fmla="*/ 0 h 703"/>
                <a:gd name="T191" fmla="*/ 1567 w 1567"/>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7" h="703">
                  <a:moveTo>
                    <a:pt x="746" y="63"/>
                  </a:moveTo>
                  <a:lnTo>
                    <a:pt x="749" y="67"/>
                  </a:lnTo>
                  <a:lnTo>
                    <a:pt x="753" y="73"/>
                  </a:lnTo>
                  <a:lnTo>
                    <a:pt x="757" y="79"/>
                  </a:lnTo>
                  <a:lnTo>
                    <a:pt x="760" y="85"/>
                  </a:lnTo>
                  <a:lnTo>
                    <a:pt x="762" y="92"/>
                  </a:lnTo>
                  <a:lnTo>
                    <a:pt x="765" y="98"/>
                  </a:lnTo>
                  <a:lnTo>
                    <a:pt x="767" y="105"/>
                  </a:lnTo>
                  <a:lnTo>
                    <a:pt x="769" y="112"/>
                  </a:lnTo>
                  <a:lnTo>
                    <a:pt x="771" y="117"/>
                  </a:lnTo>
                  <a:lnTo>
                    <a:pt x="772" y="124"/>
                  </a:lnTo>
                  <a:lnTo>
                    <a:pt x="773" y="130"/>
                  </a:lnTo>
                  <a:lnTo>
                    <a:pt x="774" y="136"/>
                  </a:lnTo>
                  <a:lnTo>
                    <a:pt x="774" y="142"/>
                  </a:lnTo>
                  <a:lnTo>
                    <a:pt x="775" y="148"/>
                  </a:lnTo>
                  <a:lnTo>
                    <a:pt x="775" y="154"/>
                  </a:lnTo>
                  <a:lnTo>
                    <a:pt x="776" y="159"/>
                  </a:lnTo>
                  <a:lnTo>
                    <a:pt x="783" y="166"/>
                  </a:lnTo>
                  <a:lnTo>
                    <a:pt x="793" y="173"/>
                  </a:lnTo>
                  <a:lnTo>
                    <a:pt x="802" y="176"/>
                  </a:lnTo>
                  <a:lnTo>
                    <a:pt x="812" y="179"/>
                  </a:lnTo>
                  <a:lnTo>
                    <a:pt x="822" y="179"/>
                  </a:lnTo>
                  <a:lnTo>
                    <a:pt x="831" y="179"/>
                  </a:lnTo>
                  <a:lnTo>
                    <a:pt x="841" y="177"/>
                  </a:lnTo>
                  <a:lnTo>
                    <a:pt x="851" y="176"/>
                  </a:lnTo>
                  <a:lnTo>
                    <a:pt x="861" y="173"/>
                  </a:lnTo>
                  <a:lnTo>
                    <a:pt x="871" y="171"/>
                  </a:lnTo>
                  <a:lnTo>
                    <a:pt x="880" y="167"/>
                  </a:lnTo>
                  <a:lnTo>
                    <a:pt x="891" y="166"/>
                  </a:lnTo>
                  <a:lnTo>
                    <a:pt x="899" y="164"/>
                  </a:lnTo>
                  <a:lnTo>
                    <a:pt x="909" y="165"/>
                  </a:lnTo>
                  <a:lnTo>
                    <a:pt x="919" y="166"/>
                  </a:lnTo>
                  <a:lnTo>
                    <a:pt x="928" y="171"/>
                  </a:lnTo>
                  <a:lnTo>
                    <a:pt x="936" y="171"/>
                  </a:lnTo>
                  <a:lnTo>
                    <a:pt x="944" y="172"/>
                  </a:lnTo>
                  <a:lnTo>
                    <a:pt x="953" y="174"/>
                  </a:lnTo>
                  <a:lnTo>
                    <a:pt x="959" y="180"/>
                  </a:lnTo>
                  <a:lnTo>
                    <a:pt x="955" y="191"/>
                  </a:lnTo>
                  <a:lnTo>
                    <a:pt x="955" y="201"/>
                  </a:lnTo>
                  <a:lnTo>
                    <a:pt x="957" y="211"/>
                  </a:lnTo>
                  <a:lnTo>
                    <a:pt x="961" y="221"/>
                  </a:lnTo>
                  <a:lnTo>
                    <a:pt x="966" y="228"/>
                  </a:lnTo>
                  <a:lnTo>
                    <a:pt x="973" y="237"/>
                  </a:lnTo>
                  <a:lnTo>
                    <a:pt x="980" y="243"/>
                  </a:lnTo>
                  <a:lnTo>
                    <a:pt x="989" y="249"/>
                  </a:lnTo>
                  <a:lnTo>
                    <a:pt x="994" y="252"/>
                  </a:lnTo>
                  <a:lnTo>
                    <a:pt x="1001" y="254"/>
                  </a:lnTo>
                  <a:lnTo>
                    <a:pt x="1006" y="255"/>
                  </a:lnTo>
                  <a:lnTo>
                    <a:pt x="1012" y="257"/>
                  </a:lnTo>
                  <a:lnTo>
                    <a:pt x="1018" y="257"/>
                  </a:lnTo>
                  <a:lnTo>
                    <a:pt x="1024" y="257"/>
                  </a:lnTo>
                  <a:lnTo>
                    <a:pt x="1030" y="257"/>
                  </a:lnTo>
                  <a:lnTo>
                    <a:pt x="1037" y="257"/>
                  </a:lnTo>
                  <a:lnTo>
                    <a:pt x="1042" y="255"/>
                  </a:lnTo>
                  <a:lnTo>
                    <a:pt x="1047" y="254"/>
                  </a:lnTo>
                  <a:lnTo>
                    <a:pt x="1054" y="252"/>
                  </a:lnTo>
                  <a:lnTo>
                    <a:pt x="1060" y="252"/>
                  </a:lnTo>
                  <a:lnTo>
                    <a:pt x="1067" y="250"/>
                  </a:lnTo>
                  <a:lnTo>
                    <a:pt x="1073" y="249"/>
                  </a:lnTo>
                  <a:lnTo>
                    <a:pt x="1079" y="249"/>
                  </a:lnTo>
                  <a:lnTo>
                    <a:pt x="1088" y="249"/>
                  </a:lnTo>
                  <a:lnTo>
                    <a:pt x="1090" y="242"/>
                  </a:lnTo>
                  <a:lnTo>
                    <a:pt x="1093" y="237"/>
                  </a:lnTo>
                  <a:lnTo>
                    <a:pt x="1096" y="231"/>
                  </a:lnTo>
                  <a:lnTo>
                    <a:pt x="1100" y="228"/>
                  </a:lnTo>
                  <a:lnTo>
                    <a:pt x="1108" y="221"/>
                  </a:lnTo>
                  <a:lnTo>
                    <a:pt x="1119" y="217"/>
                  </a:lnTo>
                  <a:lnTo>
                    <a:pt x="1129" y="214"/>
                  </a:lnTo>
                  <a:lnTo>
                    <a:pt x="1141" y="213"/>
                  </a:lnTo>
                  <a:lnTo>
                    <a:pt x="1148" y="213"/>
                  </a:lnTo>
                  <a:lnTo>
                    <a:pt x="1154" y="213"/>
                  </a:lnTo>
                  <a:lnTo>
                    <a:pt x="1160" y="213"/>
                  </a:lnTo>
                  <a:lnTo>
                    <a:pt x="1167" y="213"/>
                  </a:lnTo>
                  <a:lnTo>
                    <a:pt x="1172" y="212"/>
                  </a:lnTo>
                  <a:lnTo>
                    <a:pt x="1178" y="212"/>
                  </a:lnTo>
                  <a:lnTo>
                    <a:pt x="1184" y="211"/>
                  </a:lnTo>
                  <a:lnTo>
                    <a:pt x="1190" y="211"/>
                  </a:lnTo>
                  <a:lnTo>
                    <a:pt x="1201" y="209"/>
                  </a:lnTo>
                  <a:lnTo>
                    <a:pt x="1212" y="206"/>
                  </a:lnTo>
                  <a:lnTo>
                    <a:pt x="1221" y="200"/>
                  </a:lnTo>
                  <a:lnTo>
                    <a:pt x="1231" y="193"/>
                  </a:lnTo>
                  <a:lnTo>
                    <a:pt x="1234" y="188"/>
                  </a:lnTo>
                  <a:lnTo>
                    <a:pt x="1237" y="183"/>
                  </a:lnTo>
                  <a:lnTo>
                    <a:pt x="1240" y="177"/>
                  </a:lnTo>
                  <a:lnTo>
                    <a:pt x="1243" y="171"/>
                  </a:lnTo>
                  <a:lnTo>
                    <a:pt x="1252" y="168"/>
                  </a:lnTo>
                  <a:lnTo>
                    <a:pt x="1264" y="166"/>
                  </a:lnTo>
                  <a:lnTo>
                    <a:pt x="1269" y="164"/>
                  </a:lnTo>
                  <a:lnTo>
                    <a:pt x="1274" y="162"/>
                  </a:lnTo>
                  <a:lnTo>
                    <a:pt x="1281" y="160"/>
                  </a:lnTo>
                  <a:lnTo>
                    <a:pt x="1287" y="160"/>
                  </a:lnTo>
                  <a:lnTo>
                    <a:pt x="1298" y="158"/>
                  </a:lnTo>
                  <a:lnTo>
                    <a:pt x="1309" y="159"/>
                  </a:lnTo>
                  <a:lnTo>
                    <a:pt x="1315" y="160"/>
                  </a:lnTo>
                  <a:lnTo>
                    <a:pt x="1320" y="164"/>
                  </a:lnTo>
                  <a:lnTo>
                    <a:pt x="1325" y="170"/>
                  </a:lnTo>
                  <a:lnTo>
                    <a:pt x="1331" y="177"/>
                  </a:lnTo>
                  <a:lnTo>
                    <a:pt x="1337" y="174"/>
                  </a:lnTo>
                  <a:lnTo>
                    <a:pt x="1346" y="173"/>
                  </a:lnTo>
                  <a:lnTo>
                    <a:pt x="1352" y="172"/>
                  </a:lnTo>
                  <a:lnTo>
                    <a:pt x="1360" y="172"/>
                  </a:lnTo>
                  <a:lnTo>
                    <a:pt x="1367" y="172"/>
                  </a:lnTo>
                  <a:lnTo>
                    <a:pt x="1375" y="172"/>
                  </a:lnTo>
                  <a:lnTo>
                    <a:pt x="1382" y="172"/>
                  </a:lnTo>
                  <a:lnTo>
                    <a:pt x="1390" y="173"/>
                  </a:lnTo>
                  <a:lnTo>
                    <a:pt x="1397" y="173"/>
                  </a:lnTo>
                  <a:lnTo>
                    <a:pt x="1404" y="174"/>
                  </a:lnTo>
                  <a:lnTo>
                    <a:pt x="1411" y="175"/>
                  </a:lnTo>
                  <a:lnTo>
                    <a:pt x="1418" y="176"/>
                  </a:lnTo>
                  <a:lnTo>
                    <a:pt x="1424" y="176"/>
                  </a:lnTo>
                  <a:lnTo>
                    <a:pt x="1432" y="177"/>
                  </a:lnTo>
                  <a:lnTo>
                    <a:pt x="1438" y="178"/>
                  </a:lnTo>
                  <a:lnTo>
                    <a:pt x="1446" y="179"/>
                  </a:lnTo>
                  <a:lnTo>
                    <a:pt x="1452" y="179"/>
                  </a:lnTo>
                  <a:lnTo>
                    <a:pt x="1458" y="179"/>
                  </a:lnTo>
                  <a:lnTo>
                    <a:pt x="1465" y="179"/>
                  </a:lnTo>
                  <a:lnTo>
                    <a:pt x="1471" y="179"/>
                  </a:lnTo>
                  <a:lnTo>
                    <a:pt x="1478" y="178"/>
                  </a:lnTo>
                  <a:lnTo>
                    <a:pt x="1484" y="177"/>
                  </a:lnTo>
                  <a:lnTo>
                    <a:pt x="1490" y="176"/>
                  </a:lnTo>
                  <a:lnTo>
                    <a:pt x="1498" y="175"/>
                  </a:lnTo>
                  <a:lnTo>
                    <a:pt x="1503" y="172"/>
                  </a:lnTo>
                  <a:lnTo>
                    <a:pt x="1510" y="170"/>
                  </a:lnTo>
                  <a:lnTo>
                    <a:pt x="1516" y="166"/>
                  </a:lnTo>
                  <a:lnTo>
                    <a:pt x="1522" y="164"/>
                  </a:lnTo>
                  <a:lnTo>
                    <a:pt x="1528" y="159"/>
                  </a:lnTo>
                  <a:lnTo>
                    <a:pt x="1534" y="155"/>
                  </a:lnTo>
                  <a:lnTo>
                    <a:pt x="1540" y="149"/>
                  </a:lnTo>
                  <a:lnTo>
                    <a:pt x="1547" y="144"/>
                  </a:lnTo>
                  <a:lnTo>
                    <a:pt x="1567" y="144"/>
                  </a:lnTo>
                  <a:lnTo>
                    <a:pt x="1560" y="147"/>
                  </a:lnTo>
                  <a:lnTo>
                    <a:pt x="1552" y="152"/>
                  </a:lnTo>
                  <a:lnTo>
                    <a:pt x="1545" y="156"/>
                  </a:lnTo>
                  <a:lnTo>
                    <a:pt x="1538" y="161"/>
                  </a:lnTo>
                  <a:lnTo>
                    <a:pt x="1531" y="164"/>
                  </a:lnTo>
                  <a:lnTo>
                    <a:pt x="1524" y="170"/>
                  </a:lnTo>
                  <a:lnTo>
                    <a:pt x="1517" y="173"/>
                  </a:lnTo>
                  <a:lnTo>
                    <a:pt x="1511" y="178"/>
                  </a:lnTo>
                  <a:lnTo>
                    <a:pt x="1503" y="181"/>
                  </a:lnTo>
                  <a:lnTo>
                    <a:pt x="1496" y="185"/>
                  </a:lnTo>
                  <a:lnTo>
                    <a:pt x="1488" y="189"/>
                  </a:lnTo>
                  <a:lnTo>
                    <a:pt x="1482" y="193"/>
                  </a:lnTo>
                  <a:lnTo>
                    <a:pt x="1474" y="196"/>
                  </a:lnTo>
                  <a:lnTo>
                    <a:pt x="1468" y="200"/>
                  </a:lnTo>
                  <a:lnTo>
                    <a:pt x="1461" y="205"/>
                  </a:lnTo>
                  <a:lnTo>
                    <a:pt x="1454" y="209"/>
                  </a:lnTo>
                  <a:lnTo>
                    <a:pt x="1447" y="212"/>
                  </a:lnTo>
                  <a:lnTo>
                    <a:pt x="1439" y="215"/>
                  </a:lnTo>
                  <a:lnTo>
                    <a:pt x="1432" y="219"/>
                  </a:lnTo>
                  <a:lnTo>
                    <a:pt x="1424" y="222"/>
                  </a:lnTo>
                  <a:lnTo>
                    <a:pt x="1417" y="225"/>
                  </a:lnTo>
                  <a:lnTo>
                    <a:pt x="1409" y="228"/>
                  </a:lnTo>
                  <a:lnTo>
                    <a:pt x="1402" y="231"/>
                  </a:lnTo>
                  <a:lnTo>
                    <a:pt x="1396" y="236"/>
                  </a:lnTo>
                  <a:lnTo>
                    <a:pt x="1388" y="238"/>
                  </a:lnTo>
                  <a:lnTo>
                    <a:pt x="1381" y="241"/>
                  </a:lnTo>
                  <a:lnTo>
                    <a:pt x="1373" y="244"/>
                  </a:lnTo>
                  <a:lnTo>
                    <a:pt x="1367" y="247"/>
                  </a:lnTo>
                  <a:lnTo>
                    <a:pt x="1359" y="249"/>
                  </a:lnTo>
                  <a:lnTo>
                    <a:pt x="1352" y="253"/>
                  </a:lnTo>
                  <a:lnTo>
                    <a:pt x="1345" y="256"/>
                  </a:lnTo>
                  <a:lnTo>
                    <a:pt x="1338" y="259"/>
                  </a:lnTo>
                  <a:lnTo>
                    <a:pt x="1330" y="261"/>
                  </a:lnTo>
                  <a:lnTo>
                    <a:pt x="1322" y="263"/>
                  </a:lnTo>
                  <a:lnTo>
                    <a:pt x="1315" y="265"/>
                  </a:lnTo>
                  <a:lnTo>
                    <a:pt x="1307" y="269"/>
                  </a:lnTo>
                  <a:lnTo>
                    <a:pt x="1299" y="271"/>
                  </a:lnTo>
                  <a:lnTo>
                    <a:pt x="1292" y="273"/>
                  </a:lnTo>
                  <a:lnTo>
                    <a:pt x="1284" y="275"/>
                  </a:lnTo>
                  <a:lnTo>
                    <a:pt x="1277" y="278"/>
                  </a:lnTo>
                  <a:lnTo>
                    <a:pt x="1269" y="280"/>
                  </a:lnTo>
                  <a:lnTo>
                    <a:pt x="1261" y="282"/>
                  </a:lnTo>
                  <a:lnTo>
                    <a:pt x="1254" y="285"/>
                  </a:lnTo>
                  <a:lnTo>
                    <a:pt x="1247" y="287"/>
                  </a:lnTo>
                  <a:lnTo>
                    <a:pt x="1238" y="289"/>
                  </a:lnTo>
                  <a:lnTo>
                    <a:pt x="1232" y="291"/>
                  </a:lnTo>
                  <a:lnTo>
                    <a:pt x="1223" y="293"/>
                  </a:lnTo>
                  <a:lnTo>
                    <a:pt x="1217" y="296"/>
                  </a:lnTo>
                  <a:lnTo>
                    <a:pt x="1208" y="297"/>
                  </a:lnTo>
                  <a:lnTo>
                    <a:pt x="1201" y="299"/>
                  </a:lnTo>
                  <a:lnTo>
                    <a:pt x="1192" y="302"/>
                  </a:lnTo>
                  <a:lnTo>
                    <a:pt x="1186" y="304"/>
                  </a:lnTo>
                  <a:lnTo>
                    <a:pt x="1177" y="305"/>
                  </a:lnTo>
                  <a:lnTo>
                    <a:pt x="1170" y="308"/>
                  </a:lnTo>
                  <a:lnTo>
                    <a:pt x="1161" y="309"/>
                  </a:lnTo>
                  <a:lnTo>
                    <a:pt x="1155" y="312"/>
                  </a:lnTo>
                  <a:lnTo>
                    <a:pt x="1146" y="313"/>
                  </a:lnTo>
                  <a:lnTo>
                    <a:pt x="1139" y="315"/>
                  </a:lnTo>
                  <a:lnTo>
                    <a:pt x="1130" y="317"/>
                  </a:lnTo>
                  <a:lnTo>
                    <a:pt x="1124" y="320"/>
                  </a:lnTo>
                  <a:lnTo>
                    <a:pt x="1116" y="321"/>
                  </a:lnTo>
                  <a:lnTo>
                    <a:pt x="1108" y="323"/>
                  </a:lnTo>
                  <a:lnTo>
                    <a:pt x="1100" y="324"/>
                  </a:lnTo>
                  <a:lnTo>
                    <a:pt x="1093" y="327"/>
                  </a:lnTo>
                  <a:lnTo>
                    <a:pt x="1087" y="327"/>
                  </a:lnTo>
                  <a:lnTo>
                    <a:pt x="1080" y="328"/>
                  </a:lnTo>
                  <a:lnTo>
                    <a:pt x="1074" y="329"/>
                  </a:lnTo>
                  <a:lnTo>
                    <a:pt x="1069" y="330"/>
                  </a:lnTo>
                  <a:lnTo>
                    <a:pt x="1062" y="331"/>
                  </a:lnTo>
                  <a:lnTo>
                    <a:pt x="1057" y="333"/>
                  </a:lnTo>
                  <a:lnTo>
                    <a:pt x="1051" y="334"/>
                  </a:lnTo>
                  <a:lnTo>
                    <a:pt x="1045" y="336"/>
                  </a:lnTo>
                  <a:lnTo>
                    <a:pt x="1039" y="336"/>
                  </a:lnTo>
                  <a:lnTo>
                    <a:pt x="1032" y="338"/>
                  </a:lnTo>
                  <a:lnTo>
                    <a:pt x="1026" y="339"/>
                  </a:lnTo>
                  <a:lnTo>
                    <a:pt x="1021" y="341"/>
                  </a:lnTo>
                  <a:lnTo>
                    <a:pt x="1014" y="342"/>
                  </a:lnTo>
                  <a:lnTo>
                    <a:pt x="1009" y="344"/>
                  </a:lnTo>
                  <a:lnTo>
                    <a:pt x="1003" y="345"/>
                  </a:lnTo>
                  <a:lnTo>
                    <a:pt x="997" y="347"/>
                  </a:lnTo>
                  <a:lnTo>
                    <a:pt x="991" y="348"/>
                  </a:lnTo>
                  <a:lnTo>
                    <a:pt x="985" y="351"/>
                  </a:lnTo>
                  <a:lnTo>
                    <a:pt x="978" y="352"/>
                  </a:lnTo>
                  <a:lnTo>
                    <a:pt x="973" y="354"/>
                  </a:lnTo>
                  <a:lnTo>
                    <a:pt x="966" y="355"/>
                  </a:lnTo>
                  <a:lnTo>
                    <a:pt x="961" y="357"/>
                  </a:lnTo>
                  <a:lnTo>
                    <a:pt x="955" y="358"/>
                  </a:lnTo>
                  <a:lnTo>
                    <a:pt x="949" y="361"/>
                  </a:lnTo>
                  <a:lnTo>
                    <a:pt x="943" y="362"/>
                  </a:lnTo>
                  <a:lnTo>
                    <a:pt x="937" y="364"/>
                  </a:lnTo>
                  <a:lnTo>
                    <a:pt x="930" y="367"/>
                  </a:lnTo>
                  <a:lnTo>
                    <a:pt x="925" y="370"/>
                  </a:lnTo>
                  <a:lnTo>
                    <a:pt x="913" y="374"/>
                  </a:lnTo>
                  <a:lnTo>
                    <a:pt x="903" y="379"/>
                  </a:lnTo>
                  <a:lnTo>
                    <a:pt x="896" y="382"/>
                  </a:lnTo>
                  <a:lnTo>
                    <a:pt x="890" y="384"/>
                  </a:lnTo>
                  <a:lnTo>
                    <a:pt x="884" y="386"/>
                  </a:lnTo>
                  <a:lnTo>
                    <a:pt x="879" y="389"/>
                  </a:lnTo>
                  <a:lnTo>
                    <a:pt x="867" y="393"/>
                  </a:lnTo>
                  <a:lnTo>
                    <a:pt x="857" y="400"/>
                  </a:lnTo>
                  <a:lnTo>
                    <a:pt x="846" y="406"/>
                  </a:lnTo>
                  <a:lnTo>
                    <a:pt x="835" y="412"/>
                  </a:lnTo>
                  <a:lnTo>
                    <a:pt x="825" y="419"/>
                  </a:lnTo>
                  <a:lnTo>
                    <a:pt x="815" y="426"/>
                  </a:lnTo>
                  <a:lnTo>
                    <a:pt x="805" y="433"/>
                  </a:lnTo>
                  <a:lnTo>
                    <a:pt x="795" y="440"/>
                  </a:lnTo>
                  <a:lnTo>
                    <a:pt x="785" y="448"/>
                  </a:lnTo>
                  <a:lnTo>
                    <a:pt x="777" y="456"/>
                  </a:lnTo>
                  <a:lnTo>
                    <a:pt x="767" y="464"/>
                  </a:lnTo>
                  <a:lnTo>
                    <a:pt x="759" y="473"/>
                  </a:lnTo>
                  <a:lnTo>
                    <a:pt x="750" y="483"/>
                  </a:lnTo>
                  <a:lnTo>
                    <a:pt x="743" y="492"/>
                  </a:lnTo>
                  <a:lnTo>
                    <a:pt x="732" y="497"/>
                  </a:lnTo>
                  <a:lnTo>
                    <a:pt x="722" y="502"/>
                  </a:lnTo>
                  <a:lnTo>
                    <a:pt x="711" y="507"/>
                  </a:lnTo>
                  <a:lnTo>
                    <a:pt x="700" y="514"/>
                  </a:lnTo>
                  <a:lnTo>
                    <a:pt x="690" y="520"/>
                  </a:lnTo>
                  <a:lnTo>
                    <a:pt x="679" y="526"/>
                  </a:lnTo>
                  <a:lnTo>
                    <a:pt x="668" y="533"/>
                  </a:lnTo>
                  <a:lnTo>
                    <a:pt x="658" y="539"/>
                  </a:lnTo>
                  <a:lnTo>
                    <a:pt x="646" y="546"/>
                  </a:lnTo>
                  <a:lnTo>
                    <a:pt x="635" y="552"/>
                  </a:lnTo>
                  <a:lnTo>
                    <a:pt x="625" y="558"/>
                  </a:lnTo>
                  <a:lnTo>
                    <a:pt x="614" y="565"/>
                  </a:lnTo>
                  <a:lnTo>
                    <a:pt x="602" y="571"/>
                  </a:lnTo>
                  <a:lnTo>
                    <a:pt x="592" y="579"/>
                  </a:lnTo>
                  <a:lnTo>
                    <a:pt x="581" y="585"/>
                  </a:lnTo>
                  <a:lnTo>
                    <a:pt x="570" y="592"/>
                  </a:lnTo>
                  <a:lnTo>
                    <a:pt x="564" y="595"/>
                  </a:lnTo>
                  <a:lnTo>
                    <a:pt x="559" y="598"/>
                  </a:lnTo>
                  <a:lnTo>
                    <a:pt x="552" y="601"/>
                  </a:lnTo>
                  <a:lnTo>
                    <a:pt x="547" y="604"/>
                  </a:lnTo>
                  <a:lnTo>
                    <a:pt x="535" y="611"/>
                  </a:lnTo>
                  <a:lnTo>
                    <a:pt x="525" y="617"/>
                  </a:lnTo>
                  <a:lnTo>
                    <a:pt x="513" y="622"/>
                  </a:lnTo>
                  <a:lnTo>
                    <a:pt x="502" y="629"/>
                  </a:lnTo>
                  <a:lnTo>
                    <a:pt x="490" y="635"/>
                  </a:lnTo>
                  <a:lnTo>
                    <a:pt x="480" y="641"/>
                  </a:lnTo>
                  <a:lnTo>
                    <a:pt x="473" y="644"/>
                  </a:lnTo>
                  <a:lnTo>
                    <a:pt x="467" y="646"/>
                  </a:lnTo>
                  <a:lnTo>
                    <a:pt x="462" y="648"/>
                  </a:lnTo>
                  <a:lnTo>
                    <a:pt x="456" y="651"/>
                  </a:lnTo>
                  <a:lnTo>
                    <a:pt x="445" y="655"/>
                  </a:lnTo>
                  <a:lnTo>
                    <a:pt x="434" y="661"/>
                  </a:lnTo>
                  <a:lnTo>
                    <a:pt x="428" y="662"/>
                  </a:lnTo>
                  <a:lnTo>
                    <a:pt x="421" y="665"/>
                  </a:lnTo>
                  <a:lnTo>
                    <a:pt x="416" y="666"/>
                  </a:lnTo>
                  <a:lnTo>
                    <a:pt x="411" y="669"/>
                  </a:lnTo>
                  <a:lnTo>
                    <a:pt x="399" y="673"/>
                  </a:lnTo>
                  <a:lnTo>
                    <a:pt x="388" y="678"/>
                  </a:lnTo>
                  <a:lnTo>
                    <a:pt x="382" y="678"/>
                  </a:lnTo>
                  <a:lnTo>
                    <a:pt x="375" y="678"/>
                  </a:lnTo>
                  <a:lnTo>
                    <a:pt x="369" y="678"/>
                  </a:lnTo>
                  <a:lnTo>
                    <a:pt x="363" y="679"/>
                  </a:lnTo>
                  <a:lnTo>
                    <a:pt x="356" y="679"/>
                  </a:lnTo>
                  <a:lnTo>
                    <a:pt x="350" y="679"/>
                  </a:lnTo>
                  <a:lnTo>
                    <a:pt x="343" y="680"/>
                  </a:lnTo>
                  <a:lnTo>
                    <a:pt x="338" y="681"/>
                  </a:lnTo>
                  <a:lnTo>
                    <a:pt x="332" y="681"/>
                  </a:lnTo>
                  <a:lnTo>
                    <a:pt x="325" y="682"/>
                  </a:lnTo>
                  <a:lnTo>
                    <a:pt x="319" y="683"/>
                  </a:lnTo>
                  <a:lnTo>
                    <a:pt x="313" y="684"/>
                  </a:lnTo>
                  <a:lnTo>
                    <a:pt x="306" y="684"/>
                  </a:lnTo>
                  <a:lnTo>
                    <a:pt x="300" y="686"/>
                  </a:lnTo>
                  <a:lnTo>
                    <a:pt x="293" y="686"/>
                  </a:lnTo>
                  <a:lnTo>
                    <a:pt x="288" y="688"/>
                  </a:lnTo>
                  <a:lnTo>
                    <a:pt x="282" y="688"/>
                  </a:lnTo>
                  <a:lnTo>
                    <a:pt x="275" y="689"/>
                  </a:lnTo>
                  <a:lnTo>
                    <a:pt x="269" y="690"/>
                  </a:lnTo>
                  <a:lnTo>
                    <a:pt x="263" y="691"/>
                  </a:lnTo>
                  <a:lnTo>
                    <a:pt x="256" y="691"/>
                  </a:lnTo>
                  <a:lnTo>
                    <a:pt x="250" y="694"/>
                  </a:lnTo>
                  <a:lnTo>
                    <a:pt x="243" y="694"/>
                  </a:lnTo>
                  <a:lnTo>
                    <a:pt x="237" y="696"/>
                  </a:lnTo>
                  <a:lnTo>
                    <a:pt x="231" y="696"/>
                  </a:lnTo>
                  <a:lnTo>
                    <a:pt x="224" y="697"/>
                  </a:lnTo>
                  <a:lnTo>
                    <a:pt x="218" y="698"/>
                  </a:lnTo>
                  <a:lnTo>
                    <a:pt x="211" y="699"/>
                  </a:lnTo>
                  <a:lnTo>
                    <a:pt x="205" y="699"/>
                  </a:lnTo>
                  <a:lnTo>
                    <a:pt x="199" y="700"/>
                  </a:lnTo>
                  <a:lnTo>
                    <a:pt x="192" y="701"/>
                  </a:lnTo>
                  <a:lnTo>
                    <a:pt x="187" y="702"/>
                  </a:lnTo>
                  <a:lnTo>
                    <a:pt x="181" y="702"/>
                  </a:lnTo>
                  <a:lnTo>
                    <a:pt x="174" y="702"/>
                  </a:lnTo>
                  <a:lnTo>
                    <a:pt x="168" y="702"/>
                  </a:lnTo>
                  <a:lnTo>
                    <a:pt x="161" y="702"/>
                  </a:lnTo>
                  <a:lnTo>
                    <a:pt x="155" y="702"/>
                  </a:lnTo>
                  <a:lnTo>
                    <a:pt x="149" y="702"/>
                  </a:lnTo>
                  <a:lnTo>
                    <a:pt x="142" y="702"/>
                  </a:lnTo>
                  <a:lnTo>
                    <a:pt x="137" y="703"/>
                  </a:lnTo>
                  <a:lnTo>
                    <a:pt x="131" y="702"/>
                  </a:lnTo>
                  <a:lnTo>
                    <a:pt x="124" y="702"/>
                  </a:lnTo>
                  <a:lnTo>
                    <a:pt x="118" y="701"/>
                  </a:lnTo>
                  <a:lnTo>
                    <a:pt x="112" y="701"/>
                  </a:lnTo>
                  <a:lnTo>
                    <a:pt x="101" y="699"/>
                  </a:lnTo>
                  <a:lnTo>
                    <a:pt x="90" y="698"/>
                  </a:lnTo>
                  <a:lnTo>
                    <a:pt x="84" y="696"/>
                  </a:lnTo>
                  <a:lnTo>
                    <a:pt x="77" y="695"/>
                  </a:lnTo>
                  <a:lnTo>
                    <a:pt x="72" y="693"/>
                  </a:lnTo>
                  <a:lnTo>
                    <a:pt x="67" y="691"/>
                  </a:lnTo>
                  <a:lnTo>
                    <a:pt x="55" y="687"/>
                  </a:lnTo>
                  <a:lnTo>
                    <a:pt x="45" y="683"/>
                  </a:lnTo>
                  <a:lnTo>
                    <a:pt x="34" y="678"/>
                  </a:lnTo>
                  <a:lnTo>
                    <a:pt x="24" y="672"/>
                  </a:lnTo>
                  <a:lnTo>
                    <a:pt x="14" y="666"/>
                  </a:lnTo>
                  <a:lnTo>
                    <a:pt x="5" y="660"/>
                  </a:lnTo>
                  <a:lnTo>
                    <a:pt x="3" y="652"/>
                  </a:lnTo>
                  <a:lnTo>
                    <a:pt x="2" y="646"/>
                  </a:lnTo>
                  <a:lnTo>
                    <a:pt x="1" y="639"/>
                  </a:lnTo>
                  <a:lnTo>
                    <a:pt x="1" y="633"/>
                  </a:lnTo>
                  <a:lnTo>
                    <a:pt x="0" y="625"/>
                  </a:lnTo>
                  <a:lnTo>
                    <a:pt x="0" y="619"/>
                  </a:lnTo>
                  <a:lnTo>
                    <a:pt x="0" y="612"/>
                  </a:lnTo>
                  <a:lnTo>
                    <a:pt x="1" y="605"/>
                  </a:lnTo>
                  <a:lnTo>
                    <a:pt x="1" y="598"/>
                  </a:lnTo>
                  <a:lnTo>
                    <a:pt x="2" y="591"/>
                  </a:lnTo>
                  <a:lnTo>
                    <a:pt x="3" y="584"/>
                  </a:lnTo>
                  <a:lnTo>
                    <a:pt x="5" y="578"/>
                  </a:lnTo>
                  <a:lnTo>
                    <a:pt x="5" y="571"/>
                  </a:lnTo>
                  <a:lnTo>
                    <a:pt x="7" y="565"/>
                  </a:lnTo>
                  <a:lnTo>
                    <a:pt x="9" y="558"/>
                  </a:lnTo>
                  <a:lnTo>
                    <a:pt x="12" y="552"/>
                  </a:lnTo>
                  <a:lnTo>
                    <a:pt x="13" y="544"/>
                  </a:lnTo>
                  <a:lnTo>
                    <a:pt x="16" y="538"/>
                  </a:lnTo>
                  <a:lnTo>
                    <a:pt x="19" y="532"/>
                  </a:lnTo>
                  <a:lnTo>
                    <a:pt x="22" y="525"/>
                  </a:lnTo>
                  <a:lnTo>
                    <a:pt x="27" y="514"/>
                  </a:lnTo>
                  <a:lnTo>
                    <a:pt x="35" y="503"/>
                  </a:lnTo>
                  <a:lnTo>
                    <a:pt x="41" y="491"/>
                  </a:lnTo>
                  <a:lnTo>
                    <a:pt x="50" y="482"/>
                  </a:lnTo>
                  <a:lnTo>
                    <a:pt x="58" y="472"/>
                  </a:lnTo>
                  <a:lnTo>
                    <a:pt x="68" y="465"/>
                  </a:lnTo>
                  <a:lnTo>
                    <a:pt x="77" y="464"/>
                  </a:lnTo>
                  <a:lnTo>
                    <a:pt x="85" y="468"/>
                  </a:lnTo>
                  <a:lnTo>
                    <a:pt x="89" y="473"/>
                  </a:lnTo>
                  <a:lnTo>
                    <a:pt x="93" y="483"/>
                  </a:lnTo>
                  <a:lnTo>
                    <a:pt x="96" y="491"/>
                  </a:lnTo>
                  <a:lnTo>
                    <a:pt x="101" y="500"/>
                  </a:lnTo>
                  <a:lnTo>
                    <a:pt x="106" y="507"/>
                  </a:lnTo>
                  <a:lnTo>
                    <a:pt x="116" y="513"/>
                  </a:lnTo>
                  <a:lnTo>
                    <a:pt x="121" y="509"/>
                  </a:lnTo>
                  <a:lnTo>
                    <a:pt x="129" y="508"/>
                  </a:lnTo>
                  <a:lnTo>
                    <a:pt x="137" y="508"/>
                  </a:lnTo>
                  <a:lnTo>
                    <a:pt x="146" y="508"/>
                  </a:lnTo>
                  <a:lnTo>
                    <a:pt x="156" y="508"/>
                  </a:lnTo>
                  <a:lnTo>
                    <a:pt x="166" y="508"/>
                  </a:lnTo>
                  <a:lnTo>
                    <a:pt x="175" y="508"/>
                  </a:lnTo>
                  <a:lnTo>
                    <a:pt x="185" y="509"/>
                  </a:lnTo>
                  <a:lnTo>
                    <a:pt x="193" y="507"/>
                  </a:lnTo>
                  <a:lnTo>
                    <a:pt x="203" y="506"/>
                  </a:lnTo>
                  <a:lnTo>
                    <a:pt x="210" y="503"/>
                  </a:lnTo>
                  <a:lnTo>
                    <a:pt x="218" y="500"/>
                  </a:lnTo>
                  <a:lnTo>
                    <a:pt x="223" y="493"/>
                  </a:lnTo>
                  <a:lnTo>
                    <a:pt x="230" y="487"/>
                  </a:lnTo>
                  <a:lnTo>
                    <a:pt x="233" y="477"/>
                  </a:lnTo>
                  <a:lnTo>
                    <a:pt x="236" y="468"/>
                  </a:lnTo>
                  <a:lnTo>
                    <a:pt x="241" y="461"/>
                  </a:lnTo>
                  <a:lnTo>
                    <a:pt x="248" y="456"/>
                  </a:lnTo>
                  <a:lnTo>
                    <a:pt x="254" y="452"/>
                  </a:lnTo>
                  <a:lnTo>
                    <a:pt x="260" y="450"/>
                  </a:lnTo>
                  <a:lnTo>
                    <a:pt x="267" y="446"/>
                  </a:lnTo>
                  <a:lnTo>
                    <a:pt x="274" y="446"/>
                  </a:lnTo>
                  <a:lnTo>
                    <a:pt x="282" y="445"/>
                  </a:lnTo>
                  <a:lnTo>
                    <a:pt x="289" y="446"/>
                  </a:lnTo>
                  <a:lnTo>
                    <a:pt x="296" y="446"/>
                  </a:lnTo>
                  <a:lnTo>
                    <a:pt x="302" y="448"/>
                  </a:lnTo>
                  <a:lnTo>
                    <a:pt x="309" y="449"/>
                  </a:lnTo>
                  <a:lnTo>
                    <a:pt x="317" y="451"/>
                  </a:lnTo>
                  <a:lnTo>
                    <a:pt x="323" y="453"/>
                  </a:lnTo>
                  <a:lnTo>
                    <a:pt x="332" y="455"/>
                  </a:lnTo>
                  <a:lnTo>
                    <a:pt x="338" y="457"/>
                  </a:lnTo>
                  <a:lnTo>
                    <a:pt x="347" y="460"/>
                  </a:lnTo>
                  <a:lnTo>
                    <a:pt x="353" y="461"/>
                  </a:lnTo>
                  <a:lnTo>
                    <a:pt x="361" y="464"/>
                  </a:lnTo>
                  <a:lnTo>
                    <a:pt x="367" y="465"/>
                  </a:lnTo>
                  <a:lnTo>
                    <a:pt x="374" y="467"/>
                  </a:lnTo>
                  <a:lnTo>
                    <a:pt x="381" y="468"/>
                  </a:lnTo>
                  <a:lnTo>
                    <a:pt x="388" y="469"/>
                  </a:lnTo>
                  <a:lnTo>
                    <a:pt x="395" y="470"/>
                  </a:lnTo>
                  <a:lnTo>
                    <a:pt x="402" y="471"/>
                  </a:lnTo>
                  <a:lnTo>
                    <a:pt x="408" y="469"/>
                  </a:lnTo>
                  <a:lnTo>
                    <a:pt x="415" y="468"/>
                  </a:lnTo>
                  <a:lnTo>
                    <a:pt x="421" y="466"/>
                  </a:lnTo>
                  <a:lnTo>
                    <a:pt x="428" y="464"/>
                  </a:lnTo>
                  <a:lnTo>
                    <a:pt x="433" y="459"/>
                  </a:lnTo>
                  <a:lnTo>
                    <a:pt x="439" y="456"/>
                  </a:lnTo>
                  <a:lnTo>
                    <a:pt x="446" y="450"/>
                  </a:lnTo>
                  <a:lnTo>
                    <a:pt x="452" y="444"/>
                  </a:lnTo>
                  <a:lnTo>
                    <a:pt x="448" y="438"/>
                  </a:lnTo>
                  <a:lnTo>
                    <a:pt x="446" y="432"/>
                  </a:lnTo>
                  <a:lnTo>
                    <a:pt x="444" y="425"/>
                  </a:lnTo>
                  <a:lnTo>
                    <a:pt x="441" y="420"/>
                  </a:lnTo>
                  <a:lnTo>
                    <a:pt x="437" y="413"/>
                  </a:lnTo>
                  <a:lnTo>
                    <a:pt x="434" y="409"/>
                  </a:lnTo>
                  <a:lnTo>
                    <a:pt x="428" y="405"/>
                  </a:lnTo>
                  <a:lnTo>
                    <a:pt x="421" y="405"/>
                  </a:lnTo>
                  <a:lnTo>
                    <a:pt x="429" y="396"/>
                  </a:lnTo>
                  <a:lnTo>
                    <a:pt x="440" y="395"/>
                  </a:lnTo>
                  <a:lnTo>
                    <a:pt x="446" y="395"/>
                  </a:lnTo>
                  <a:lnTo>
                    <a:pt x="452" y="395"/>
                  </a:lnTo>
                  <a:lnTo>
                    <a:pt x="457" y="395"/>
                  </a:lnTo>
                  <a:lnTo>
                    <a:pt x="464" y="396"/>
                  </a:lnTo>
                  <a:lnTo>
                    <a:pt x="469" y="397"/>
                  </a:lnTo>
                  <a:lnTo>
                    <a:pt x="476" y="401"/>
                  </a:lnTo>
                  <a:lnTo>
                    <a:pt x="482" y="404"/>
                  </a:lnTo>
                  <a:lnTo>
                    <a:pt x="488" y="408"/>
                  </a:lnTo>
                  <a:lnTo>
                    <a:pt x="495" y="411"/>
                  </a:lnTo>
                  <a:lnTo>
                    <a:pt x="501" y="416"/>
                  </a:lnTo>
                  <a:lnTo>
                    <a:pt x="509" y="420"/>
                  </a:lnTo>
                  <a:lnTo>
                    <a:pt x="516" y="424"/>
                  </a:lnTo>
                  <a:lnTo>
                    <a:pt x="522" y="426"/>
                  </a:lnTo>
                  <a:lnTo>
                    <a:pt x="529" y="428"/>
                  </a:lnTo>
                  <a:lnTo>
                    <a:pt x="536" y="429"/>
                  </a:lnTo>
                  <a:lnTo>
                    <a:pt x="544" y="432"/>
                  </a:lnTo>
                  <a:lnTo>
                    <a:pt x="550" y="431"/>
                  </a:lnTo>
                  <a:lnTo>
                    <a:pt x="559" y="429"/>
                  </a:lnTo>
                  <a:lnTo>
                    <a:pt x="566" y="426"/>
                  </a:lnTo>
                  <a:lnTo>
                    <a:pt x="575" y="423"/>
                  </a:lnTo>
                  <a:lnTo>
                    <a:pt x="579" y="413"/>
                  </a:lnTo>
                  <a:lnTo>
                    <a:pt x="585" y="408"/>
                  </a:lnTo>
                  <a:lnTo>
                    <a:pt x="592" y="404"/>
                  </a:lnTo>
                  <a:lnTo>
                    <a:pt x="599" y="403"/>
                  </a:lnTo>
                  <a:lnTo>
                    <a:pt x="607" y="402"/>
                  </a:lnTo>
                  <a:lnTo>
                    <a:pt x="615" y="403"/>
                  </a:lnTo>
                  <a:lnTo>
                    <a:pt x="622" y="403"/>
                  </a:lnTo>
                  <a:lnTo>
                    <a:pt x="631" y="405"/>
                  </a:lnTo>
                  <a:lnTo>
                    <a:pt x="638" y="405"/>
                  </a:lnTo>
                  <a:lnTo>
                    <a:pt x="646" y="405"/>
                  </a:lnTo>
                  <a:lnTo>
                    <a:pt x="652" y="404"/>
                  </a:lnTo>
                  <a:lnTo>
                    <a:pt x="659" y="403"/>
                  </a:lnTo>
                  <a:lnTo>
                    <a:pt x="663" y="399"/>
                  </a:lnTo>
                  <a:lnTo>
                    <a:pt x="667" y="392"/>
                  </a:lnTo>
                  <a:lnTo>
                    <a:pt x="668" y="387"/>
                  </a:lnTo>
                  <a:lnTo>
                    <a:pt x="670" y="383"/>
                  </a:lnTo>
                  <a:lnTo>
                    <a:pt x="671" y="377"/>
                  </a:lnTo>
                  <a:lnTo>
                    <a:pt x="674" y="372"/>
                  </a:lnTo>
                  <a:lnTo>
                    <a:pt x="674" y="362"/>
                  </a:lnTo>
                  <a:lnTo>
                    <a:pt x="673" y="355"/>
                  </a:lnTo>
                  <a:lnTo>
                    <a:pt x="668" y="347"/>
                  </a:lnTo>
                  <a:lnTo>
                    <a:pt x="663" y="341"/>
                  </a:lnTo>
                  <a:lnTo>
                    <a:pt x="656" y="335"/>
                  </a:lnTo>
                  <a:lnTo>
                    <a:pt x="648" y="330"/>
                  </a:lnTo>
                  <a:lnTo>
                    <a:pt x="641" y="326"/>
                  </a:lnTo>
                  <a:lnTo>
                    <a:pt x="634" y="324"/>
                  </a:lnTo>
                  <a:lnTo>
                    <a:pt x="614" y="324"/>
                  </a:lnTo>
                  <a:lnTo>
                    <a:pt x="617" y="313"/>
                  </a:lnTo>
                  <a:lnTo>
                    <a:pt x="620" y="303"/>
                  </a:lnTo>
                  <a:lnTo>
                    <a:pt x="621" y="293"/>
                  </a:lnTo>
                  <a:lnTo>
                    <a:pt x="622" y="284"/>
                  </a:lnTo>
                  <a:lnTo>
                    <a:pt x="621" y="274"/>
                  </a:lnTo>
                  <a:lnTo>
                    <a:pt x="618" y="264"/>
                  </a:lnTo>
                  <a:lnTo>
                    <a:pt x="614" y="255"/>
                  </a:lnTo>
                  <a:lnTo>
                    <a:pt x="608" y="246"/>
                  </a:lnTo>
                  <a:lnTo>
                    <a:pt x="596" y="242"/>
                  </a:lnTo>
                  <a:lnTo>
                    <a:pt x="586" y="242"/>
                  </a:lnTo>
                  <a:lnTo>
                    <a:pt x="577" y="242"/>
                  </a:lnTo>
                  <a:lnTo>
                    <a:pt x="570" y="245"/>
                  </a:lnTo>
                  <a:lnTo>
                    <a:pt x="562" y="247"/>
                  </a:lnTo>
                  <a:lnTo>
                    <a:pt x="555" y="250"/>
                  </a:lnTo>
                  <a:lnTo>
                    <a:pt x="549" y="255"/>
                  </a:lnTo>
                  <a:lnTo>
                    <a:pt x="543" y="260"/>
                  </a:lnTo>
                  <a:lnTo>
                    <a:pt x="535" y="263"/>
                  </a:lnTo>
                  <a:lnTo>
                    <a:pt x="529" y="268"/>
                  </a:lnTo>
                  <a:lnTo>
                    <a:pt x="521" y="270"/>
                  </a:lnTo>
                  <a:lnTo>
                    <a:pt x="515" y="273"/>
                  </a:lnTo>
                  <a:lnTo>
                    <a:pt x="506" y="273"/>
                  </a:lnTo>
                  <a:lnTo>
                    <a:pt x="498" y="274"/>
                  </a:lnTo>
                  <a:lnTo>
                    <a:pt x="488" y="272"/>
                  </a:lnTo>
                  <a:lnTo>
                    <a:pt x="479" y="270"/>
                  </a:lnTo>
                  <a:lnTo>
                    <a:pt x="469" y="266"/>
                  </a:lnTo>
                  <a:lnTo>
                    <a:pt x="460" y="263"/>
                  </a:lnTo>
                  <a:lnTo>
                    <a:pt x="450" y="260"/>
                  </a:lnTo>
                  <a:lnTo>
                    <a:pt x="441" y="258"/>
                  </a:lnTo>
                  <a:lnTo>
                    <a:pt x="432" y="255"/>
                  </a:lnTo>
                  <a:lnTo>
                    <a:pt x="422" y="253"/>
                  </a:lnTo>
                  <a:lnTo>
                    <a:pt x="413" y="249"/>
                  </a:lnTo>
                  <a:lnTo>
                    <a:pt x="404" y="247"/>
                  </a:lnTo>
                  <a:lnTo>
                    <a:pt x="395" y="244"/>
                  </a:lnTo>
                  <a:lnTo>
                    <a:pt x="385" y="241"/>
                  </a:lnTo>
                  <a:lnTo>
                    <a:pt x="375" y="239"/>
                  </a:lnTo>
                  <a:lnTo>
                    <a:pt x="366" y="237"/>
                  </a:lnTo>
                  <a:lnTo>
                    <a:pt x="356" y="233"/>
                  </a:lnTo>
                  <a:lnTo>
                    <a:pt x="347" y="231"/>
                  </a:lnTo>
                  <a:lnTo>
                    <a:pt x="337" y="229"/>
                  </a:lnTo>
                  <a:lnTo>
                    <a:pt x="329" y="228"/>
                  </a:lnTo>
                  <a:lnTo>
                    <a:pt x="321" y="231"/>
                  </a:lnTo>
                  <a:lnTo>
                    <a:pt x="317" y="237"/>
                  </a:lnTo>
                  <a:lnTo>
                    <a:pt x="313" y="241"/>
                  </a:lnTo>
                  <a:lnTo>
                    <a:pt x="310" y="247"/>
                  </a:lnTo>
                  <a:lnTo>
                    <a:pt x="307" y="258"/>
                  </a:lnTo>
                  <a:lnTo>
                    <a:pt x="307" y="270"/>
                  </a:lnTo>
                  <a:lnTo>
                    <a:pt x="313" y="278"/>
                  </a:lnTo>
                  <a:lnTo>
                    <a:pt x="319" y="287"/>
                  </a:lnTo>
                  <a:lnTo>
                    <a:pt x="326" y="293"/>
                  </a:lnTo>
                  <a:lnTo>
                    <a:pt x="336" y="299"/>
                  </a:lnTo>
                  <a:lnTo>
                    <a:pt x="345" y="305"/>
                  </a:lnTo>
                  <a:lnTo>
                    <a:pt x="353" y="311"/>
                  </a:lnTo>
                  <a:lnTo>
                    <a:pt x="362" y="317"/>
                  </a:lnTo>
                  <a:lnTo>
                    <a:pt x="371" y="324"/>
                  </a:lnTo>
                  <a:lnTo>
                    <a:pt x="364" y="326"/>
                  </a:lnTo>
                  <a:lnTo>
                    <a:pt x="357" y="328"/>
                  </a:lnTo>
                  <a:lnTo>
                    <a:pt x="351" y="329"/>
                  </a:lnTo>
                  <a:lnTo>
                    <a:pt x="346" y="331"/>
                  </a:lnTo>
                  <a:lnTo>
                    <a:pt x="334" y="330"/>
                  </a:lnTo>
                  <a:lnTo>
                    <a:pt x="324" y="329"/>
                  </a:lnTo>
                  <a:lnTo>
                    <a:pt x="314" y="324"/>
                  </a:lnTo>
                  <a:lnTo>
                    <a:pt x="304" y="319"/>
                  </a:lnTo>
                  <a:lnTo>
                    <a:pt x="295" y="312"/>
                  </a:lnTo>
                  <a:lnTo>
                    <a:pt x="285" y="306"/>
                  </a:lnTo>
                  <a:lnTo>
                    <a:pt x="275" y="297"/>
                  </a:lnTo>
                  <a:lnTo>
                    <a:pt x="266" y="290"/>
                  </a:lnTo>
                  <a:lnTo>
                    <a:pt x="256" y="282"/>
                  </a:lnTo>
                  <a:lnTo>
                    <a:pt x="247" y="277"/>
                  </a:lnTo>
                  <a:lnTo>
                    <a:pt x="236" y="271"/>
                  </a:lnTo>
                  <a:lnTo>
                    <a:pt x="225" y="266"/>
                  </a:lnTo>
                  <a:lnTo>
                    <a:pt x="214" y="263"/>
                  </a:lnTo>
                  <a:lnTo>
                    <a:pt x="203" y="264"/>
                  </a:lnTo>
                  <a:lnTo>
                    <a:pt x="208" y="258"/>
                  </a:lnTo>
                  <a:lnTo>
                    <a:pt x="214" y="252"/>
                  </a:lnTo>
                  <a:lnTo>
                    <a:pt x="219" y="246"/>
                  </a:lnTo>
                  <a:lnTo>
                    <a:pt x="225" y="241"/>
                  </a:lnTo>
                  <a:lnTo>
                    <a:pt x="231" y="236"/>
                  </a:lnTo>
                  <a:lnTo>
                    <a:pt x="236" y="230"/>
                  </a:lnTo>
                  <a:lnTo>
                    <a:pt x="242" y="225"/>
                  </a:lnTo>
                  <a:lnTo>
                    <a:pt x="249" y="221"/>
                  </a:lnTo>
                  <a:lnTo>
                    <a:pt x="254" y="215"/>
                  </a:lnTo>
                  <a:lnTo>
                    <a:pt x="260" y="211"/>
                  </a:lnTo>
                  <a:lnTo>
                    <a:pt x="266" y="206"/>
                  </a:lnTo>
                  <a:lnTo>
                    <a:pt x="272" y="201"/>
                  </a:lnTo>
                  <a:lnTo>
                    <a:pt x="279" y="196"/>
                  </a:lnTo>
                  <a:lnTo>
                    <a:pt x="285" y="193"/>
                  </a:lnTo>
                  <a:lnTo>
                    <a:pt x="291" y="188"/>
                  </a:lnTo>
                  <a:lnTo>
                    <a:pt x="298" y="184"/>
                  </a:lnTo>
                  <a:lnTo>
                    <a:pt x="303" y="179"/>
                  </a:lnTo>
                  <a:lnTo>
                    <a:pt x="309" y="175"/>
                  </a:lnTo>
                  <a:lnTo>
                    <a:pt x="316" y="171"/>
                  </a:lnTo>
                  <a:lnTo>
                    <a:pt x="322" y="166"/>
                  </a:lnTo>
                  <a:lnTo>
                    <a:pt x="329" y="162"/>
                  </a:lnTo>
                  <a:lnTo>
                    <a:pt x="335" y="158"/>
                  </a:lnTo>
                  <a:lnTo>
                    <a:pt x="341" y="154"/>
                  </a:lnTo>
                  <a:lnTo>
                    <a:pt x="348" y="150"/>
                  </a:lnTo>
                  <a:lnTo>
                    <a:pt x="353" y="146"/>
                  </a:lnTo>
                  <a:lnTo>
                    <a:pt x="359" y="142"/>
                  </a:lnTo>
                  <a:lnTo>
                    <a:pt x="366" y="138"/>
                  </a:lnTo>
                  <a:lnTo>
                    <a:pt x="372" y="134"/>
                  </a:lnTo>
                  <a:lnTo>
                    <a:pt x="379" y="130"/>
                  </a:lnTo>
                  <a:lnTo>
                    <a:pt x="385" y="127"/>
                  </a:lnTo>
                  <a:lnTo>
                    <a:pt x="391" y="123"/>
                  </a:lnTo>
                  <a:lnTo>
                    <a:pt x="398" y="119"/>
                  </a:lnTo>
                  <a:lnTo>
                    <a:pt x="397" y="129"/>
                  </a:lnTo>
                  <a:lnTo>
                    <a:pt x="399" y="139"/>
                  </a:lnTo>
                  <a:lnTo>
                    <a:pt x="402" y="145"/>
                  </a:lnTo>
                  <a:lnTo>
                    <a:pt x="408" y="151"/>
                  </a:lnTo>
                  <a:lnTo>
                    <a:pt x="415" y="156"/>
                  </a:lnTo>
                  <a:lnTo>
                    <a:pt x="423" y="160"/>
                  </a:lnTo>
                  <a:lnTo>
                    <a:pt x="432" y="162"/>
                  </a:lnTo>
                  <a:lnTo>
                    <a:pt x="441" y="165"/>
                  </a:lnTo>
                  <a:lnTo>
                    <a:pt x="451" y="166"/>
                  </a:lnTo>
                  <a:lnTo>
                    <a:pt x="461" y="167"/>
                  </a:lnTo>
                  <a:lnTo>
                    <a:pt x="470" y="168"/>
                  </a:lnTo>
                  <a:lnTo>
                    <a:pt x="480" y="171"/>
                  </a:lnTo>
                  <a:lnTo>
                    <a:pt x="487" y="173"/>
                  </a:lnTo>
                  <a:lnTo>
                    <a:pt x="496" y="176"/>
                  </a:lnTo>
                  <a:lnTo>
                    <a:pt x="502" y="179"/>
                  </a:lnTo>
                  <a:lnTo>
                    <a:pt x="509" y="185"/>
                  </a:lnTo>
                  <a:lnTo>
                    <a:pt x="515" y="179"/>
                  </a:lnTo>
                  <a:lnTo>
                    <a:pt x="523" y="174"/>
                  </a:lnTo>
                  <a:lnTo>
                    <a:pt x="530" y="167"/>
                  </a:lnTo>
                  <a:lnTo>
                    <a:pt x="538" y="161"/>
                  </a:lnTo>
                  <a:lnTo>
                    <a:pt x="546" y="154"/>
                  </a:lnTo>
                  <a:lnTo>
                    <a:pt x="553" y="146"/>
                  </a:lnTo>
                  <a:lnTo>
                    <a:pt x="561" y="139"/>
                  </a:lnTo>
                  <a:lnTo>
                    <a:pt x="568" y="131"/>
                  </a:lnTo>
                  <a:lnTo>
                    <a:pt x="574" y="123"/>
                  </a:lnTo>
                  <a:lnTo>
                    <a:pt x="580" y="114"/>
                  </a:lnTo>
                  <a:lnTo>
                    <a:pt x="584" y="106"/>
                  </a:lnTo>
                  <a:lnTo>
                    <a:pt x="589" y="97"/>
                  </a:lnTo>
                  <a:lnTo>
                    <a:pt x="592" y="87"/>
                  </a:lnTo>
                  <a:lnTo>
                    <a:pt x="594" y="78"/>
                  </a:lnTo>
                  <a:lnTo>
                    <a:pt x="595" y="68"/>
                  </a:lnTo>
                  <a:lnTo>
                    <a:pt x="596" y="60"/>
                  </a:lnTo>
                  <a:lnTo>
                    <a:pt x="592" y="50"/>
                  </a:lnTo>
                  <a:lnTo>
                    <a:pt x="592" y="44"/>
                  </a:lnTo>
                  <a:lnTo>
                    <a:pt x="594" y="36"/>
                  </a:lnTo>
                  <a:lnTo>
                    <a:pt x="598" y="32"/>
                  </a:lnTo>
                  <a:lnTo>
                    <a:pt x="602" y="27"/>
                  </a:lnTo>
                  <a:lnTo>
                    <a:pt x="609" y="25"/>
                  </a:lnTo>
                  <a:lnTo>
                    <a:pt x="616" y="21"/>
                  </a:lnTo>
                  <a:lnTo>
                    <a:pt x="626" y="21"/>
                  </a:lnTo>
                  <a:lnTo>
                    <a:pt x="635" y="17"/>
                  </a:lnTo>
                  <a:lnTo>
                    <a:pt x="645" y="14"/>
                  </a:lnTo>
                  <a:lnTo>
                    <a:pt x="656" y="11"/>
                  </a:lnTo>
                  <a:lnTo>
                    <a:pt x="666" y="9"/>
                  </a:lnTo>
                  <a:lnTo>
                    <a:pt x="676" y="5"/>
                  </a:lnTo>
                  <a:lnTo>
                    <a:pt x="687" y="3"/>
                  </a:lnTo>
                  <a:lnTo>
                    <a:pt x="698" y="1"/>
                  </a:lnTo>
                  <a:lnTo>
                    <a:pt x="710" y="0"/>
                  </a:lnTo>
                  <a:lnTo>
                    <a:pt x="710" y="9"/>
                  </a:lnTo>
                  <a:lnTo>
                    <a:pt x="711" y="18"/>
                  </a:lnTo>
                  <a:lnTo>
                    <a:pt x="713" y="28"/>
                  </a:lnTo>
                  <a:lnTo>
                    <a:pt x="717" y="37"/>
                  </a:lnTo>
                  <a:lnTo>
                    <a:pt x="722" y="45"/>
                  </a:lnTo>
                  <a:lnTo>
                    <a:pt x="728" y="53"/>
                  </a:lnTo>
                  <a:lnTo>
                    <a:pt x="735" y="59"/>
                  </a:lnTo>
                  <a:lnTo>
                    <a:pt x="746"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40"/>
            <p:cNvSpPr>
              <a:spLocks/>
            </p:cNvSpPr>
            <p:nvPr/>
          </p:nvSpPr>
          <p:spPr bwMode="auto">
            <a:xfrm>
              <a:off x="2778" y="2342"/>
              <a:ext cx="87" cy="63"/>
            </a:xfrm>
            <a:custGeom>
              <a:avLst/>
              <a:gdLst>
                <a:gd name="T0" fmla="*/ 168 w 172"/>
                <a:gd name="T1" fmla="*/ 54 h 126"/>
                <a:gd name="T2" fmla="*/ 161 w 172"/>
                <a:gd name="T3" fmla="*/ 58 h 126"/>
                <a:gd name="T4" fmla="*/ 157 w 172"/>
                <a:gd name="T5" fmla="*/ 64 h 126"/>
                <a:gd name="T6" fmla="*/ 152 w 172"/>
                <a:gd name="T7" fmla="*/ 71 h 126"/>
                <a:gd name="T8" fmla="*/ 148 w 172"/>
                <a:gd name="T9" fmla="*/ 78 h 126"/>
                <a:gd name="T10" fmla="*/ 142 w 172"/>
                <a:gd name="T11" fmla="*/ 85 h 126"/>
                <a:gd name="T12" fmla="*/ 138 w 172"/>
                <a:gd name="T13" fmla="*/ 92 h 126"/>
                <a:gd name="T14" fmla="*/ 133 w 172"/>
                <a:gd name="T15" fmla="*/ 99 h 126"/>
                <a:gd name="T16" fmla="*/ 128 w 172"/>
                <a:gd name="T17" fmla="*/ 107 h 126"/>
                <a:gd name="T18" fmla="*/ 122 w 172"/>
                <a:gd name="T19" fmla="*/ 112 h 126"/>
                <a:gd name="T20" fmla="*/ 117 w 172"/>
                <a:gd name="T21" fmla="*/ 118 h 126"/>
                <a:gd name="T22" fmla="*/ 109 w 172"/>
                <a:gd name="T23" fmla="*/ 121 h 126"/>
                <a:gd name="T24" fmla="*/ 103 w 172"/>
                <a:gd name="T25" fmla="*/ 125 h 126"/>
                <a:gd name="T26" fmla="*/ 94 w 172"/>
                <a:gd name="T27" fmla="*/ 126 h 126"/>
                <a:gd name="T28" fmla="*/ 87 w 172"/>
                <a:gd name="T29" fmla="*/ 126 h 126"/>
                <a:gd name="T30" fmla="*/ 77 w 172"/>
                <a:gd name="T31" fmla="*/ 123 h 126"/>
                <a:gd name="T32" fmla="*/ 69 w 172"/>
                <a:gd name="T33" fmla="*/ 120 h 126"/>
                <a:gd name="T34" fmla="*/ 61 w 172"/>
                <a:gd name="T35" fmla="*/ 116 h 126"/>
                <a:gd name="T36" fmla="*/ 54 w 172"/>
                <a:gd name="T37" fmla="*/ 114 h 126"/>
                <a:gd name="T38" fmla="*/ 46 w 172"/>
                <a:gd name="T39" fmla="*/ 112 h 126"/>
                <a:gd name="T40" fmla="*/ 40 w 172"/>
                <a:gd name="T41" fmla="*/ 111 h 126"/>
                <a:gd name="T42" fmla="*/ 31 w 172"/>
                <a:gd name="T43" fmla="*/ 108 h 126"/>
                <a:gd name="T44" fmla="*/ 24 w 172"/>
                <a:gd name="T45" fmla="*/ 107 h 126"/>
                <a:gd name="T46" fmla="*/ 18 w 172"/>
                <a:gd name="T47" fmla="*/ 105 h 126"/>
                <a:gd name="T48" fmla="*/ 11 w 172"/>
                <a:gd name="T49" fmla="*/ 105 h 126"/>
                <a:gd name="T50" fmla="*/ 0 w 172"/>
                <a:gd name="T51" fmla="*/ 75 h 126"/>
                <a:gd name="T52" fmla="*/ 9 w 172"/>
                <a:gd name="T53" fmla="*/ 70 h 126"/>
                <a:gd name="T54" fmla="*/ 19 w 172"/>
                <a:gd name="T55" fmla="*/ 64 h 126"/>
                <a:gd name="T56" fmla="*/ 29 w 172"/>
                <a:gd name="T57" fmla="*/ 59 h 126"/>
                <a:gd name="T58" fmla="*/ 40 w 172"/>
                <a:gd name="T59" fmla="*/ 55 h 126"/>
                <a:gd name="T60" fmla="*/ 50 w 172"/>
                <a:gd name="T61" fmla="*/ 49 h 126"/>
                <a:gd name="T62" fmla="*/ 59 w 172"/>
                <a:gd name="T63" fmla="*/ 45 h 126"/>
                <a:gd name="T64" fmla="*/ 70 w 172"/>
                <a:gd name="T65" fmla="*/ 40 h 126"/>
                <a:gd name="T66" fmla="*/ 80 w 172"/>
                <a:gd name="T67" fmla="*/ 36 h 126"/>
                <a:gd name="T68" fmla="*/ 90 w 172"/>
                <a:gd name="T69" fmla="*/ 30 h 126"/>
                <a:gd name="T70" fmla="*/ 101 w 172"/>
                <a:gd name="T71" fmla="*/ 26 h 126"/>
                <a:gd name="T72" fmla="*/ 111 w 172"/>
                <a:gd name="T73" fmla="*/ 21 h 126"/>
                <a:gd name="T74" fmla="*/ 122 w 172"/>
                <a:gd name="T75" fmla="*/ 16 h 126"/>
                <a:gd name="T76" fmla="*/ 132 w 172"/>
                <a:gd name="T77" fmla="*/ 11 h 126"/>
                <a:gd name="T78" fmla="*/ 142 w 172"/>
                <a:gd name="T79" fmla="*/ 7 h 126"/>
                <a:gd name="T80" fmla="*/ 153 w 172"/>
                <a:gd name="T81" fmla="*/ 4 h 126"/>
                <a:gd name="T82" fmla="*/ 165 w 172"/>
                <a:gd name="T83" fmla="*/ 0 h 126"/>
                <a:gd name="T84" fmla="*/ 162 w 172"/>
                <a:gd name="T85" fmla="*/ 6 h 126"/>
                <a:gd name="T86" fmla="*/ 162 w 172"/>
                <a:gd name="T87" fmla="*/ 12 h 126"/>
                <a:gd name="T88" fmla="*/ 165 w 172"/>
                <a:gd name="T89" fmla="*/ 18 h 126"/>
                <a:gd name="T90" fmla="*/ 168 w 172"/>
                <a:gd name="T91" fmla="*/ 25 h 126"/>
                <a:gd name="T92" fmla="*/ 170 w 172"/>
                <a:gd name="T93" fmla="*/ 31 h 126"/>
                <a:gd name="T94" fmla="*/ 172 w 172"/>
                <a:gd name="T95" fmla="*/ 39 h 126"/>
                <a:gd name="T96" fmla="*/ 171 w 172"/>
                <a:gd name="T97" fmla="*/ 46 h 126"/>
                <a:gd name="T98" fmla="*/ 168 w 172"/>
                <a:gd name="T99" fmla="*/ 54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26"/>
                <a:gd name="T152" fmla="*/ 172 w 17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26">
                  <a:moveTo>
                    <a:pt x="168" y="54"/>
                  </a:moveTo>
                  <a:lnTo>
                    <a:pt x="161" y="58"/>
                  </a:lnTo>
                  <a:lnTo>
                    <a:pt x="157" y="64"/>
                  </a:lnTo>
                  <a:lnTo>
                    <a:pt x="152" y="71"/>
                  </a:lnTo>
                  <a:lnTo>
                    <a:pt x="148" y="78"/>
                  </a:lnTo>
                  <a:lnTo>
                    <a:pt x="142" y="85"/>
                  </a:lnTo>
                  <a:lnTo>
                    <a:pt x="138" y="92"/>
                  </a:lnTo>
                  <a:lnTo>
                    <a:pt x="133" y="99"/>
                  </a:lnTo>
                  <a:lnTo>
                    <a:pt x="128" y="107"/>
                  </a:lnTo>
                  <a:lnTo>
                    <a:pt x="122" y="112"/>
                  </a:lnTo>
                  <a:lnTo>
                    <a:pt x="117" y="118"/>
                  </a:lnTo>
                  <a:lnTo>
                    <a:pt x="109" y="121"/>
                  </a:lnTo>
                  <a:lnTo>
                    <a:pt x="103" y="125"/>
                  </a:lnTo>
                  <a:lnTo>
                    <a:pt x="94" y="126"/>
                  </a:lnTo>
                  <a:lnTo>
                    <a:pt x="87" y="126"/>
                  </a:lnTo>
                  <a:lnTo>
                    <a:pt x="77" y="123"/>
                  </a:lnTo>
                  <a:lnTo>
                    <a:pt x="69" y="120"/>
                  </a:lnTo>
                  <a:lnTo>
                    <a:pt x="61" y="116"/>
                  </a:lnTo>
                  <a:lnTo>
                    <a:pt x="54" y="114"/>
                  </a:lnTo>
                  <a:lnTo>
                    <a:pt x="46" y="112"/>
                  </a:lnTo>
                  <a:lnTo>
                    <a:pt x="40" y="111"/>
                  </a:lnTo>
                  <a:lnTo>
                    <a:pt x="31" y="108"/>
                  </a:lnTo>
                  <a:lnTo>
                    <a:pt x="24" y="107"/>
                  </a:lnTo>
                  <a:lnTo>
                    <a:pt x="18" y="105"/>
                  </a:lnTo>
                  <a:lnTo>
                    <a:pt x="11" y="105"/>
                  </a:lnTo>
                  <a:lnTo>
                    <a:pt x="0" y="75"/>
                  </a:lnTo>
                  <a:lnTo>
                    <a:pt x="9" y="70"/>
                  </a:lnTo>
                  <a:lnTo>
                    <a:pt x="19" y="64"/>
                  </a:lnTo>
                  <a:lnTo>
                    <a:pt x="29" y="59"/>
                  </a:lnTo>
                  <a:lnTo>
                    <a:pt x="40" y="55"/>
                  </a:lnTo>
                  <a:lnTo>
                    <a:pt x="50" y="49"/>
                  </a:lnTo>
                  <a:lnTo>
                    <a:pt x="59" y="45"/>
                  </a:lnTo>
                  <a:lnTo>
                    <a:pt x="70" y="40"/>
                  </a:lnTo>
                  <a:lnTo>
                    <a:pt x="80" y="36"/>
                  </a:lnTo>
                  <a:lnTo>
                    <a:pt x="90" y="30"/>
                  </a:lnTo>
                  <a:lnTo>
                    <a:pt x="101" y="26"/>
                  </a:lnTo>
                  <a:lnTo>
                    <a:pt x="111" y="21"/>
                  </a:lnTo>
                  <a:lnTo>
                    <a:pt x="122" y="16"/>
                  </a:lnTo>
                  <a:lnTo>
                    <a:pt x="132" y="11"/>
                  </a:lnTo>
                  <a:lnTo>
                    <a:pt x="142" y="7"/>
                  </a:lnTo>
                  <a:lnTo>
                    <a:pt x="153" y="4"/>
                  </a:lnTo>
                  <a:lnTo>
                    <a:pt x="165" y="0"/>
                  </a:lnTo>
                  <a:lnTo>
                    <a:pt x="162" y="6"/>
                  </a:lnTo>
                  <a:lnTo>
                    <a:pt x="162" y="12"/>
                  </a:lnTo>
                  <a:lnTo>
                    <a:pt x="165" y="18"/>
                  </a:lnTo>
                  <a:lnTo>
                    <a:pt x="168" y="25"/>
                  </a:lnTo>
                  <a:lnTo>
                    <a:pt x="170" y="31"/>
                  </a:lnTo>
                  <a:lnTo>
                    <a:pt x="172" y="39"/>
                  </a:lnTo>
                  <a:lnTo>
                    <a:pt x="171" y="46"/>
                  </a:lnTo>
                  <a:lnTo>
                    <a:pt x="168" y="54"/>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41"/>
            <p:cNvSpPr>
              <a:spLocks/>
            </p:cNvSpPr>
            <p:nvPr/>
          </p:nvSpPr>
          <p:spPr bwMode="auto">
            <a:xfrm>
              <a:off x="2824" y="2354"/>
              <a:ext cx="188" cy="132"/>
            </a:xfrm>
            <a:custGeom>
              <a:avLst/>
              <a:gdLst>
                <a:gd name="T0" fmla="*/ 209 w 377"/>
                <a:gd name="T1" fmla="*/ 37 h 263"/>
                <a:gd name="T2" fmla="*/ 213 w 377"/>
                <a:gd name="T3" fmla="*/ 54 h 263"/>
                <a:gd name="T4" fmla="*/ 222 w 377"/>
                <a:gd name="T5" fmla="*/ 68 h 263"/>
                <a:gd name="T6" fmla="*/ 234 w 377"/>
                <a:gd name="T7" fmla="*/ 80 h 263"/>
                <a:gd name="T8" fmla="*/ 246 w 377"/>
                <a:gd name="T9" fmla="*/ 91 h 263"/>
                <a:gd name="T10" fmla="*/ 256 w 377"/>
                <a:gd name="T11" fmla="*/ 103 h 263"/>
                <a:gd name="T12" fmla="*/ 262 w 377"/>
                <a:gd name="T13" fmla="*/ 116 h 263"/>
                <a:gd name="T14" fmla="*/ 264 w 377"/>
                <a:gd name="T15" fmla="*/ 134 h 263"/>
                <a:gd name="T16" fmla="*/ 268 w 377"/>
                <a:gd name="T17" fmla="*/ 150 h 263"/>
                <a:gd name="T18" fmla="*/ 282 w 377"/>
                <a:gd name="T19" fmla="*/ 156 h 263"/>
                <a:gd name="T20" fmla="*/ 298 w 377"/>
                <a:gd name="T21" fmla="*/ 161 h 263"/>
                <a:gd name="T22" fmla="*/ 315 w 377"/>
                <a:gd name="T23" fmla="*/ 164 h 263"/>
                <a:gd name="T24" fmla="*/ 332 w 377"/>
                <a:gd name="T25" fmla="*/ 167 h 263"/>
                <a:gd name="T26" fmla="*/ 347 w 377"/>
                <a:gd name="T27" fmla="*/ 171 h 263"/>
                <a:gd name="T28" fmla="*/ 360 w 377"/>
                <a:gd name="T29" fmla="*/ 178 h 263"/>
                <a:gd name="T30" fmla="*/ 372 w 377"/>
                <a:gd name="T31" fmla="*/ 188 h 263"/>
                <a:gd name="T32" fmla="*/ 373 w 377"/>
                <a:gd name="T33" fmla="*/ 201 h 263"/>
                <a:gd name="T34" fmla="*/ 362 w 377"/>
                <a:gd name="T35" fmla="*/ 208 h 263"/>
                <a:gd name="T36" fmla="*/ 350 w 377"/>
                <a:gd name="T37" fmla="*/ 209 h 263"/>
                <a:gd name="T38" fmla="*/ 338 w 377"/>
                <a:gd name="T39" fmla="*/ 209 h 263"/>
                <a:gd name="T40" fmla="*/ 326 w 377"/>
                <a:gd name="T41" fmla="*/ 218 h 263"/>
                <a:gd name="T42" fmla="*/ 314 w 377"/>
                <a:gd name="T43" fmla="*/ 233 h 263"/>
                <a:gd name="T44" fmla="*/ 299 w 377"/>
                <a:gd name="T45" fmla="*/ 242 h 263"/>
                <a:gd name="T46" fmla="*/ 282 w 377"/>
                <a:gd name="T47" fmla="*/ 246 h 263"/>
                <a:gd name="T48" fmla="*/ 265 w 377"/>
                <a:gd name="T49" fmla="*/ 248 h 263"/>
                <a:gd name="T50" fmla="*/ 246 w 377"/>
                <a:gd name="T51" fmla="*/ 249 h 263"/>
                <a:gd name="T52" fmla="*/ 228 w 377"/>
                <a:gd name="T53" fmla="*/ 251 h 263"/>
                <a:gd name="T54" fmla="*/ 211 w 377"/>
                <a:gd name="T55" fmla="*/ 258 h 263"/>
                <a:gd name="T56" fmla="*/ 195 w 377"/>
                <a:gd name="T57" fmla="*/ 262 h 263"/>
                <a:gd name="T58" fmla="*/ 181 w 377"/>
                <a:gd name="T59" fmla="*/ 261 h 263"/>
                <a:gd name="T60" fmla="*/ 168 w 377"/>
                <a:gd name="T61" fmla="*/ 257 h 263"/>
                <a:gd name="T62" fmla="*/ 158 w 377"/>
                <a:gd name="T63" fmla="*/ 250 h 263"/>
                <a:gd name="T64" fmla="*/ 156 w 377"/>
                <a:gd name="T65" fmla="*/ 235 h 263"/>
                <a:gd name="T66" fmla="*/ 154 w 377"/>
                <a:gd name="T67" fmla="*/ 215 h 263"/>
                <a:gd name="T68" fmla="*/ 150 w 377"/>
                <a:gd name="T69" fmla="*/ 196 h 263"/>
                <a:gd name="T70" fmla="*/ 143 w 377"/>
                <a:gd name="T71" fmla="*/ 177 h 263"/>
                <a:gd name="T72" fmla="*/ 129 w 377"/>
                <a:gd name="T73" fmla="*/ 161 h 263"/>
                <a:gd name="T74" fmla="*/ 112 w 377"/>
                <a:gd name="T75" fmla="*/ 150 h 263"/>
                <a:gd name="T76" fmla="*/ 96 w 377"/>
                <a:gd name="T77" fmla="*/ 150 h 263"/>
                <a:gd name="T78" fmla="*/ 80 w 377"/>
                <a:gd name="T79" fmla="*/ 156 h 263"/>
                <a:gd name="T80" fmla="*/ 63 w 377"/>
                <a:gd name="T81" fmla="*/ 166 h 263"/>
                <a:gd name="T82" fmla="*/ 46 w 377"/>
                <a:gd name="T83" fmla="*/ 175 h 263"/>
                <a:gd name="T84" fmla="*/ 28 w 377"/>
                <a:gd name="T85" fmla="*/ 180 h 263"/>
                <a:gd name="T86" fmla="*/ 9 w 377"/>
                <a:gd name="T87" fmla="*/ 179 h 263"/>
                <a:gd name="T88" fmla="*/ 0 w 377"/>
                <a:gd name="T89" fmla="*/ 169 h 263"/>
                <a:gd name="T90" fmla="*/ 1 w 377"/>
                <a:gd name="T91" fmla="*/ 158 h 263"/>
                <a:gd name="T92" fmla="*/ 6 w 377"/>
                <a:gd name="T93" fmla="*/ 145 h 263"/>
                <a:gd name="T94" fmla="*/ 19 w 377"/>
                <a:gd name="T95" fmla="*/ 133 h 263"/>
                <a:gd name="T96" fmla="*/ 35 w 377"/>
                <a:gd name="T97" fmla="*/ 126 h 263"/>
                <a:gd name="T98" fmla="*/ 53 w 377"/>
                <a:gd name="T99" fmla="*/ 118 h 263"/>
                <a:gd name="T100" fmla="*/ 70 w 377"/>
                <a:gd name="T101" fmla="*/ 110 h 263"/>
                <a:gd name="T102" fmla="*/ 86 w 377"/>
                <a:gd name="T103" fmla="*/ 98 h 263"/>
                <a:gd name="T104" fmla="*/ 99 w 377"/>
                <a:gd name="T105" fmla="*/ 81 h 263"/>
                <a:gd name="T106" fmla="*/ 108 w 377"/>
                <a:gd name="T107" fmla="*/ 60 h 263"/>
                <a:gd name="T108" fmla="*/ 115 w 377"/>
                <a:gd name="T109" fmla="*/ 38 h 263"/>
                <a:gd name="T110" fmla="*/ 128 w 377"/>
                <a:gd name="T111" fmla="*/ 19 h 263"/>
                <a:gd name="T112" fmla="*/ 145 w 377"/>
                <a:gd name="T113" fmla="*/ 5 h 263"/>
                <a:gd name="T114" fmla="*/ 162 w 377"/>
                <a:gd name="T115" fmla="*/ 0 h 263"/>
                <a:gd name="T116" fmla="*/ 176 w 377"/>
                <a:gd name="T117" fmla="*/ 2 h 263"/>
                <a:gd name="T118" fmla="*/ 190 w 377"/>
                <a:gd name="T119" fmla="*/ 8 h 263"/>
                <a:gd name="T120" fmla="*/ 203 w 377"/>
                <a:gd name="T121" fmla="*/ 21 h 2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
                <a:gd name="T184" fmla="*/ 0 h 263"/>
                <a:gd name="T185" fmla="*/ 377 w 377"/>
                <a:gd name="T186" fmla="*/ 263 h 2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 h="263">
                  <a:moveTo>
                    <a:pt x="210" y="29"/>
                  </a:moveTo>
                  <a:lnTo>
                    <a:pt x="209" y="37"/>
                  </a:lnTo>
                  <a:lnTo>
                    <a:pt x="211" y="47"/>
                  </a:lnTo>
                  <a:lnTo>
                    <a:pt x="213" y="54"/>
                  </a:lnTo>
                  <a:lnTo>
                    <a:pt x="218" y="62"/>
                  </a:lnTo>
                  <a:lnTo>
                    <a:pt x="222" y="68"/>
                  </a:lnTo>
                  <a:lnTo>
                    <a:pt x="228" y="74"/>
                  </a:lnTo>
                  <a:lnTo>
                    <a:pt x="234" y="80"/>
                  </a:lnTo>
                  <a:lnTo>
                    <a:pt x="241" y="86"/>
                  </a:lnTo>
                  <a:lnTo>
                    <a:pt x="246" y="91"/>
                  </a:lnTo>
                  <a:lnTo>
                    <a:pt x="251" y="97"/>
                  </a:lnTo>
                  <a:lnTo>
                    <a:pt x="256" y="103"/>
                  </a:lnTo>
                  <a:lnTo>
                    <a:pt x="260" y="110"/>
                  </a:lnTo>
                  <a:lnTo>
                    <a:pt x="262" y="116"/>
                  </a:lnTo>
                  <a:lnTo>
                    <a:pt x="264" y="126"/>
                  </a:lnTo>
                  <a:lnTo>
                    <a:pt x="264" y="134"/>
                  </a:lnTo>
                  <a:lnTo>
                    <a:pt x="263" y="146"/>
                  </a:lnTo>
                  <a:lnTo>
                    <a:pt x="268" y="150"/>
                  </a:lnTo>
                  <a:lnTo>
                    <a:pt x="275" y="154"/>
                  </a:lnTo>
                  <a:lnTo>
                    <a:pt x="282" y="156"/>
                  </a:lnTo>
                  <a:lnTo>
                    <a:pt x="291" y="160"/>
                  </a:lnTo>
                  <a:lnTo>
                    <a:pt x="298" y="161"/>
                  </a:lnTo>
                  <a:lnTo>
                    <a:pt x="307" y="163"/>
                  </a:lnTo>
                  <a:lnTo>
                    <a:pt x="315" y="164"/>
                  </a:lnTo>
                  <a:lnTo>
                    <a:pt x="325" y="166"/>
                  </a:lnTo>
                  <a:lnTo>
                    <a:pt x="332" y="167"/>
                  </a:lnTo>
                  <a:lnTo>
                    <a:pt x="340" y="169"/>
                  </a:lnTo>
                  <a:lnTo>
                    <a:pt x="347" y="171"/>
                  </a:lnTo>
                  <a:lnTo>
                    <a:pt x="355" y="175"/>
                  </a:lnTo>
                  <a:lnTo>
                    <a:pt x="360" y="178"/>
                  </a:lnTo>
                  <a:lnTo>
                    <a:pt x="366" y="183"/>
                  </a:lnTo>
                  <a:lnTo>
                    <a:pt x="372" y="188"/>
                  </a:lnTo>
                  <a:lnTo>
                    <a:pt x="377" y="197"/>
                  </a:lnTo>
                  <a:lnTo>
                    <a:pt x="373" y="201"/>
                  </a:lnTo>
                  <a:lnTo>
                    <a:pt x="368" y="205"/>
                  </a:lnTo>
                  <a:lnTo>
                    <a:pt x="362" y="208"/>
                  </a:lnTo>
                  <a:lnTo>
                    <a:pt x="357" y="209"/>
                  </a:lnTo>
                  <a:lnTo>
                    <a:pt x="350" y="209"/>
                  </a:lnTo>
                  <a:lnTo>
                    <a:pt x="344" y="209"/>
                  </a:lnTo>
                  <a:lnTo>
                    <a:pt x="338" y="209"/>
                  </a:lnTo>
                  <a:lnTo>
                    <a:pt x="332" y="209"/>
                  </a:lnTo>
                  <a:lnTo>
                    <a:pt x="326" y="218"/>
                  </a:lnTo>
                  <a:lnTo>
                    <a:pt x="321" y="227"/>
                  </a:lnTo>
                  <a:lnTo>
                    <a:pt x="314" y="233"/>
                  </a:lnTo>
                  <a:lnTo>
                    <a:pt x="308" y="238"/>
                  </a:lnTo>
                  <a:lnTo>
                    <a:pt x="299" y="242"/>
                  </a:lnTo>
                  <a:lnTo>
                    <a:pt x="291" y="245"/>
                  </a:lnTo>
                  <a:lnTo>
                    <a:pt x="282" y="246"/>
                  </a:lnTo>
                  <a:lnTo>
                    <a:pt x="275" y="248"/>
                  </a:lnTo>
                  <a:lnTo>
                    <a:pt x="265" y="248"/>
                  </a:lnTo>
                  <a:lnTo>
                    <a:pt x="256" y="249"/>
                  </a:lnTo>
                  <a:lnTo>
                    <a:pt x="246" y="249"/>
                  </a:lnTo>
                  <a:lnTo>
                    <a:pt x="238" y="250"/>
                  </a:lnTo>
                  <a:lnTo>
                    <a:pt x="228" y="251"/>
                  </a:lnTo>
                  <a:lnTo>
                    <a:pt x="219" y="254"/>
                  </a:lnTo>
                  <a:lnTo>
                    <a:pt x="211" y="258"/>
                  </a:lnTo>
                  <a:lnTo>
                    <a:pt x="203" y="263"/>
                  </a:lnTo>
                  <a:lnTo>
                    <a:pt x="195" y="262"/>
                  </a:lnTo>
                  <a:lnTo>
                    <a:pt x="189" y="262"/>
                  </a:lnTo>
                  <a:lnTo>
                    <a:pt x="181" y="261"/>
                  </a:lnTo>
                  <a:lnTo>
                    <a:pt x="175" y="260"/>
                  </a:lnTo>
                  <a:lnTo>
                    <a:pt x="168" y="257"/>
                  </a:lnTo>
                  <a:lnTo>
                    <a:pt x="163" y="254"/>
                  </a:lnTo>
                  <a:lnTo>
                    <a:pt x="158" y="250"/>
                  </a:lnTo>
                  <a:lnTo>
                    <a:pt x="156" y="245"/>
                  </a:lnTo>
                  <a:lnTo>
                    <a:pt x="156" y="235"/>
                  </a:lnTo>
                  <a:lnTo>
                    <a:pt x="156" y="226"/>
                  </a:lnTo>
                  <a:lnTo>
                    <a:pt x="154" y="215"/>
                  </a:lnTo>
                  <a:lnTo>
                    <a:pt x="154" y="205"/>
                  </a:lnTo>
                  <a:lnTo>
                    <a:pt x="150" y="196"/>
                  </a:lnTo>
                  <a:lnTo>
                    <a:pt x="147" y="186"/>
                  </a:lnTo>
                  <a:lnTo>
                    <a:pt x="143" y="177"/>
                  </a:lnTo>
                  <a:lnTo>
                    <a:pt x="137" y="170"/>
                  </a:lnTo>
                  <a:lnTo>
                    <a:pt x="129" y="161"/>
                  </a:lnTo>
                  <a:lnTo>
                    <a:pt x="120" y="154"/>
                  </a:lnTo>
                  <a:lnTo>
                    <a:pt x="112" y="150"/>
                  </a:lnTo>
                  <a:lnTo>
                    <a:pt x="104" y="150"/>
                  </a:lnTo>
                  <a:lnTo>
                    <a:pt x="96" y="150"/>
                  </a:lnTo>
                  <a:lnTo>
                    <a:pt x="88" y="153"/>
                  </a:lnTo>
                  <a:lnTo>
                    <a:pt x="80" y="156"/>
                  </a:lnTo>
                  <a:lnTo>
                    <a:pt x="72" y="162"/>
                  </a:lnTo>
                  <a:lnTo>
                    <a:pt x="63" y="166"/>
                  </a:lnTo>
                  <a:lnTo>
                    <a:pt x="54" y="170"/>
                  </a:lnTo>
                  <a:lnTo>
                    <a:pt x="46" y="175"/>
                  </a:lnTo>
                  <a:lnTo>
                    <a:pt x="37" y="179"/>
                  </a:lnTo>
                  <a:lnTo>
                    <a:pt x="28" y="180"/>
                  </a:lnTo>
                  <a:lnTo>
                    <a:pt x="18" y="181"/>
                  </a:lnTo>
                  <a:lnTo>
                    <a:pt x="9" y="179"/>
                  </a:lnTo>
                  <a:lnTo>
                    <a:pt x="0" y="176"/>
                  </a:lnTo>
                  <a:lnTo>
                    <a:pt x="0" y="169"/>
                  </a:lnTo>
                  <a:lnTo>
                    <a:pt x="0" y="163"/>
                  </a:lnTo>
                  <a:lnTo>
                    <a:pt x="1" y="158"/>
                  </a:lnTo>
                  <a:lnTo>
                    <a:pt x="3" y="153"/>
                  </a:lnTo>
                  <a:lnTo>
                    <a:pt x="6" y="145"/>
                  </a:lnTo>
                  <a:lnTo>
                    <a:pt x="13" y="139"/>
                  </a:lnTo>
                  <a:lnTo>
                    <a:pt x="19" y="133"/>
                  </a:lnTo>
                  <a:lnTo>
                    <a:pt x="27" y="129"/>
                  </a:lnTo>
                  <a:lnTo>
                    <a:pt x="35" y="126"/>
                  </a:lnTo>
                  <a:lnTo>
                    <a:pt x="45" y="122"/>
                  </a:lnTo>
                  <a:lnTo>
                    <a:pt x="53" y="118"/>
                  </a:lnTo>
                  <a:lnTo>
                    <a:pt x="62" y="114"/>
                  </a:lnTo>
                  <a:lnTo>
                    <a:pt x="70" y="110"/>
                  </a:lnTo>
                  <a:lnTo>
                    <a:pt x="80" y="105"/>
                  </a:lnTo>
                  <a:lnTo>
                    <a:pt x="86" y="98"/>
                  </a:lnTo>
                  <a:lnTo>
                    <a:pt x="94" y="91"/>
                  </a:lnTo>
                  <a:lnTo>
                    <a:pt x="99" y="81"/>
                  </a:lnTo>
                  <a:lnTo>
                    <a:pt x="104" y="71"/>
                  </a:lnTo>
                  <a:lnTo>
                    <a:pt x="108" y="60"/>
                  </a:lnTo>
                  <a:lnTo>
                    <a:pt x="111" y="49"/>
                  </a:lnTo>
                  <a:lnTo>
                    <a:pt x="115" y="38"/>
                  </a:lnTo>
                  <a:lnTo>
                    <a:pt x="121" y="29"/>
                  </a:lnTo>
                  <a:lnTo>
                    <a:pt x="128" y="19"/>
                  </a:lnTo>
                  <a:lnTo>
                    <a:pt x="135" y="12"/>
                  </a:lnTo>
                  <a:lnTo>
                    <a:pt x="145" y="5"/>
                  </a:lnTo>
                  <a:lnTo>
                    <a:pt x="156" y="2"/>
                  </a:lnTo>
                  <a:lnTo>
                    <a:pt x="162" y="0"/>
                  </a:lnTo>
                  <a:lnTo>
                    <a:pt x="168" y="0"/>
                  </a:lnTo>
                  <a:lnTo>
                    <a:pt x="176" y="2"/>
                  </a:lnTo>
                  <a:lnTo>
                    <a:pt x="183" y="5"/>
                  </a:lnTo>
                  <a:lnTo>
                    <a:pt x="190" y="8"/>
                  </a:lnTo>
                  <a:lnTo>
                    <a:pt x="197" y="15"/>
                  </a:lnTo>
                  <a:lnTo>
                    <a:pt x="203" y="21"/>
                  </a:lnTo>
                  <a:lnTo>
                    <a:pt x="2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0" name="Freeform 42"/>
            <p:cNvSpPr>
              <a:spLocks/>
            </p:cNvSpPr>
            <p:nvPr/>
          </p:nvSpPr>
          <p:spPr bwMode="auto">
            <a:xfrm>
              <a:off x="2831" y="2363"/>
              <a:ext cx="172" cy="114"/>
            </a:xfrm>
            <a:custGeom>
              <a:avLst/>
              <a:gdLst>
                <a:gd name="T0" fmla="*/ 191 w 345"/>
                <a:gd name="T1" fmla="*/ 51 h 229"/>
                <a:gd name="T2" fmla="*/ 201 w 345"/>
                <a:gd name="T3" fmla="*/ 54 h 229"/>
                <a:gd name="T4" fmla="*/ 212 w 345"/>
                <a:gd name="T5" fmla="*/ 62 h 229"/>
                <a:gd name="T6" fmla="*/ 219 w 345"/>
                <a:gd name="T7" fmla="*/ 74 h 229"/>
                <a:gd name="T8" fmla="*/ 224 w 345"/>
                <a:gd name="T9" fmla="*/ 92 h 229"/>
                <a:gd name="T10" fmla="*/ 225 w 345"/>
                <a:gd name="T11" fmla="*/ 110 h 229"/>
                <a:gd name="T12" fmla="*/ 227 w 345"/>
                <a:gd name="T13" fmla="*/ 126 h 229"/>
                <a:gd name="T14" fmla="*/ 234 w 345"/>
                <a:gd name="T15" fmla="*/ 138 h 229"/>
                <a:gd name="T16" fmla="*/ 244 w 345"/>
                <a:gd name="T17" fmla="*/ 147 h 229"/>
                <a:gd name="T18" fmla="*/ 254 w 345"/>
                <a:gd name="T19" fmla="*/ 151 h 229"/>
                <a:gd name="T20" fmla="*/ 270 w 345"/>
                <a:gd name="T21" fmla="*/ 156 h 229"/>
                <a:gd name="T22" fmla="*/ 292 w 345"/>
                <a:gd name="T23" fmla="*/ 162 h 229"/>
                <a:gd name="T24" fmla="*/ 314 w 345"/>
                <a:gd name="T25" fmla="*/ 165 h 229"/>
                <a:gd name="T26" fmla="*/ 334 w 345"/>
                <a:gd name="T27" fmla="*/ 169 h 229"/>
                <a:gd name="T28" fmla="*/ 334 w 345"/>
                <a:gd name="T29" fmla="*/ 177 h 229"/>
                <a:gd name="T30" fmla="*/ 313 w 345"/>
                <a:gd name="T31" fmla="*/ 184 h 229"/>
                <a:gd name="T32" fmla="*/ 294 w 345"/>
                <a:gd name="T33" fmla="*/ 191 h 229"/>
                <a:gd name="T34" fmla="*/ 282 w 345"/>
                <a:gd name="T35" fmla="*/ 200 h 229"/>
                <a:gd name="T36" fmla="*/ 277 w 345"/>
                <a:gd name="T37" fmla="*/ 210 h 229"/>
                <a:gd name="T38" fmla="*/ 267 w 345"/>
                <a:gd name="T39" fmla="*/ 215 h 229"/>
                <a:gd name="T40" fmla="*/ 251 w 345"/>
                <a:gd name="T41" fmla="*/ 215 h 229"/>
                <a:gd name="T42" fmla="*/ 236 w 345"/>
                <a:gd name="T43" fmla="*/ 217 h 229"/>
                <a:gd name="T44" fmla="*/ 221 w 345"/>
                <a:gd name="T45" fmla="*/ 221 h 229"/>
                <a:gd name="T46" fmla="*/ 208 w 345"/>
                <a:gd name="T47" fmla="*/ 225 h 229"/>
                <a:gd name="T48" fmla="*/ 193 w 345"/>
                <a:gd name="T49" fmla="*/ 227 h 229"/>
                <a:gd name="T50" fmla="*/ 179 w 345"/>
                <a:gd name="T51" fmla="*/ 229 h 229"/>
                <a:gd name="T52" fmla="*/ 165 w 345"/>
                <a:gd name="T53" fmla="*/ 228 h 229"/>
                <a:gd name="T54" fmla="*/ 156 w 345"/>
                <a:gd name="T55" fmla="*/ 219 h 229"/>
                <a:gd name="T56" fmla="*/ 153 w 345"/>
                <a:gd name="T57" fmla="*/ 202 h 229"/>
                <a:gd name="T58" fmla="*/ 150 w 345"/>
                <a:gd name="T59" fmla="*/ 186 h 229"/>
                <a:gd name="T60" fmla="*/ 145 w 345"/>
                <a:gd name="T61" fmla="*/ 171 h 229"/>
                <a:gd name="T62" fmla="*/ 138 w 345"/>
                <a:gd name="T63" fmla="*/ 158 h 229"/>
                <a:gd name="T64" fmla="*/ 130 w 345"/>
                <a:gd name="T65" fmla="*/ 144 h 229"/>
                <a:gd name="T66" fmla="*/ 119 w 345"/>
                <a:gd name="T67" fmla="*/ 132 h 229"/>
                <a:gd name="T68" fmla="*/ 105 w 345"/>
                <a:gd name="T69" fmla="*/ 123 h 229"/>
                <a:gd name="T70" fmla="*/ 92 w 345"/>
                <a:gd name="T71" fmla="*/ 120 h 229"/>
                <a:gd name="T72" fmla="*/ 79 w 345"/>
                <a:gd name="T73" fmla="*/ 121 h 229"/>
                <a:gd name="T74" fmla="*/ 66 w 345"/>
                <a:gd name="T75" fmla="*/ 127 h 229"/>
                <a:gd name="T76" fmla="*/ 53 w 345"/>
                <a:gd name="T77" fmla="*/ 132 h 229"/>
                <a:gd name="T78" fmla="*/ 41 w 345"/>
                <a:gd name="T79" fmla="*/ 137 h 229"/>
                <a:gd name="T80" fmla="*/ 29 w 345"/>
                <a:gd name="T81" fmla="*/ 142 h 229"/>
                <a:gd name="T82" fmla="*/ 17 w 345"/>
                <a:gd name="T83" fmla="*/ 144 h 229"/>
                <a:gd name="T84" fmla="*/ 5 w 345"/>
                <a:gd name="T85" fmla="*/ 144 h 229"/>
                <a:gd name="T86" fmla="*/ 1 w 345"/>
                <a:gd name="T87" fmla="*/ 135 h 229"/>
                <a:gd name="T88" fmla="*/ 13 w 345"/>
                <a:gd name="T89" fmla="*/ 126 h 229"/>
                <a:gd name="T90" fmla="*/ 31 w 345"/>
                <a:gd name="T91" fmla="*/ 119 h 229"/>
                <a:gd name="T92" fmla="*/ 50 w 345"/>
                <a:gd name="T93" fmla="*/ 114 h 229"/>
                <a:gd name="T94" fmla="*/ 66 w 345"/>
                <a:gd name="T95" fmla="*/ 103 h 229"/>
                <a:gd name="T96" fmla="*/ 78 w 345"/>
                <a:gd name="T97" fmla="*/ 87 h 229"/>
                <a:gd name="T98" fmla="*/ 87 w 345"/>
                <a:gd name="T99" fmla="*/ 70 h 229"/>
                <a:gd name="T100" fmla="*/ 97 w 345"/>
                <a:gd name="T101" fmla="*/ 53 h 229"/>
                <a:gd name="T102" fmla="*/ 106 w 345"/>
                <a:gd name="T103" fmla="*/ 36 h 229"/>
                <a:gd name="T104" fmla="*/ 116 w 345"/>
                <a:gd name="T105" fmla="*/ 21 h 229"/>
                <a:gd name="T106" fmla="*/ 128 w 345"/>
                <a:gd name="T107" fmla="*/ 9 h 229"/>
                <a:gd name="T108" fmla="*/ 143 w 345"/>
                <a:gd name="T109" fmla="*/ 1 h 229"/>
                <a:gd name="T110" fmla="*/ 160 w 345"/>
                <a:gd name="T111" fmla="*/ 2 h 229"/>
                <a:gd name="T112" fmla="*/ 171 w 345"/>
                <a:gd name="T113" fmla="*/ 13 h 229"/>
                <a:gd name="T114" fmla="*/ 179 w 345"/>
                <a:gd name="T115" fmla="*/ 25 h 229"/>
                <a:gd name="T116" fmla="*/ 183 w 345"/>
                <a:gd name="T117" fmla="*/ 43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5"/>
                <a:gd name="T178" fmla="*/ 0 h 229"/>
                <a:gd name="T179" fmla="*/ 345 w 345"/>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5" h="229">
                  <a:moveTo>
                    <a:pt x="185" y="51"/>
                  </a:moveTo>
                  <a:lnTo>
                    <a:pt x="191" y="51"/>
                  </a:lnTo>
                  <a:lnTo>
                    <a:pt x="197" y="53"/>
                  </a:lnTo>
                  <a:lnTo>
                    <a:pt x="201" y="54"/>
                  </a:lnTo>
                  <a:lnTo>
                    <a:pt x="205" y="56"/>
                  </a:lnTo>
                  <a:lnTo>
                    <a:pt x="212" y="62"/>
                  </a:lnTo>
                  <a:lnTo>
                    <a:pt x="217" y="68"/>
                  </a:lnTo>
                  <a:lnTo>
                    <a:pt x="219" y="74"/>
                  </a:lnTo>
                  <a:lnTo>
                    <a:pt x="223" y="83"/>
                  </a:lnTo>
                  <a:lnTo>
                    <a:pt x="224" y="92"/>
                  </a:lnTo>
                  <a:lnTo>
                    <a:pt x="225" y="101"/>
                  </a:lnTo>
                  <a:lnTo>
                    <a:pt x="225" y="110"/>
                  </a:lnTo>
                  <a:lnTo>
                    <a:pt x="226" y="118"/>
                  </a:lnTo>
                  <a:lnTo>
                    <a:pt x="227" y="126"/>
                  </a:lnTo>
                  <a:lnTo>
                    <a:pt x="231" y="133"/>
                  </a:lnTo>
                  <a:lnTo>
                    <a:pt x="234" y="138"/>
                  </a:lnTo>
                  <a:lnTo>
                    <a:pt x="241" y="145"/>
                  </a:lnTo>
                  <a:lnTo>
                    <a:pt x="244" y="147"/>
                  </a:lnTo>
                  <a:lnTo>
                    <a:pt x="249" y="149"/>
                  </a:lnTo>
                  <a:lnTo>
                    <a:pt x="254" y="151"/>
                  </a:lnTo>
                  <a:lnTo>
                    <a:pt x="261" y="153"/>
                  </a:lnTo>
                  <a:lnTo>
                    <a:pt x="270" y="156"/>
                  </a:lnTo>
                  <a:lnTo>
                    <a:pt x="281" y="161"/>
                  </a:lnTo>
                  <a:lnTo>
                    <a:pt x="292" y="162"/>
                  </a:lnTo>
                  <a:lnTo>
                    <a:pt x="303" y="164"/>
                  </a:lnTo>
                  <a:lnTo>
                    <a:pt x="314" y="165"/>
                  </a:lnTo>
                  <a:lnTo>
                    <a:pt x="325" y="167"/>
                  </a:lnTo>
                  <a:lnTo>
                    <a:pt x="334" y="169"/>
                  </a:lnTo>
                  <a:lnTo>
                    <a:pt x="345" y="174"/>
                  </a:lnTo>
                  <a:lnTo>
                    <a:pt x="334" y="177"/>
                  </a:lnTo>
                  <a:lnTo>
                    <a:pt x="324" y="181"/>
                  </a:lnTo>
                  <a:lnTo>
                    <a:pt x="313" y="184"/>
                  </a:lnTo>
                  <a:lnTo>
                    <a:pt x="303" y="187"/>
                  </a:lnTo>
                  <a:lnTo>
                    <a:pt x="294" y="191"/>
                  </a:lnTo>
                  <a:lnTo>
                    <a:pt x="286" y="197"/>
                  </a:lnTo>
                  <a:lnTo>
                    <a:pt x="282" y="200"/>
                  </a:lnTo>
                  <a:lnTo>
                    <a:pt x="279" y="204"/>
                  </a:lnTo>
                  <a:lnTo>
                    <a:pt x="277" y="210"/>
                  </a:lnTo>
                  <a:lnTo>
                    <a:pt x="276" y="216"/>
                  </a:lnTo>
                  <a:lnTo>
                    <a:pt x="267" y="215"/>
                  </a:lnTo>
                  <a:lnTo>
                    <a:pt x="260" y="215"/>
                  </a:lnTo>
                  <a:lnTo>
                    <a:pt x="251" y="215"/>
                  </a:lnTo>
                  <a:lnTo>
                    <a:pt x="244" y="217"/>
                  </a:lnTo>
                  <a:lnTo>
                    <a:pt x="236" y="217"/>
                  </a:lnTo>
                  <a:lnTo>
                    <a:pt x="229" y="219"/>
                  </a:lnTo>
                  <a:lnTo>
                    <a:pt x="221" y="221"/>
                  </a:lnTo>
                  <a:lnTo>
                    <a:pt x="215" y="224"/>
                  </a:lnTo>
                  <a:lnTo>
                    <a:pt x="208" y="225"/>
                  </a:lnTo>
                  <a:lnTo>
                    <a:pt x="200" y="226"/>
                  </a:lnTo>
                  <a:lnTo>
                    <a:pt x="193" y="227"/>
                  </a:lnTo>
                  <a:lnTo>
                    <a:pt x="186" y="229"/>
                  </a:lnTo>
                  <a:lnTo>
                    <a:pt x="179" y="229"/>
                  </a:lnTo>
                  <a:lnTo>
                    <a:pt x="172" y="229"/>
                  </a:lnTo>
                  <a:lnTo>
                    <a:pt x="165" y="228"/>
                  </a:lnTo>
                  <a:lnTo>
                    <a:pt x="159" y="228"/>
                  </a:lnTo>
                  <a:lnTo>
                    <a:pt x="156" y="219"/>
                  </a:lnTo>
                  <a:lnTo>
                    <a:pt x="155" y="211"/>
                  </a:lnTo>
                  <a:lnTo>
                    <a:pt x="153" y="202"/>
                  </a:lnTo>
                  <a:lnTo>
                    <a:pt x="152" y="195"/>
                  </a:lnTo>
                  <a:lnTo>
                    <a:pt x="150" y="186"/>
                  </a:lnTo>
                  <a:lnTo>
                    <a:pt x="148" y="179"/>
                  </a:lnTo>
                  <a:lnTo>
                    <a:pt x="145" y="171"/>
                  </a:lnTo>
                  <a:lnTo>
                    <a:pt x="143" y="165"/>
                  </a:lnTo>
                  <a:lnTo>
                    <a:pt x="138" y="158"/>
                  </a:lnTo>
                  <a:lnTo>
                    <a:pt x="135" y="150"/>
                  </a:lnTo>
                  <a:lnTo>
                    <a:pt x="130" y="144"/>
                  </a:lnTo>
                  <a:lnTo>
                    <a:pt x="126" y="138"/>
                  </a:lnTo>
                  <a:lnTo>
                    <a:pt x="119" y="132"/>
                  </a:lnTo>
                  <a:lnTo>
                    <a:pt x="113" y="128"/>
                  </a:lnTo>
                  <a:lnTo>
                    <a:pt x="105" y="123"/>
                  </a:lnTo>
                  <a:lnTo>
                    <a:pt x="99" y="120"/>
                  </a:lnTo>
                  <a:lnTo>
                    <a:pt x="92" y="120"/>
                  </a:lnTo>
                  <a:lnTo>
                    <a:pt x="85" y="120"/>
                  </a:lnTo>
                  <a:lnTo>
                    <a:pt x="79" y="121"/>
                  </a:lnTo>
                  <a:lnTo>
                    <a:pt x="72" y="125"/>
                  </a:lnTo>
                  <a:lnTo>
                    <a:pt x="66" y="127"/>
                  </a:lnTo>
                  <a:lnTo>
                    <a:pt x="60" y="129"/>
                  </a:lnTo>
                  <a:lnTo>
                    <a:pt x="53" y="132"/>
                  </a:lnTo>
                  <a:lnTo>
                    <a:pt x="48" y="135"/>
                  </a:lnTo>
                  <a:lnTo>
                    <a:pt x="41" y="137"/>
                  </a:lnTo>
                  <a:lnTo>
                    <a:pt x="35" y="139"/>
                  </a:lnTo>
                  <a:lnTo>
                    <a:pt x="29" y="142"/>
                  </a:lnTo>
                  <a:lnTo>
                    <a:pt x="23" y="144"/>
                  </a:lnTo>
                  <a:lnTo>
                    <a:pt x="17" y="144"/>
                  </a:lnTo>
                  <a:lnTo>
                    <a:pt x="12" y="145"/>
                  </a:lnTo>
                  <a:lnTo>
                    <a:pt x="5" y="144"/>
                  </a:lnTo>
                  <a:lnTo>
                    <a:pt x="0" y="144"/>
                  </a:lnTo>
                  <a:lnTo>
                    <a:pt x="1" y="135"/>
                  </a:lnTo>
                  <a:lnTo>
                    <a:pt x="6" y="130"/>
                  </a:lnTo>
                  <a:lnTo>
                    <a:pt x="13" y="126"/>
                  </a:lnTo>
                  <a:lnTo>
                    <a:pt x="22" y="122"/>
                  </a:lnTo>
                  <a:lnTo>
                    <a:pt x="31" y="119"/>
                  </a:lnTo>
                  <a:lnTo>
                    <a:pt x="40" y="117"/>
                  </a:lnTo>
                  <a:lnTo>
                    <a:pt x="50" y="114"/>
                  </a:lnTo>
                  <a:lnTo>
                    <a:pt x="60" y="111"/>
                  </a:lnTo>
                  <a:lnTo>
                    <a:pt x="66" y="103"/>
                  </a:lnTo>
                  <a:lnTo>
                    <a:pt x="72" y="96"/>
                  </a:lnTo>
                  <a:lnTo>
                    <a:pt x="78" y="87"/>
                  </a:lnTo>
                  <a:lnTo>
                    <a:pt x="83" y="80"/>
                  </a:lnTo>
                  <a:lnTo>
                    <a:pt x="87" y="70"/>
                  </a:lnTo>
                  <a:lnTo>
                    <a:pt x="93" y="62"/>
                  </a:lnTo>
                  <a:lnTo>
                    <a:pt x="97" y="53"/>
                  </a:lnTo>
                  <a:lnTo>
                    <a:pt x="102" y="46"/>
                  </a:lnTo>
                  <a:lnTo>
                    <a:pt x="106" y="36"/>
                  </a:lnTo>
                  <a:lnTo>
                    <a:pt x="112" y="29"/>
                  </a:lnTo>
                  <a:lnTo>
                    <a:pt x="116" y="21"/>
                  </a:lnTo>
                  <a:lnTo>
                    <a:pt x="122" y="16"/>
                  </a:lnTo>
                  <a:lnTo>
                    <a:pt x="128" y="9"/>
                  </a:lnTo>
                  <a:lnTo>
                    <a:pt x="135" y="5"/>
                  </a:lnTo>
                  <a:lnTo>
                    <a:pt x="143" y="1"/>
                  </a:lnTo>
                  <a:lnTo>
                    <a:pt x="152" y="0"/>
                  </a:lnTo>
                  <a:lnTo>
                    <a:pt x="160" y="2"/>
                  </a:lnTo>
                  <a:lnTo>
                    <a:pt x="166" y="7"/>
                  </a:lnTo>
                  <a:lnTo>
                    <a:pt x="171" y="13"/>
                  </a:lnTo>
                  <a:lnTo>
                    <a:pt x="177" y="19"/>
                  </a:lnTo>
                  <a:lnTo>
                    <a:pt x="179" y="25"/>
                  </a:lnTo>
                  <a:lnTo>
                    <a:pt x="182" y="34"/>
                  </a:lnTo>
                  <a:lnTo>
                    <a:pt x="183" y="43"/>
                  </a:lnTo>
                  <a:lnTo>
                    <a:pt x="185" y="51"/>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44"/>
            <p:cNvSpPr>
              <a:spLocks/>
            </p:cNvSpPr>
            <p:nvPr/>
          </p:nvSpPr>
          <p:spPr bwMode="auto">
            <a:xfrm>
              <a:off x="2604" y="2447"/>
              <a:ext cx="297" cy="126"/>
            </a:xfrm>
            <a:custGeom>
              <a:avLst/>
              <a:gdLst>
                <a:gd name="T0" fmla="*/ 530 w 595"/>
                <a:gd name="T1" fmla="*/ 16 h 252"/>
                <a:gd name="T2" fmla="*/ 546 w 595"/>
                <a:gd name="T3" fmla="*/ 26 h 252"/>
                <a:gd name="T4" fmla="*/ 540 w 595"/>
                <a:gd name="T5" fmla="*/ 51 h 252"/>
                <a:gd name="T6" fmla="*/ 532 w 595"/>
                <a:gd name="T7" fmla="*/ 76 h 252"/>
                <a:gd name="T8" fmla="*/ 558 w 595"/>
                <a:gd name="T9" fmla="*/ 97 h 252"/>
                <a:gd name="T10" fmla="*/ 588 w 595"/>
                <a:gd name="T11" fmla="*/ 105 h 252"/>
                <a:gd name="T12" fmla="*/ 591 w 595"/>
                <a:gd name="T13" fmla="*/ 126 h 252"/>
                <a:gd name="T14" fmla="*/ 573 w 595"/>
                <a:gd name="T15" fmla="*/ 141 h 252"/>
                <a:gd name="T16" fmla="*/ 534 w 595"/>
                <a:gd name="T17" fmla="*/ 139 h 252"/>
                <a:gd name="T18" fmla="*/ 502 w 595"/>
                <a:gd name="T19" fmla="*/ 159 h 252"/>
                <a:gd name="T20" fmla="*/ 470 w 595"/>
                <a:gd name="T21" fmla="*/ 164 h 252"/>
                <a:gd name="T22" fmla="*/ 441 w 595"/>
                <a:gd name="T23" fmla="*/ 154 h 252"/>
                <a:gd name="T24" fmla="*/ 415 w 595"/>
                <a:gd name="T25" fmla="*/ 139 h 252"/>
                <a:gd name="T26" fmla="*/ 389 w 595"/>
                <a:gd name="T27" fmla="*/ 127 h 252"/>
                <a:gd name="T28" fmla="*/ 363 w 595"/>
                <a:gd name="T29" fmla="*/ 132 h 252"/>
                <a:gd name="T30" fmla="*/ 344 w 595"/>
                <a:gd name="T31" fmla="*/ 149 h 252"/>
                <a:gd name="T32" fmla="*/ 356 w 595"/>
                <a:gd name="T33" fmla="*/ 176 h 252"/>
                <a:gd name="T34" fmla="*/ 360 w 595"/>
                <a:gd name="T35" fmla="*/ 196 h 252"/>
                <a:gd name="T36" fmla="*/ 323 w 595"/>
                <a:gd name="T37" fmla="*/ 204 h 252"/>
                <a:gd name="T38" fmla="*/ 284 w 595"/>
                <a:gd name="T39" fmla="*/ 197 h 252"/>
                <a:gd name="T40" fmla="*/ 245 w 595"/>
                <a:gd name="T41" fmla="*/ 186 h 252"/>
                <a:gd name="T42" fmla="*/ 213 w 595"/>
                <a:gd name="T43" fmla="*/ 177 h 252"/>
                <a:gd name="T44" fmla="*/ 188 w 595"/>
                <a:gd name="T45" fmla="*/ 187 h 252"/>
                <a:gd name="T46" fmla="*/ 157 w 595"/>
                <a:gd name="T47" fmla="*/ 214 h 252"/>
                <a:gd name="T48" fmla="*/ 128 w 595"/>
                <a:gd name="T49" fmla="*/ 242 h 252"/>
                <a:gd name="T50" fmla="*/ 96 w 595"/>
                <a:gd name="T51" fmla="*/ 251 h 252"/>
                <a:gd name="T52" fmla="*/ 71 w 595"/>
                <a:gd name="T53" fmla="*/ 247 h 252"/>
                <a:gd name="T54" fmla="*/ 47 w 595"/>
                <a:gd name="T55" fmla="*/ 227 h 252"/>
                <a:gd name="T56" fmla="*/ 19 w 595"/>
                <a:gd name="T57" fmla="*/ 196 h 252"/>
                <a:gd name="T58" fmla="*/ 2 w 595"/>
                <a:gd name="T59" fmla="*/ 194 h 252"/>
                <a:gd name="T60" fmla="*/ 18 w 595"/>
                <a:gd name="T61" fmla="*/ 165 h 252"/>
                <a:gd name="T62" fmla="*/ 35 w 595"/>
                <a:gd name="T63" fmla="*/ 137 h 252"/>
                <a:gd name="T64" fmla="*/ 62 w 595"/>
                <a:gd name="T65" fmla="*/ 97 h 252"/>
                <a:gd name="T66" fmla="*/ 96 w 595"/>
                <a:gd name="T67" fmla="*/ 57 h 252"/>
                <a:gd name="T68" fmla="*/ 130 w 595"/>
                <a:gd name="T69" fmla="*/ 28 h 252"/>
                <a:gd name="T70" fmla="*/ 159 w 595"/>
                <a:gd name="T71" fmla="*/ 33 h 252"/>
                <a:gd name="T72" fmla="*/ 183 w 595"/>
                <a:gd name="T73" fmla="*/ 47 h 252"/>
                <a:gd name="T74" fmla="*/ 207 w 595"/>
                <a:gd name="T75" fmla="*/ 65 h 252"/>
                <a:gd name="T76" fmla="*/ 236 w 595"/>
                <a:gd name="T77" fmla="*/ 90 h 252"/>
                <a:gd name="T78" fmla="*/ 264 w 595"/>
                <a:gd name="T79" fmla="*/ 105 h 252"/>
                <a:gd name="T80" fmla="*/ 289 w 595"/>
                <a:gd name="T81" fmla="*/ 105 h 252"/>
                <a:gd name="T82" fmla="*/ 317 w 595"/>
                <a:gd name="T83" fmla="*/ 90 h 252"/>
                <a:gd name="T84" fmla="*/ 322 w 595"/>
                <a:gd name="T85" fmla="*/ 61 h 252"/>
                <a:gd name="T86" fmla="*/ 298 w 595"/>
                <a:gd name="T87" fmla="*/ 46 h 252"/>
                <a:gd name="T88" fmla="*/ 272 w 595"/>
                <a:gd name="T89" fmla="*/ 31 h 252"/>
                <a:gd name="T90" fmla="*/ 271 w 595"/>
                <a:gd name="T91" fmla="*/ 9 h 252"/>
                <a:gd name="T92" fmla="*/ 296 w 595"/>
                <a:gd name="T93" fmla="*/ 7 h 252"/>
                <a:gd name="T94" fmla="*/ 325 w 595"/>
                <a:gd name="T95" fmla="*/ 18 h 252"/>
                <a:gd name="T96" fmla="*/ 355 w 595"/>
                <a:gd name="T97" fmla="*/ 29 h 252"/>
                <a:gd name="T98" fmla="*/ 386 w 595"/>
                <a:gd name="T99" fmla="*/ 40 h 252"/>
                <a:gd name="T100" fmla="*/ 416 w 595"/>
                <a:gd name="T101" fmla="*/ 46 h 252"/>
                <a:gd name="T102" fmla="*/ 446 w 595"/>
                <a:gd name="T103" fmla="*/ 46 h 252"/>
                <a:gd name="T104" fmla="*/ 476 w 595"/>
                <a:gd name="T105" fmla="*/ 39 h 252"/>
                <a:gd name="T106" fmla="*/ 506 w 595"/>
                <a:gd name="T107" fmla="*/ 23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5"/>
                <a:gd name="T163" fmla="*/ 0 h 252"/>
                <a:gd name="T164" fmla="*/ 595 w 595"/>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5" h="252">
                  <a:moveTo>
                    <a:pt x="514" y="18"/>
                  </a:moveTo>
                  <a:lnTo>
                    <a:pt x="519" y="17"/>
                  </a:lnTo>
                  <a:lnTo>
                    <a:pt x="524" y="17"/>
                  </a:lnTo>
                  <a:lnTo>
                    <a:pt x="530" y="16"/>
                  </a:lnTo>
                  <a:lnTo>
                    <a:pt x="536" y="17"/>
                  </a:lnTo>
                  <a:lnTo>
                    <a:pt x="540" y="17"/>
                  </a:lnTo>
                  <a:lnTo>
                    <a:pt x="544" y="22"/>
                  </a:lnTo>
                  <a:lnTo>
                    <a:pt x="546" y="26"/>
                  </a:lnTo>
                  <a:lnTo>
                    <a:pt x="547" y="33"/>
                  </a:lnTo>
                  <a:lnTo>
                    <a:pt x="546" y="40"/>
                  </a:lnTo>
                  <a:lnTo>
                    <a:pt x="543" y="46"/>
                  </a:lnTo>
                  <a:lnTo>
                    <a:pt x="540" y="51"/>
                  </a:lnTo>
                  <a:lnTo>
                    <a:pt x="538" y="58"/>
                  </a:lnTo>
                  <a:lnTo>
                    <a:pt x="535" y="63"/>
                  </a:lnTo>
                  <a:lnTo>
                    <a:pt x="533" y="69"/>
                  </a:lnTo>
                  <a:lnTo>
                    <a:pt x="532" y="76"/>
                  </a:lnTo>
                  <a:lnTo>
                    <a:pt x="535" y="84"/>
                  </a:lnTo>
                  <a:lnTo>
                    <a:pt x="540" y="92"/>
                  </a:lnTo>
                  <a:lnTo>
                    <a:pt x="550" y="96"/>
                  </a:lnTo>
                  <a:lnTo>
                    <a:pt x="558" y="97"/>
                  </a:lnTo>
                  <a:lnTo>
                    <a:pt x="569" y="99"/>
                  </a:lnTo>
                  <a:lnTo>
                    <a:pt x="577" y="99"/>
                  </a:lnTo>
                  <a:lnTo>
                    <a:pt x="585" y="102"/>
                  </a:lnTo>
                  <a:lnTo>
                    <a:pt x="588" y="105"/>
                  </a:lnTo>
                  <a:lnTo>
                    <a:pt x="591" y="109"/>
                  </a:lnTo>
                  <a:lnTo>
                    <a:pt x="592" y="113"/>
                  </a:lnTo>
                  <a:lnTo>
                    <a:pt x="595" y="120"/>
                  </a:lnTo>
                  <a:lnTo>
                    <a:pt x="591" y="126"/>
                  </a:lnTo>
                  <a:lnTo>
                    <a:pt x="589" y="132"/>
                  </a:lnTo>
                  <a:lnTo>
                    <a:pt x="586" y="136"/>
                  </a:lnTo>
                  <a:lnTo>
                    <a:pt x="583" y="139"/>
                  </a:lnTo>
                  <a:lnTo>
                    <a:pt x="573" y="141"/>
                  </a:lnTo>
                  <a:lnTo>
                    <a:pt x="565" y="140"/>
                  </a:lnTo>
                  <a:lnTo>
                    <a:pt x="553" y="137"/>
                  </a:lnTo>
                  <a:lnTo>
                    <a:pt x="543" y="137"/>
                  </a:lnTo>
                  <a:lnTo>
                    <a:pt x="534" y="139"/>
                  </a:lnTo>
                  <a:lnTo>
                    <a:pt x="525" y="147"/>
                  </a:lnTo>
                  <a:lnTo>
                    <a:pt x="517" y="150"/>
                  </a:lnTo>
                  <a:lnTo>
                    <a:pt x="509" y="155"/>
                  </a:lnTo>
                  <a:lnTo>
                    <a:pt x="502" y="159"/>
                  </a:lnTo>
                  <a:lnTo>
                    <a:pt x="494" y="163"/>
                  </a:lnTo>
                  <a:lnTo>
                    <a:pt x="486" y="164"/>
                  </a:lnTo>
                  <a:lnTo>
                    <a:pt x="478" y="165"/>
                  </a:lnTo>
                  <a:lnTo>
                    <a:pt x="470" y="164"/>
                  </a:lnTo>
                  <a:lnTo>
                    <a:pt x="462" y="162"/>
                  </a:lnTo>
                  <a:lnTo>
                    <a:pt x="455" y="159"/>
                  </a:lnTo>
                  <a:lnTo>
                    <a:pt x="449" y="157"/>
                  </a:lnTo>
                  <a:lnTo>
                    <a:pt x="441" y="154"/>
                  </a:lnTo>
                  <a:lnTo>
                    <a:pt x="435" y="150"/>
                  </a:lnTo>
                  <a:lnTo>
                    <a:pt x="427" y="146"/>
                  </a:lnTo>
                  <a:lnTo>
                    <a:pt x="421" y="143"/>
                  </a:lnTo>
                  <a:lnTo>
                    <a:pt x="415" y="139"/>
                  </a:lnTo>
                  <a:lnTo>
                    <a:pt x="408" y="136"/>
                  </a:lnTo>
                  <a:lnTo>
                    <a:pt x="402" y="132"/>
                  </a:lnTo>
                  <a:lnTo>
                    <a:pt x="395" y="129"/>
                  </a:lnTo>
                  <a:lnTo>
                    <a:pt x="389" y="127"/>
                  </a:lnTo>
                  <a:lnTo>
                    <a:pt x="383" y="127"/>
                  </a:lnTo>
                  <a:lnTo>
                    <a:pt x="376" y="127"/>
                  </a:lnTo>
                  <a:lnTo>
                    <a:pt x="370" y="129"/>
                  </a:lnTo>
                  <a:lnTo>
                    <a:pt x="363" y="132"/>
                  </a:lnTo>
                  <a:lnTo>
                    <a:pt x="358" y="138"/>
                  </a:lnTo>
                  <a:lnTo>
                    <a:pt x="352" y="141"/>
                  </a:lnTo>
                  <a:lnTo>
                    <a:pt x="347" y="145"/>
                  </a:lnTo>
                  <a:lnTo>
                    <a:pt x="344" y="149"/>
                  </a:lnTo>
                  <a:lnTo>
                    <a:pt x="343" y="155"/>
                  </a:lnTo>
                  <a:lnTo>
                    <a:pt x="343" y="165"/>
                  </a:lnTo>
                  <a:lnTo>
                    <a:pt x="349" y="177"/>
                  </a:lnTo>
                  <a:lnTo>
                    <a:pt x="356" y="176"/>
                  </a:lnTo>
                  <a:lnTo>
                    <a:pt x="363" y="180"/>
                  </a:lnTo>
                  <a:lnTo>
                    <a:pt x="368" y="186"/>
                  </a:lnTo>
                  <a:lnTo>
                    <a:pt x="370" y="192"/>
                  </a:lnTo>
                  <a:lnTo>
                    <a:pt x="360" y="196"/>
                  </a:lnTo>
                  <a:lnTo>
                    <a:pt x="352" y="199"/>
                  </a:lnTo>
                  <a:lnTo>
                    <a:pt x="342" y="202"/>
                  </a:lnTo>
                  <a:lnTo>
                    <a:pt x="334" y="204"/>
                  </a:lnTo>
                  <a:lnTo>
                    <a:pt x="323" y="204"/>
                  </a:lnTo>
                  <a:lnTo>
                    <a:pt x="313" y="204"/>
                  </a:lnTo>
                  <a:lnTo>
                    <a:pt x="304" y="202"/>
                  </a:lnTo>
                  <a:lnTo>
                    <a:pt x="294" y="200"/>
                  </a:lnTo>
                  <a:lnTo>
                    <a:pt x="284" y="197"/>
                  </a:lnTo>
                  <a:lnTo>
                    <a:pt x="274" y="194"/>
                  </a:lnTo>
                  <a:lnTo>
                    <a:pt x="264" y="191"/>
                  </a:lnTo>
                  <a:lnTo>
                    <a:pt x="255" y="189"/>
                  </a:lnTo>
                  <a:lnTo>
                    <a:pt x="245" y="186"/>
                  </a:lnTo>
                  <a:lnTo>
                    <a:pt x="236" y="182"/>
                  </a:lnTo>
                  <a:lnTo>
                    <a:pt x="227" y="179"/>
                  </a:lnTo>
                  <a:lnTo>
                    <a:pt x="220" y="177"/>
                  </a:lnTo>
                  <a:lnTo>
                    <a:pt x="213" y="177"/>
                  </a:lnTo>
                  <a:lnTo>
                    <a:pt x="207" y="178"/>
                  </a:lnTo>
                  <a:lnTo>
                    <a:pt x="202" y="179"/>
                  </a:lnTo>
                  <a:lnTo>
                    <a:pt x="197" y="181"/>
                  </a:lnTo>
                  <a:lnTo>
                    <a:pt x="188" y="187"/>
                  </a:lnTo>
                  <a:lnTo>
                    <a:pt x="180" y="193"/>
                  </a:lnTo>
                  <a:lnTo>
                    <a:pt x="171" y="199"/>
                  </a:lnTo>
                  <a:lnTo>
                    <a:pt x="164" y="207"/>
                  </a:lnTo>
                  <a:lnTo>
                    <a:pt x="157" y="214"/>
                  </a:lnTo>
                  <a:lnTo>
                    <a:pt x="150" y="223"/>
                  </a:lnTo>
                  <a:lnTo>
                    <a:pt x="143" y="229"/>
                  </a:lnTo>
                  <a:lnTo>
                    <a:pt x="136" y="237"/>
                  </a:lnTo>
                  <a:lnTo>
                    <a:pt x="128" y="242"/>
                  </a:lnTo>
                  <a:lnTo>
                    <a:pt x="121" y="247"/>
                  </a:lnTo>
                  <a:lnTo>
                    <a:pt x="111" y="249"/>
                  </a:lnTo>
                  <a:lnTo>
                    <a:pt x="101" y="252"/>
                  </a:lnTo>
                  <a:lnTo>
                    <a:pt x="96" y="251"/>
                  </a:lnTo>
                  <a:lnTo>
                    <a:pt x="91" y="251"/>
                  </a:lnTo>
                  <a:lnTo>
                    <a:pt x="84" y="249"/>
                  </a:lnTo>
                  <a:lnTo>
                    <a:pt x="79" y="249"/>
                  </a:lnTo>
                  <a:lnTo>
                    <a:pt x="71" y="247"/>
                  </a:lnTo>
                  <a:lnTo>
                    <a:pt x="65" y="245"/>
                  </a:lnTo>
                  <a:lnTo>
                    <a:pt x="59" y="241"/>
                  </a:lnTo>
                  <a:lnTo>
                    <a:pt x="56" y="238"/>
                  </a:lnTo>
                  <a:lnTo>
                    <a:pt x="47" y="227"/>
                  </a:lnTo>
                  <a:lnTo>
                    <a:pt x="41" y="216"/>
                  </a:lnTo>
                  <a:lnTo>
                    <a:pt x="32" y="206"/>
                  </a:lnTo>
                  <a:lnTo>
                    <a:pt x="25" y="199"/>
                  </a:lnTo>
                  <a:lnTo>
                    <a:pt x="19" y="196"/>
                  </a:lnTo>
                  <a:lnTo>
                    <a:pt x="14" y="196"/>
                  </a:lnTo>
                  <a:lnTo>
                    <a:pt x="7" y="197"/>
                  </a:lnTo>
                  <a:lnTo>
                    <a:pt x="0" y="200"/>
                  </a:lnTo>
                  <a:lnTo>
                    <a:pt x="2" y="194"/>
                  </a:lnTo>
                  <a:lnTo>
                    <a:pt x="6" y="189"/>
                  </a:lnTo>
                  <a:lnTo>
                    <a:pt x="9" y="182"/>
                  </a:lnTo>
                  <a:lnTo>
                    <a:pt x="12" y="177"/>
                  </a:lnTo>
                  <a:lnTo>
                    <a:pt x="18" y="165"/>
                  </a:lnTo>
                  <a:lnTo>
                    <a:pt x="25" y="155"/>
                  </a:lnTo>
                  <a:lnTo>
                    <a:pt x="28" y="148"/>
                  </a:lnTo>
                  <a:lnTo>
                    <a:pt x="31" y="142"/>
                  </a:lnTo>
                  <a:lnTo>
                    <a:pt x="35" y="137"/>
                  </a:lnTo>
                  <a:lnTo>
                    <a:pt x="40" y="131"/>
                  </a:lnTo>
                  <a:lnTo>
                    <a:pt x="47" y="120"/>
                  </a:lnTo>
                  <a:lnTo>
                    <a:pt x="56" y="109"/>
                  </a:lnTo>
                  <a:lnTo>
                    <a:pt x="62" y="97"/>
                  </a:lnTo>
                  <a:lnTo>
                    <a:pt x="71" y="87"/>
                  </a:lnTo>
                  <a:lnTo>
                    <a:pt x="78" y="76"/>
                  </a:lnTo>
                  <a:lnTo>
                    <a:pt x="88" y="66"/>
                  </a:lnTo>
                  <a:lnTo>
                    <a:pt x="96" y="57"/>
                  </a:lnTo>
                  <a:lnTo>
                    <a:pt x="105" y="47"/>
                  </a:lnTo>
                  <a:lnTo>
                    <a:pt x="114" y="38"/>
                  </a:lnTo>
                  <a:lnTo>
                    <a:pt x="124" y="30"/>
                  </a:lnTo>
                  <a:lnTo>
                    <a:pt x="130" y="28"/>
                  </a:lnTo>
                  <a:lnTo>
                    <a:pt x="138" y="29"/>
                  </a:lnTo>
                  <a:lnTo>
                    <a:pt x="145" y="29"/>
                  </a:lnTo>
                  <a:lnTo>
                    <a:pt x="153" y="31"/>
                  </a:lnTo>
                  <a:lnTo>
                    <a:pt x="159" y="33"/>
                  </a:lnTo>
                  <a:lnTo>
                    <a:pt x="165" y="36"/>
                  </a:lnTo>
                  <a:lnTo>
                    <a:pt x="172" y="40"/>
                  </a:lnTo>
                  <a:lnTo>
                    <a:pt x="178" y="44"/>
                  </a:lnTo>
                  <a:lnTo>
                    <a:pt x="183" y="47"/>
                  </a:lnTo>
                  <a:lnTo>
                    <a:pt x="190" y="51"/>
                  </a:lnTo>
                  <a:lnTo>
                    <a:pt x="195" y="56"/>
                  </a:lnTo>
                  <a:lnTo>
                    <a:pt x="202" y="61"/>
                  </a:lnTo>
                  <a:lnTo>
                    <a:pt x="207" y="65"/>
                  </a:lnTo>
                  <a:lnTo>
                    <a:pt x="213" y="71"/>
                  </a:lnTo>
                  <a:lnTo>
                    <a:pt x="219" y="76"/>
                  </a:lnTo>
                  <a:lnTo>
                    <a:pt x="225" y="81"/>
                  </a:lnTo>
                  <a:lnTo>
                    <a:pt x="236" y="90"/>
                  </a:lnTo>
                  <a:lnTo>
                    <a:pt x="247" y="97"/>
                  </a:lnTo>
                  <a:lnTo>
                    <a:pt x="253" y="99"/>
                  </a:lnTo>
                  <a:lnTo>
                    <a:pt x="258" y="102"/>
                  </a:lnTo>
                  <a:lnTo>
                    <a:pt x="264" y="105"/>
                  </a:lnTo>
                  <a:lnTo>
                    <a:pt x="271" y="107"/>
                  </a:lnTo>
                  <a:lnTo>
                    <a:pt x="276" y="107"/>
                  </a:lnTo>
                  <a:lnTo>
                    <a:pt x="282" y="107"/>
                  </a:lnTo>
                  <a:lnTo>
                    <a:pt x="289" y="105"/>
                  </a:lnTo>
                  <a:lnTo>
                    <a:pt x="296" y="104"/>
                  </a:lnTo>
                  <a:lnTo>
                    <a:pt x="303" y="99"/>
                  </a:lnTo>
                  <a:lnTo>
                    <a:pt x="309" y="95"/>
                  </a:lnTo>
                  <a:lnTo>
                    <a:pt x="317" y="90"/>
                  </a:lnTo>
                  <a:lnTo>
                    <a:pt x="325" y="84"/>
                  </a:lnTo>
                  <a:lnTo>
                    <a:pt x="326" y="75"/>
                  </a:lnTo>
                  <a:lnTo>
                    <a:pt x="325" y="67"/>
                  </a:lnTo>
                  <a:lnTo>
                    <a:pt x="322" y="61"/>
                  </a:lnTo>
                  <a:lnTo>
                    <a:pt x="319" y="57"/>
                  </a:lnTo>
                  <a:lnTo>
                    <a:pt x="312" y="52"/>
                  </a:lnTo>
                  <a:lnTo>
                    <a:pt x="306" y="49"/>
                  </a:lnTo>
                  <a:lnTo>
                    <a:pt x="298" y="46"/>
                  </a:lnTo>
                  <a:lnTo>
                    <a:pt x="292" y="43"/>
                  </a:lnTo>
                  <a:lnTo>
                    <a:pt x="285" y="39"/>
                  </a:lnTo>
                  <a:lnTo>
                    <a:pt x="278" y="35"/>
                  </a:lnTo>
                  <a:lnTo>
                    <a:pt x="272" y="31"/>
                  </a:lnTo>
                  <a:lnTo>
                    <a:pt x="270" y="28"/>
                  </a:lnTo>
                  <a:lnTo>
                    <a:pt x="267" y="22"/>
                  </a:lnTo>
                  <a:lnTo>
                    <a:pt x="268" y="16"/>
                  </a:lnTo>
                  <a:lnTo>
                    <a:pt x="271" y="9"/>
                  </a:lnTo>
                  <a:lnTo>
                    <a:pt x="277" y="0"/>
                  </a:lnTo>
                  <a:lnTo>
                    <a:pt x="284" y="1"/>
                  </a:lnTo>
                  <a:lnTo>
                    <a:pt x="290" y="3"/>
                  </a:lnTo>
                  <a:lnTo>
                    <a:pt x="296" y="7"/>
                  </a:lnTo>
                  <a:lnTo>
                    <a:pt x="304" y="10"/>
                  </a:lnTo>
                  <a:lnTo>
                    <a:pt x="310" y="12"/>
                  </a:lnTo>
                  <a:lnTo>
                    <a:pt x="318" y="15"/>
                  </a:lnTo>
                  <a:lnTo>
                    <a:pt x="325" y="18"/>
                  </a:lnTo>
                  <a:lnTo>
                    <a:pt x="334" y="22"/>
                  </a:lnTo>
                  <a:lnTo>
                    <a:pt x="340" y="24"/>
                  </a:lnTo>
                  <a:lnTo>
                    <a:pt x="347" y="27"/>
                  </a:lnTo>
                  <a:lnTo>
                    <a:pt x="355" y="29"/>
                  </a:lnTo>
                  <a:lnTo>
                    <a:pt x="363" y="32"/>
                  </a:lnTo>
                  <a:lnTo>
                    <a:pt x="370" y="34"/>
                  </a:lnTo>
                  <a:lnTo>
                    <a:pt x="378" y="38"/>
                  </a:lnTo>
                  <a:lnTo>
                    <a:pt x="386" y="40"/>
                  </a:lnTo>
                  <a:lnTo>
                    <a:pt x="394" y="43"/>
                  </a:lnTo>
                  <a:lnTo>
                    <a:pt x="401" y="44"/>
                  </a:lnTo>
                  <a:lnTo>
                    <a:pt x="409" y="45"/>
                  </a:lnTo>
                  <a:lnTo>
                    <a:pt x="416" y="46"/>
                  </a:lnTo>
                  <a:lnTo>
                    <a:pt x="424" y="47"/>
                  </a:lnTo>
                  <a:lnTo>
                    <a:pt x="432" y="46"/>
                  </a:lnTo>
                  <a:lnTo>
                    <a:pt x="439" y="46"/>
                  </a:lnTo>
                  <a:lnTo>
                    <a:pt x="446" y="46"/>
                  </a:lnTo>
                  <a:lnTo>
                    <a:pt x="455" y="46"/>
                  </a:lnTo>
                  <a:lnTo>
                    <a:pt x="461" y="44"/>
                  </a:lnTo>
                  <a:lnTo>
                    <a:pt x="470" y="42"/>
                  </a:lnTo>
                  <a:lnTo>
                    <a:pt x="476" y="39"/>
                  </a:lnTo>
                  <a:lnTo>
                    <a:pt x="485" y="36"/>
                  </a:lnTo>
                  <a:lnTo>
                    <a:pt x="491" y="32"/>
                  </a:lnTo>
                  <a:lnTo>
                    <a:pt x="499" y="28"/>
                  </a:lnTo>
                  <a:lnTo>
                    <a:pt x="506" y="23"/>
                  </a:lnTo>
                  <a:lnTo>
                    <a:pt x="514" y="18"/>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2" name="Freeform 45"/>
            <p:cNvSpPr>
              <a:spLocks/>
            </p:cNvSpPr>
            <p:nvPr/>
          </p:nvSpPr>
          <p:spPr bwMode="auto">
            <a:xfrm>
              <a:off x="2999" y="2457"/>
              <a:ext cx="55" cy="31"/>
            </a:xfrm>
            <a:custGeom>
              <a:avLst/>
              <a:gdLst>
                <a:gd name="T0" fmla="*/ 108 w 109"/>
                <a:gd name="T1" fmla="*/ 33 h 61"/>
                <a:gd name="T2" fmla="*/ 102 w 109"/>
                <a:gd name="T3" fmla="*/ 37 h 61"/>
                <a:gd name="T4" fmla="*/ 95 w 109"/>
                <a:gd name="T5" fmla="*/ 40 h 61"/>
                <a:gd name="T6" fmla="*/ 89 w 109"/>
                <a:gd name="T7" fmla="*/ 43 h 61"/>
                <a:gd name="T8" fmla="*/ 82 w 109"/>
                <a:gd name="T9" fmla="*/ 46 h 61"/>
                <a:gd name="T10" fmla="*/ 75 w 109"/>
                <a:gd name="T11" fmla="*/ 48 h 61"/>
                <a:gd name="T12" fmla="*/ 69 w 109"/>
                <a:gd name="T13" fmla="*/ 52 h 61"/>
                <a:gd name="T14" fmla="*/ 62 w 109"/>
                <a:gd name="T15" fmla="*/ 54 h 61"/>
                <a:gd name="T16" fmla="*/ 56 w 109"/>
                <a:gd name="T17" fmla="*/ 57 h 61"/>
                <a:gd name="T18" fmla="*/ 48 w 109"/>
                <a:gd name="T19" fmla="*/ 58 h 61"/>
                <a:gd name="T20" fmla="*/ 41 w 109"/>
                <a:gd name="T21" fmla="*/ 59 h 61"/>
                <a:gd name="T22" fmla="*/ 35 w 109"/>
                <a:gd name="T23" fmla="*/ 60 h 61"/>
                <a:gd name="T24" fmla="*/ 28 w 109"/>
                <a:gd name="T25" fmla="*/ 61 h 61"/>
                <a:gd name="T26" fmla="*/ 21 w 109"/>
                <a:gd name="T27" fmla="*/ 60 h 61"/>
                <a:gd name="T28" fmla="*/ 14 w 109"/>
                <a:gd name="T29" fmla="*/ 60 h 61"/>
                <a:gd name="T30" fmla="*/ 8 w 109"/>
                <a:gd name="T31" fmla="*/ 59 h 61"/>
                <a:gd name="T32" fmla="*/ 3 w 109"/>
                <a:gd name="T33" fmla="*/ 58 h 61"/>
                <a:gd name="T34" fmla="*/ 0 w 109"/>
                <a:gd name="T35" fmla="*/ 49 h 61"/>
                <a:gd name="T36" fmla="*/ 2 w 109"/>
                <a:gd name="T37" fmla="*/ 44 h 61"/>
                <a:gd name="T38" fmla="*/ 4 w 109"/>
                <a:gd name="T39" fmla="*/ 41 h 61"/>
                <a:gd name="T40" fmla="*/ 9 w 109"/>
                <a:gd name="T41" fmla="*/ 41 h 61"/>
                <a:gd name="T42" fmla="*/ 19 w 109"/>
                <a:gd name="T43" fmla="*/ 39 h 61"/>
                <a:gd name="T44" fmla="*/ 26 w 109"/>
                <a:gd name="T45" fmla="*/ 33 h 61"/>
                <a:gd name="T46" fmla="*/ 29 w 109"/>
                <a:gd name="T47" fmla="*/ 25 h 61"/>
                <a:gd name="T48" fmla="*/ 36 w 109"/>
                <a:gd name="T49" fmla="*/ 19 h 61"/>
                <a:gd name="T50" fmla="*/ 42 w 109"/>
                <a:gd name="T51" fmla="*/ 14 h 61"/>
                <a:gd name="T52" fmla="*/ 49 w 109"/>
                <a:gd name="T53" fmla="*/ 11 h 61"/>
                <a:gd name="T54" fmla="*/ 57 w 109"/>
                <a:gd name="T55" fmla="*/ 8 h 61"/>
                <a:gd name="T56" fmla="*/ 64 w 109"/>
                <a:gd name="T57" fmla="*/ 6 h 61"/>
                <a:gd name="T58" fmla="*/ 72 w 109"/>
                <a:gd name="T59" fmla="*/ 3 h 61"/>
                <a:gd name="T60" fmla="*/ 80 w 109"/>
                <a:gd name="T61" fmla="*/ 0 h 61"/>
                <a:gd name="T62" fmla="*/ 85 w 109"/>
                <a:gd name="T63" fmla="*/ 3 h 61"/>
                <a:gd name="T64" fmla="*/ 90 w 109"/>
                <a:gd name="T65" fmla="*/ 6 h 61"/>
                <a:gd name="T66" fmla="*/ 96 w 109"/>
                <a:gd name="T67" fmla="*/ 9 h 61"/>
                <a:gd name="T68" fmla="*/ 103 w 109"/>
                <a:gd name="T69" fmla="*/ 12 h 61"/>
                <a:gd name="T70" fmla="*/ 106 w 109"/>
                <a:gd name="T71" fmla="*/ 15 h 61"/>
                <a:gd name="T72" fmla="*/ 109 w 109"/>
                <a:gd name="T73" fmla="*/ 21 h 61"/>
                <a:gd name="T74" fmla="*/ 109 w 109"/>
                <a:gd name="T75" fmla="*/ 26 h 61"/>
                <a:gd name="T76" fmla="*/ 108 w 109"/>
                <a:gd name="T77" fmla="*/ 33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61"/>
                <a:gd name="T119" fmla="*/ 109 w 109"/>
                <a:gd name="T120" fmla="*/ 61 h 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61">
                  <a:moveTo>
                    <a:pt x="108" y="33"/>
                  </a:moveTo>
                  <a:lnTo>
                    <a:pt x="102" y="37"/>
                  </a:lnTo>
                  <a:lnTo>
                    <a:pt x="95" y="40"/>
                  </a:lnTo>
                  <a:lnTo>
                    <a:pt x="89" y="43"/>
                  </a:lnTo>
                  <a:lnTo>
                    <a:pt x="82" y="46"/>
                  </a:lnTo>
                  <a:lnTo>
                    <a:pt x="75" y="48"/>
                  </a:lnTo>
                  <a:lnTo>
                    <a:pt x="69" y="52"/>
                  </a:lnTo>
                  <a:lnTo>
                    <a:pt x="62" y="54"/>
                  </a:lnTo>
                  <a:lnTo>
                    <a:pt x="56" y="57"/>
                  </a:lnTo>
                  <a:lnTo>
                    <a:pt x="48" y="58"/>
                  </a:lnTo>
                  <a:lnTo>
                    <a:pt x="41" y="59"/>
                  </a:lnTo>
                  <a:lnTo>
                    <a:pt x="35" y="60"/>
                  </a:lnTo>
                  <a:lnTo>
                    <a:pt x="28" y="61"/>
                  </a:lnTo>
                  <a:lnTo>
                    <a:pt x="21" y="60"/>
                  </a:lnTo>
                  <a:lnTo>
                    <a:pt x="14" y="60"/>
                  </a:lnTo>
                  <a:lnTo>
                    <a:pt x="8" y="59"/>
                  </a:lnTo>
                  <a:lnTo>
                    <a:pt x="3" y="58"/>
                  </a:lnTo>
                  <a:lnTo>
                    <a:pt x="0" y="49"/>
                  </a:lnTo>
                  <a:lnTo>
                    <a:pt x="2" y="44"/>
                  </a:lnTo>
                  <a:lnTo>
                    <a:pt x="4" y="41"/>
                  </a:lnTo>
                  <a:lnTo>
                    <a:pt x="9" y="41"/>
                  </a:lnTo>
                  <a:lnTo>
                    <a:pt x="19" y="39"/>
                  </a:lnTo>
                  <a:lnTo>
                    <a:pt x="26" y="33"/>
                  </a:lnTo>
                  <a:lnTo>
                    <a:pt x="29" y="25"/>
                  </a:lnTo>
                  <a:lnTo>
                    <a:pt x="36" y="19"/>
                  </a:lnTo>
                  <a:lnTo>
                    <a:pt x="42" y="14"/>
                  </a:lnTo>
                  <a:lnTo>
                    <a:pt x="49" y="11"/>
                  </a:lnTo>
                  <a:lnTo>
                    <a:pt x="57" y="8"/>
                  </a:lnTo>
                  <a:lnTo>
                    <a:pt x="64" y="6"/>
                  </a:lnTo>
                  <a:lnTo>
                    <a:pt x="72" y="3"/>
                  </a:lnTo>
                  <a:lnTo>
                    <a:pt x="80" y="0"/>
                  </a:lnTo>
                  <a:lnTo>
                    <a:pt x="85" y="3"/>
                  </a:lnTo>
                  <a:lnTo>
                    <a:pt x="90" y="6"/>
                  </a:lnTo>
                  <a:lnTo>
                    <a:pt x="96" y="9"/>
                  </a:lnTo>
                  <a:lnTo>
                    <a:pt x="103" y="12"/>
                  </a:lnTo>
                  <a:lnTo>
                    <a:pt x="106" y="15"/>
                  </a:lnTo>
                  <a:lnTo>
                    <a:pt x="109" y="21"/>
                  </a:lnTo>
                  <a:lnTo>
                    <a:pt x="109" y="26"/>
                  </a:lnTo>
                  <a:lnTo>
                    <a:pt x="10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3" name="Freeform 46"/>
            <p:cNvSpPr>
              <a:spLocks/>
            </p:cNvSpPr>
            <p:nvPr/>
          </p:nvSpPr>
          <p:spPr bwMode="auto">
            <a:xfrm>
              <a:off x="3014" y="2466"/>
              <a:ext cx="33" cy="13"/>
            </a:xfrm>
            <a:custGeom>
              <a:avLst/>
              <a:gdLst>
                <a:gd name="T0" fmla="*/ 66 w 66"/>
                <a:gd name="T1" fmla="*/ 10 h 26"/>
                <a:gd name="T2" fmla="*/ 58 w 66"/>
                <a:gd name="T3" fmla="*/ 15 h 26"/>
                <a:gd name="T4" fmla="*/ 49 w 66"/>
                <a:gd name="T5" fmla="*/ 20 h 26"/>
                <a:gd name="T6" fmla="*/ 41 w 66"/>
                <a:gd name="T7" fmla="*/ 22 h 26"/>
                <a:gd name="T8" fmla="*/ 33 w 66"/>
                <a:gd name="T9" fmla="*/ 25 h 26"/>
                <a:gd name="T10" fmla="*/ 24 w 66"/>
                <a:gd name="T11" fmla="*/ 25 h 26"/>
                <a:gd name="T12" fmla="*/ 16 w 66"/>
                <a:gd name="T13" fmla="*/ 26 h 26"/>
                <a:gd name="T14" fmla="*/ 8 w 66"/>
                <a:gd name="T15" fmla="*/ 25 h 26"/>
                <a:gd name="T16" fmla="*/ 0 w 66"/>
                <a:gd name="T17" fmla="*/ 25 h 26"/>
                <a:gd name="T18" fmla="*/ 6 w 66"/>
                <a:gd name="T19" fmla="*/ 19 h 26"/>
                <a:gd name="T20" fmla="*/ 13 w 66"/>
                <a:gd name="T21" fmla="*/ 13 h 26"/>
                <a:gd name="T22" fmla="*/ 20 w 66"/>
                <a:gd name="T23" fmla="*/ 8 h 26"/>
                <a:gd name="T24" fmla="*/ 30 w 66"/>
                <a:gd name="T25" fmla="*/ 4 h 26"/>
                <a:gd name="T26" fmla="*/ 39 w 66"/>
                <a:gd name="T27" fmla="*/ 0 h 26"/>
                <a:gd name="T28" fmla="*/ 48 w 66"/>
                <a:gd name="T29" fmla="*/ 0 h 26"/>
                <a:gd name="T30" fmla="*/ 57 w 66"/>
                <a:gd name="T31" fmla="*/ 3 h 26"/>
                <a:gd name="T32" fmla="*/ 66 w 66"/>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6"/>
                <a:gd name="T53" fmla="*/ 66 w 6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6">
                  <a:moveTo>
                    <a:pt x="66" y="10"/>
                  </a:moveTo>
                  <a:lnTo>
                    <a:pt x="58" y="15"/>
                  </a:lnTo>
                  <a:lnTo>
                    <a:pt x="49" y="20"/>
                  </a:lnTo>
                  <a:lnTo>
                    <a:pt x="41" y="22"/>
                  </a:lnTo>
                  <a:lnTo>
                    <a:pt x="33" y="25"/>
                  </a:lnTo>
                  <a:lnTo>
                    <a:pt x="24" y="25"/>
                  </a:lnTo>
                  <a:lnTo>
                    <a:pt x="16" y="26"/>
                  </a:lnTo>
                  <a:lnTo>
                    <a:pt x="8" y="25"/>
                  </a:lnTo>
                  <a:lnTo>
                    <a:pt x="0" y="25"/>
                  </a:lnTo>
                  <a:lnTo>
                    <a:pt x="6" y="19"/>
                  </a:lnTo>
                  <a:lnTo>
                    <a:pt x="13" y="13"/>
                  </a:lnTo>
                  <a:lnTo>
                    <a:pt x="20" y="8"/>
                  </a:lnTo>
                  <a:lnTo>
                    <a:pt x="30" y="4"/>
                  </a:lnTo>
                  <a:lnTo>
                    <a:pt x="39" y="0"/>
                  </a:lnTo>
                  <a:lnTo>
                    <a:pt x="48" y="0"/>
                  </a:lnTo>
                  <a:lnTo>
                    <a:pt x="57" y="3"/>
                  </a:lnTo>
                  <a:lnTo>
                    <a:pt x="66"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4" name="Freeform 47"/>
            <p:cNvSpPr>
              <a:spLocks/>
            </p:cNvSpPr>
            <p:nvPr/>
          </p:nvSpPr>
          <p:spPr bwMode="auto">
            <a:xfrm>
              <a:off x="3189" y="2469"/>
              <a:ext cx="69" cy="21"/>
            </a:xfrm>
            <a:custGeom>
              <a:avLst/>
              <a:gdLst>
                <a:gd name="T0" fmla="*/ 137 w 137"/>
                <a:gd name="T1" fmla="*/ 33 h 42"/>
                <a:gd name="T2" fmla="*/ 126 w 137"/>
                <a:gd name="T3" fmla="*/ 34 h 42"/>
                <a:gd name="T4" fmla="*/ 117 w 137"/>
                <a:gd name="T5" fmla="*/ 35 h 42"/>
                <a:gd name="T6" fmla="*/ 108 w 137"/>
                <a:gd name="T7" fmla="*/ 36 h 42"/>
                <a:gd name="T8" fmla="*/ 100 w 137"/>
                <a:gd name="T9" fmla="*/ 38 h 42"/>
                <a:gd name="T10" fmla="*/ 90 w 137"/>
                <a:gd name="T11" fmla="*/ 39 h 42"/>
                <a:gd name="T12" fmla="*/ 83 w 137"/>
                <a:gd name="T13" fmla="*/ 40 h 42"/>
                <a:gd name="T14" fmla="*/ 74 w 137"/>
                <a:gd name="T15" fmla="*/ 40 h 42"/>
                <a:gd name="T16" fmla="*/ 67 w 137"/>
                <a:gd name="T17" fmla="*/ 42 h 42"/>
                <a:gd name="T18" fmla="*/ 58 w 137"/>
                <a:gd name="T19" fmla="*/ 40 h 42"/>
                <a:gd name="T20" fmla="*/ 51 w 137"/>
                <a:gd name="T21" fmla="*/ 40 h 42"/>
                <a:gd name="T22" fmla="*/ 42 w 137"/>
                <a:gd name="T23" fmla="*/ 39 h 42"/>
                <a:gd name="T24" fmla="*/ 35 w 137"/>
                <a:gd name="T25" fmla="*/ 38 h 42"/>
                <a:gd name="T26" fmla="*/ 25 w 137"/>
                <a:gd name="T27" fmla="*/ 36 h 42"/>
                <a:gd name="T28" fmla="*/ 17 w 137"/>
                <a:gd name="T29" fmla="*/ 35 h 42"/>
                <a:gd name="T30" fmla="*/ 8 w 137"/>
                <a:gd name="T31" fmla="*/ 34 h 42"/>
                <a:gd name="T32" fmla="*/ 0 w 137"/>
                <a:gd name="T33" fmla="*/ 33 h 42"/>
                <a:gd name="T34" fmla="*/ 6 w 137"/>
                <a:gd name="T35" fmla="*/ 30 h 42"/>
                <a:gd name="T36" fmla="*/ 12 w 137"/>
                <a:gd name="T37" fmla="*/ 28 h 42"/>
                <a:gd name="T38" fmla="*/ 20 w 137"/>
                <a:gd name="T39" fmla="*/ 24 h 42"/>
                <a:gd name="T40" fmla="*/ 27 w 137"/>
                <a:gd name="T41" fmla="*/ 22 h 42"/>
                <a:gd name="T42" fmla="*/ 34 w 137"/>
                <a:gd name="T43" fmla="*/ 19 h 42"/>
                <a:gd name="T44" fmla="*/ 41 w 137"/>
                <a:gd name="T45" fmla="*/ 16 h 42"/>
                <a:gd name="T46" fmla="*/ 49 w 137"/>
                <a:gd name="T47" fmla="*/ 13 h 42"/>
                <a:gd name="T48" fmla="*/ 57 w 137"/>
                <a:gd name="T49" fmla="*/ 11 h 42"/>
                <a:gd name="T50" fmla="*/ 64 w 137"/>
                <a:gd name="T51" fmla="*/ 7 h 42"/>
                <a:gd name="T52" fmla="*/ 72 w 137"/>
                <a:gd name="T53" fmla="*/ 4 h 42"/>
                <a:gd name="T54" fmla="*/ 78 w 137"/>
                <a:gd name="T55" fmla="*/ 2 h 42"/>
                <a:gd name="T56" fmla="*/ 87 w 137"/>
                <a:gd name="T57" fmla="*/ 2 h 42"/>
                <a:gd name="T58" fmla="*/ 94 w 137"/>
                <a:gd name="T59" fmla="*/ 0 h 42"/>
                <a:gd name="T60" fmla="*/ 103 w 137"/>
                <a:gd name="T61" fmla="*/ 0 h 42"/>
                <a:gd name="T62" fmla="*/ 110 w 137"/>
                <a:gd name="T63" fmla="*/ 0 h 42"/>
                <a:gd name="T64" fmla="*/ 119 w 137"/>
                <a:gd name="T65" fmla="*/ 3 h 42"/>
                <a:gd name="T66" fmla="*/ 114 w 137"/>
                <a:gd name="T67" fmla="*/ 12 h 42"/>
                <a:gd name="T68" fmla="*/ 118 w 137"/>
                <a:gd name="T69" fmla="*/ 22 h 42"/>
                <a:gd name="T70" fmla="*/ 125 w 137"/>
                <a:gd name="T71" fmla="*/ 29 h 42"/>
                <a:gd name="T72" fmla="*/ 137 w 137"/>
                <a:gd name="T73" fmla="*/ 33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
                <a:gd name="T112" fmla="*/ 0 h 42"/>
                <a:gd name="T113" fmla="*/ 137 w 13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 h="42">
                  <a:moveTo>
                    <a:pt x="137" y="33"/>
                  </a:moveTo>
                  <a:lnTo>
                    <a:pt x="126" y="34"/>
                  </a:lnTo>
                  <a:lnTo>
                    <a:pt x="117" y="35"/>
                  </a:lnTo>
                  <a:lnTo>
                    <a:pt x="108" y="36"/>
                  </a:lnTo>
                  <a:lnTo>
                    <a:pt x="100" y="38"/>
                  </a:lnTo>
                  <a:lnTo>
                    <a:pt x="90" y="39"/>
                  </a:lnTo>
                  <a:lnTo>
                    <a:pt x="83" y="40"/>
                  </a:lnTo>
                  <a:lnTo>
                    <a:pt x="74" y="40"/>
                  </a:lnTo>
                  <a:lnTo>
                    <a:pt x="67" y="42"/>
                  </a:lnTo>
                  <a:lnTo>
                    <a:pt x="58" y="40"/>
                  </a:lnTo>
                  <a:lnTo>
                    <a:pt x="51" y="40"/>
                  </a:lnTo>
                  <a:lnTo>
                    <a:pt x="42" y="39"/>
                  </a:lnTo>
                  <a:lnTo>
                    <a:pt x="35" y="38"/>
                  </a:lnTo>
                  <a:lnTo>
                    <a:pt x="25" y="36"/>
                  </a:lnTo>
                  <a:lnTo>
                    <a:pt x="17" y="35"/>
                  </a:lnTo>
                  <a:lnTo>
                    <a:pt x="8" y="34"/>
                  </a:lnTo>
                  <a:lnTo>
                    <a:pt x="0" y="33"/>
                  </a:lnTo>
                  <a:lnTo>
                    <a:pt x="6" y="30"/>
                  </a:lnTo>
                  <a:lnTo>
                    <a:pt x="12" y="28"/>
                  </a:lnTo>
                  <a:lnTo>
                    <a:pt x="20" y="24"/>
                  </a:lnTo>
                  <a:lnTo>
                    <a:pt x="27" y="22"/>
                  </a:lnTo>
                  <a:lnTo>
                    <a:pt x="34" y="19"/>
                  </a:lnTo>
                  <a:lnTo>
                    <a:pt x="41" y="16"/>
                  </a:lnTo>
                  <a:lnTo>
                    <a:pt x="49" y="13"/>
                  </a:lnTo>
                  <a:lnTo>
                    <a:pt x="57" y="11"/>
                  </a:lnTo>
                  <a:lnTo>
                    <a:pt x="64" y="7"/>
                  </a:lnTo>
                  <a:lnTo>
                    <a:pt x="72" y="4"/>
                  </a:lnTo>
                  <a:lnTo>
                    <a:pt x="78" y="2"/>
                  </a:lnTo>
                  <a:lnTo>
                    <a:pt x="87" y="2"/>
                  </a:lnTo>
                  <a:lnTo>
                    <a:pt x="94" y="0"/>
                  </a:lnTo>
                  <a:lnTo>
                    <a:pt x="103" y="0"/>
                  </a:lnTo>
                  <a:lnTo>
                    <a:pt x="110" y="0"/>
                  </a:lnTo>
                  <a:lnTo>
                    <a:pt x="119" y="3"/>
                  </a:lnTo>
                  <a:lnTo>
                    <a:pt x="114" y="12"/>
                  </a:lnTo>
                  <a:lnTo>
                    <a:pt x="118" y="22"/>
                  </a:lnTo>
                  <a:lnTo>
                    <a:pt x="125" y="29"/>
                  </a:lnTo>
                  <a:lnTo>
                    <a:pt x="137" y="33"/>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5" name="Freeform 48"/>
            <p:cNvSpPr>
              <a:spLocks/>
            </p:cNvSpPr>
            <p:nvPr/>
          </p:nvSpPr>
          <p:spPr bwMode="auto">
            <a:xfrm>
              <a:off x="2936" y="2510"/>
              <a:ext cx="36" cy="30"/>
            </a:xfrm>
            <a:custGeom>
              <a:avLst/>
              <a:gdLst>
                <a:gd name="T0" fmla="*/ 36 w 71"/>
                <a:gd name="T1" fmla="*/ 3 h 60"/>
                <a:gd name="T2" fmla="*/ 33 w 71"/>
                <a:gd name="T3" fmla="*/ 8 h 60"/>
                <a:gd name="T4" fmla="*/ 34 w 71"/>
                <a:gd name="T5" fmla="*/ 15 h 60"/>
                <a:gd name="T6" fmla="*/ 35 w 71"/>
                <a:gd name="T7" fmla="*/ 19 h 60"/>
                <a:gd name="T8" fmla="*/ 38 w 71"/>
                <a:gd name="T9" fmla="*/ 23 h 60"/>
                <a:gd name="T10" fmla="*/ 46 w 71"/>
                <a:gd name="T11" fmla="*/ 27 h 60"/>
                <a:gd name="T12" fmla="*/ 57 w 71"/>
                <a:gd name="T13" fmla="*/ 31 h 60"/>
                <a:gd name="T14" fmla="*/ 66 w 71"/>
                <a:gd name="T15" fmla="*/ 33 h 60"/>
                <a:gd name="T16" fmla="*/ 71 w 71"/>
                <a:gd name="T17" fmla="*/ 38 h 60"/>
                <a:gd name="T18" fmla="*/ 71 w 71"/>
                <a:gd name="T19" fmla="*/ 41 h 60"/>
                <a:gd name="T20" fmla="*/ 70 w 71"/>
                <a:gd name="T21" fmla="*/ 46 h 60"/>
                <a:gd name="T22" fmla="*/ 67 w 71"/>
                <a:gd name="T23" fmla="*/ 52 h 60"/>
                <a:gd name="T24" fmla="*/ 63 w 71"/>
                <a:gd name="T25" fmla="*/ 60 h 60"/>
                <a:gd name="T26" fmla="*/ 55 w 71"/>
                <a:gd name="T27" fmla="*/ 50 h 60"/>
                <a:gd name="T28" fmla="*/ 47 w 71"/>
                <a:gd name="T29" fmla="*/ 45 h 60"/>
                <a:gd name="T30" fmla="*/ 36 w 71"/>
                <a:gd name="T31" fmla="*/ 45 h 60"/>
                <a:gd name="T32" fmla="*/ 26 w 71"/>
                <a:gd name="T33" fmla="*/ 51 h 60"/>
                <a:gd name="T34" fmla="*/ 18 w 71"/>
                <a:gd name="T35" fmla="*/ 51 h 60"/>
                <a:gd name="T36" fmla="*/ 21 w 71"/>
                <a:gd name="T37" fmla="*/ 43 h 60"/>
                <a:gd name="T38" fmla="*/ 26 w 71"/>
                <a:gd name="T39" fmla="*/ 34 h 60"/>
                <a:gd name="T40" fmla="*/ 31 w 71"/>
                <a:gd name="T41" fmla="*/ 24 h 60"/>
                <a:gd name="T42" fmla="*/ 30 w 71"/>
                <a:gd name="T43" fmla="*/ 15 h 60"/>
                <a:gd name="T44" fmla="*/ 23 w 71"/>
                <a:gd name="T45" fmla="*/ 11 h 60"/>
                <a:gd name="T46" fmla="*/ 15 w 71"/>
                <a:gd name="T47" fmla="*/ 11 h 60"/>
                <a:gd name="T48" fmla="*/ 6 w 71"/>
                <a:gd name="T49" fmla="*/ 11 h 60"/>
                <a:gd name="T50" fmla="*/ 0 w 71"/>
                <a:gd name="T51" fmla="*/ 12 h 60"/>
                <a:gd name="T52" fmla="*/ 0 w 71"/>
                <a:gd name="T53" fmla="*/ 5 h 60"/>
                <a:gd name="T54" fmla="*/ 3 w 71"/>
                <a:gd name="T55" fmla="*/ 2 h 60"/>
                <a:gd name="T56" fmla="*/ 6 w 71"/>
                <a:gd name="T57" fmla="*/ 0 h 60"/>
                <a:gd name="T58" fmla="*/ 11 w 71"/>
                <a:gd name="T59" fmla="*/ 0 h 60"/>
                <a:gd name="T60" fmla="*/ 17 w 71"/>
                <a:gd name="T61" fmla="*/ 0 h 60"/>
                <a:gd name="T62" fmla="*/ 23 w 71"/>
                <a:gd name="T63" fmla="*/ 1 h 60"/>
                <a:gd name="T64" fmla="*/ 30 w 71"/>
                <a:gd name="T65" fmla="*/ 2 h 60"/>
                <a:gd name="T66" fmla="*/ 36 w 71"/>
                <a:gd name="T67" fmla="*/ 3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60"/>
                <a:gd name="T104" fmla="*/ 71 w 71"/>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60">
                  <a:moveTo>
                    <a:pt x="36" y="3"/>
                  </a:moveTo>
                  <a:lnTo>
                    <a:pt x="33" y="8"/>
                  </a:lnTo>
                  <a:lnTo>
                    <a:pt x="34" y="15"/>
                  </a:lnTo>
                  <a:lnTo>
                    <a:pt x="35" y="19"/>
                  </a:lnTo>
                  <a:lnTo>
                    <a:pt x="38" y="23"/>
                  </a:lnTo>
                  <a:lnTo>
                    <a:pt x="46" y="27"/>
                  </a:lnTo>
                  <a:lnTo>
                    <a:pt x="57" y="31"/>
                  </a:lnTo>
                  <a:lnTo>
                    <a:pt x="66" y="33"/>
                  </a:lnTo>
                  <a:lnTo>
                    <a:pt x="71" y="38"/>
                  </a:lnTo>
                  <a:lnTo>
                    <a:pt x="71" y="41"/>
                  </a:lnTo>
                  <a:lnTo>
                    <a:pt x="70" y="46"/>
                  </a:lnTo>
                  <a:lnTo>
                    <a:pt x="67" y="52"/>
                  </a:lnTo>
                  <a:lnTo>
                    <a:pt x="63" y="60"/>
                  </a:lnTo>
                  <a:lnTo>
                    <a:pt x="55" y="50"/>
                  </a:lnTo>
                  <a:lnTo>
                    <a:pt x="47" y="45"/>
                  </a:lnTo>
                  <a:lnTo>
                    <a:pt x="36" y="45"/>
                  </a:lnTo>
                  <a:lnTo>
                    <a:pt x="26" y="51"/>
                  </a:lnTo>
                  <a:lnTo>
                    <a:pt x="18" y="51"/>
                  </a:lnTo>
                  <a:lnTo>
                    <a:pt x="21" y="43"/>
                  </a:lnTo>
                  <a:lnTo>
                    <a:pt x="26" y="34"/>
                  </a:lnTo>
                  <a:lnTo>
                    <a:pt x="31" y="24"/>
                  </a:lnTo>
                  <a:lnTo>
                    <a:pt x="30" y="15"/>
                  </a:lnTo>
                  <a:lnTo>
                    <a:pt x="23" y="11"/>
                  </a:lnTo>
                  <a:lnTo>
                    <a:pt x="15" y="11"/>
                  </a:lnTo>
                  <a:lnTo>
                    <a:pt x="6" y="11"/>
                  </a:lnTo>
                  <a:lnTo>
                    <a:pt x="0" y="12"/>
                  </a:lnTo>
                  <a:lnTo>
                    <a:pt x="0" y="5"/>
                  </a:lnTo>
                  <a:lnTo>
                    <a:pt x="3" y="2"/>
                  </a:lnTo>
                  <a:lnTo>
                    <a:pt x="6" y="0"/>
                  </a:lnTo>
                  <a:lnTo>
                    <a:pt x="11" y="0"/>
                  </a:lnTo>
                  <a:lnTo>
                    <a:pt x="17" y="0"/>
                  </a:lnTo>
                  <a:lnTo>
                    <a:pt x="23" y="1"/>
                  </a:lnTo>
                  <a:lnTo>
                    <a:pt x="30" y="2"/>
                  </a:lnTo>
                  <a:lnTo>
                    <a:pt x="3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Freeform 50"/>
            <p:cNvSpPr>
              <a:spLocks/>
            </p:cNvSpPr>
            <p:nvPr/>
          </p:nvSpPr>
          <p:spPr bwMode="auto">
            <a:xfrm>
              <a:off x="2951" y="2532"/>
              <a:ext cx="147" cy="65"/>
            </a:xfrm>
            <a:custGeom>
              <a:avLst/>
              <a:gdLst>
                <a:gd name="T0" fmla="*/ 230 w 293"/>
                <a:gd name="T1" fmla="*/ 31 h 130"/>
                <a:gd name="T2" fmla="*/ 247 w 293"/>
                <a:gd name="T3" fmla="*/ 51 h 130"/>
                <a:gd name="T4" fmla="*/ 263 w 293"/>
                <a:gd name="T5" fmla="*/ 70 h 130"/>
                <a:gd name="T6" fmla="*/ 275 w 293"/>
                <a:gd name="T7" fmla="*/ 82 h 130"/>
                <a:gd name="T8" fmla="*/ 287 w 293"/>
                <a:gd name="T9" fmla="*/ 89 h 130"/>
                <a:gd name="T10" fmla="*/ 284 w 293"/>
                <a:gd name="T11" fmla="*/ 97 h 130"/>
                <a:gd name="T12" fmla="*/ 267 w 293"/>
                <a:gd name="T13" fmla="*/ 103 h 130"/>
                <a:gd name="T14" fmla="*/ 250 w 293"/>
                <a:gd name="T15" fmla="*/ 108 h 130"/>
                <a:gd name="T16" fmla="*/ 233 w 293"/>
                <a:gd name="T17" fmla="*/ 114 h 130"/>
                <a:gd name="T18" fmla="*/ 215 w 293"/>
                <a:gd name="T19" fmla="*/ 118 h 130"/>
                <a:gd name="T20" fmla="*/ 197 w 293"/>
                <a:gd name="T21" fmla="*/ 122 h 130"/>
                <a:gd name="T22" fmla="*/ 178 w 293"/>
                <a:gd name="T23" fmla="*/ 124 h 130"/>
                <a:gd name="T24" fmla="*/ 160 w 293"/>
                <a:gd name="T25" fmla="*/ 126 h 130"/>
                <a:gd name="T26" fmla="*/ 142 w 293"/>
                <a:gd name="T27" fmla="*/ 129 h 130"/>
                <a:gd name="T28" fmla="*/ 123 w 293"/>
                <a:gd name="T29" fmla="*/ 129 h 130"/>
                <a:gd name="T30" fmla="*/ 104 w 293"/>
                <a:gd name="T31" fmla="*/ 130 h 130"/>
                <a:gd name="T32" fmla="*/ 85 w 293"/>
                <a:gd name="T33" fmla="*/ 130 h 130"/>
                <a:gd name="T34" fmla="*/ 67 w 293"/>
                <a:gd name="T35" fmla="*/ 129 h 130"/>
                <a:gd name="T36" fmla="*/ 47 w 293"/>
                <a:gd name="T37" fmla="*/ 126 h 130"/>
                <a:gd name="T38" fmla="*/ 28 w 293"/>
                <a:gd name="T39" fmla="*/ 125 h 130"/>
                <a:gd name="T40" fmla="*/ 9 w 293"/>
                <a:gd name="T41" fmla="*/ 123 h 130"/>
                <a:gd name="T42" fmla="*/ 6 w 293"/>
                <a:gd name="T43" fmla="*/ 108 h 130"/>
                <a:gd name="T44" fmla="*/ 22 w 293"/>
                <a:gd name="T45" fmla="*/ 109 h 130"/>
                <a:gd name="T46" fmla="*/ 39 w 293"/>
                <a:gd name="T47" fmla="*/ 109 h 130"/>
                <a:gd name="T48" fmla="*/ 55 w 293"/>
                <a:gd name="T49" fmla="*/ 106 h 130"/>
                <a:gd name="T50" fmla="*/ 72 w 293"/>
                <a:gd name="T51" fmla="*/ 104 h 130"/>
                <a:gd name="T52" fmla="*/ 87 w 293"/>
                <a:gd name="T53" fmla="*/ 100 h 130"/>
                <a:gd name="T54" fmla="*/ 103 w 293"/>
                <a:gd name="T55" fmla="*/ 98 h 130"/>
                <a:gd name="T56" fmla="*/ 119 w 293"/>
                <a:gd name="T57" fmla="*/ 94 h 130"/>
                <a:gd name="T58" fmla="*/ 135 w 293"/>
                <a:gd name="T59" fmla="*/ 96 h 130"/>
                <a:gd name="T60" fmla="*/ 132 w 293"/>
                <a:gd name="T61" fmla="*/ 85 h 130"/>
                <a:gd name="T62" fmla="*/ 125 w 293"/>
                <a:gd name="T63" fmla="*/ 78 h 130"/>
                <a:gd name="T64" fmla="*/ 103 w 293"/>
                <a:gd name="T65" fmla="*/ 86 h 130"/>
                <a:gd name="T66" fmla="*/ 91 w 293"/>
                <a:gd name="T67" fmla="*/ 86 h 130"/>
                <a:gd name="T68" fmla="*/ 79 w 293"/>
                <a:gd name="T69" fmla="*/ 87 h 130"/>
                <a:gd name="T70" fmla="*/ 67 w 293"/>
                <a:gd name="T71" fmla="*/ 86 h 130"/>
                <a:gd name="T72" fmla="*/ 55 w 293"/>
                <a:gd name="T73" fmla="*/ 85 h 130"/>
                <a:gd name="T74" fmla="*/ 33 w 293"/>
                <a:gd name="T75" fmla="*/ 84 h 130"/>
                <a:gd name="T76" fmla="*/ 52 w 293"/>
                <a:gd name="T77" fmla="*/ 78 h 130"/>
                <a:gd name="T78" fmla="*/ 73 w 293"/>
                <a:gd name="T79" fmla="*/ 76 h 130"/>
                <a:gd name="T80" fmla="*/ 91 w 293"/>
                <a:gd name="T81" fmla="*/ 71 h 130"/>
                <a:gd name="T82" fmla="*/ 105 w 293"/>
                <a:gd name="T83" fmla="*/ 63 h 130"/>
                <a:gd name="T84" fmla="*/ 85 w 293"/>
                <a:gd name="T85" fmla="*/ 52 h 130"/>
                <a:gd name="T86" fmla="*/ 66 w 293"/>
                <a:gd name="T87" fmla="*/ 57 h 130"/>
                <a:gd name="T88" fmla="*/ 80 w 293"/>
                <a:gd name="T89" fmla="*/ 51 h 130"/>
                <a:gd name="T90" fmla="*/ 94 w 293"/>
                <a:gd name="T91" fmla="*/ 44 h 130"/>
                <a:gd name="T92" fmla="*/ 106 w 293"/>
                <a:gd name="T93" fmla="*/ 37 h 130"/>
                <a:gd name="T94" fmla="*/ 118 w 293"/>
                <a:gd name="T95" fmla="*/ 31 h 130"/>
                <a:gd name="T96" fmla="*/ 127 w 293"/>
                <a:gd name="T97" fmla="*/ 22 h 130"/>
                <a:gd name="T98" fmla="*/ 140 w 293"/>
                <a:gd name="T99" fmla="*/ 15 h 130"/>
                <a:gd name="T100" fmla="*/ 154 w 293"/>
                <a:gd name="T101" fmla="*/ 7 h 130"/>
                <a:gd name="T102" fmla="*/ 171 w 293"/>
                <a:gd name="T103" fmla="*/ 0 h 130"/>
                <a:gd name="T104" fmla="*/ 182 w 293"/>
                <a:gd name="T105" fmla="*/ 5 h 130"/>
                <a:gd name="T106" fmla="*/ 193 w 293"/>
                <a:gd name="T107" fmla="*/ 15 h 130"/>
                <a:gd name="T108" fmla="*/ 205 w 293"/>
                <a:gd name="T109" fmla="*/ 21 h 130"/>
                <a:gd name="T110" fmla="*/ 221 w 293"/>
                <a:gd name="T111" fmla="*/ 21 h 1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3"/>
                <a:gd name="T169" fmla="*/ 0 h 130"/>
                <a:gd name="T170" fmla="*/ 293 w 293"/>
                <a:gd name="T171" fmla="*/ 130 h 1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3" h="130">
                  <a:moveTo>
                    <a:pt x="221" y="21"/>
                  </a:moveTo>
                  <a:lnTo>
                    <a:pt x="230" y="31"/>
                  </a:lnTo>
                  <a:lnTo>
                    <a:pt x="239" y="41"/>
                  </a:lnTo>
                  <a:lnTo>
                    <a:pt x="247" y="51"/>
                  </a:lnTo>
                  <a:lnTo>
                    <a:pt x="255" y="61"/>
                  </a:lnTo>
                  <a:lnTo>
                    <a:pt x="263" y="70"/>
                  </a:lnTo>
                  <a:lnTo>
                    <a:pt x="271" y="78"/>
                  </a:lnTo>
                  <a:lnTo>
                    <a:pt x="275" y="82"/>
                  </a:lnTo>
                  <a:lnTo>
                    <a:pt x="281" y="86"/>
                  </a:lnTo>
                  <a:lnTo>
                    <a:pt x="287" y="89"/>
                  </a:lnTo>
                  <a:lnTo>
                    <a:pt x="293" y="93"/>
                  </a:lnTo>
                  <a:lnTo>
                    <a:pt x="284" y="97"/>
                  </a:lnTo>
                  <a:lnTo>
                    <a:pt x="275" y="100"/>
                  </a:lnTo>
                  <a:lnTo>
                    <a:pt x="267" y="103"/>
                  </a:lnTo>
                  <a:lnTo>
                    <a:pt x="258" y="106"/>
                  </a:lnTo>
                  <a:lnTo>
                    <a:pt x="250" y="108"/>
                  </a:lnTo>
                  <a:lnTo>
                    <a:pt x="241" y="112"/>
                  </a:lnTo>
                  <a:lnTo>
                    <a:pt x="233" y="114"/>
                  </a:lnTo>
                  <a:lnTo>
                    <a:pt x="224" y="117"/>
                  </a:lnTo>
                  <a:lnTo>
                    <a:pt x="215" y="118"/>
                  </a:lnTo>
                  <a:lnTo>
                    <a:pt x="205" y="120"/>
                  </a:lnTo>
                  <a:lnTo>
                    <a:pt x="197" y="122"/>
                  </a:lnTo>
                  <a:lnTo>
                    <a:pt x="188" y="124"/>
                  </a:lnTo>
                  <a:lnTo>
                    <a:pt x="178" y="124"/>
                  </a:lnTo>
                  <a:lnTo>
                    <a:pt x="169" y="126"/>
                  </a:lnTo>
                  <a:lnTo>
                    <a:pt x="160" y="126"/>
                  </a:lnTo>
                  <a:lnTo>
                    <a:pt x="152" y="129"/>
                  </a:lnTo>
                  <a:lnTo>
                    <a:pt x="142" y="129"/>
                  </a:lnTo>
                  <a:lnTo>
                    <a:pt x="133" y="129"/>
                  </a:lnTo>
                  <a:lnTo>
                    <a:pt x="123" y="129"/>
                  </a:lnTo>
                  <a:lnTo>
                    <a:pt x="113" y="130"/>
                  </a:lnTo>
                  <a:lnTo>
                    <a:pt x="104" y="130"/>
                  </a:lnTo>
                  <a:lnTo>
                    <a:pt x="94" y="130"/>
                  </a:lnTo>
                  <a:lnTo>
                    <a:pt x="85" y="130"/>
                  </a:lnTo>
                  <a:lnTo>
                    <a:pt x="76" y="130"/>
                  </a:lnTo>
                  <a:lnTo>
                    <a:pt x="67" y="129"/>
                  </a:lnTo>
                  <a:lnTo>
                    <a:pt x="57" y="127"/>
                  </a:lnTo>
                  <a:lnTo>
                    <a:pt x="47" y="126"/>
                  </a:lnTo>
                  <a:lnTo>
                    <a:pt x="38" y="126"/>
                  </a:lnTo>
                  <a:lnTo>
                    <a:pt x="28" y="125"/>
                  </a:lnTo>
                  <a:lnTo>
                    <a:pt x="19" y="124"/>
                  </a:lnTo>
                  <a:lnTo>
                    <a:pt x="9" y="123"/>
                  </a:lnTo>
                  <a:lnTo>
                    <a:pt x="0" y="123"/>
                  </a:lnTo>
                  <a:lnTo>
                    <a:pt x="6" y="108"/>
                  </a:lnTo>
                  <a:lnTo>
                    <a:pt x="13" y="108"/>
                  </a:lnTo>
                  <a:lnTo>
                    <a:pt x="22" y="109"/>
                  </a:lnTo>
                  <a:lnTo>
                    <a:pt x="30" y="109"/>
                  </a:lnTo>
                  <a:lnTo>
                    <a:pt x="39" y="109"/>
                  </a:lnTo>
                  <a:lnTo>
                    <a:pt x="46" y="107"/>
                  </a:lnTo>
                  <a:lnTo>
                    <a:pt x="55" y="106"/>
                  </a:lnTo>
                  <a:lnTo>
                    <a:pt x="63" y="105"/>
                  </a:lnTo>
                  <a:lnTo>
                    <a:pt x="72" y="104"/>
                  </a:lnTo>
                  <a:lnTo>
                    <a:pt x="79" y="102"/>
                  </a:lnTo>
                  <a:lnTo>
                    <a:pt x="87" y="100"/>
                  </a:lnTo>
                  <a:lnTo>
                    <a:pt x="94" y="98"/>
                  </a:lnTo>
                  <a:lnTo>
                    <a:pt x="103" y="98"/>
                  </a:lnTo>
                  <a:lnTo>
                    <a:pt x="110" y="96"/>
                  </a:lnTo>
                  <a:lnTo>
                    <a:pt x="119" y="94"/>
                  </a:lnTo>
                  <a:lnTo>
                    <a:pt x="126" y="94"/>
                  </a:lnTo>
                  <a:lnTo>
                    <a:pt x="135" y="96"/>
                  </a:lnTo>
                  <a:lnTo>
                    <a:pt x="135" y="89"/>
                  </a:lnTo>
                  <a:lnTo>
                    <a:pt x="132" y="85"/>
                  </a:lnTo>
                  <a:lnTo>
                    <a:pt x="127" y="82"/>
                  </a:lnTo>
                  <a:lnTo>
                    <a:pt x="125" y="78"/>
                  </a:lnTo>
                  <a:lnTo>
                    <a:pt x="113" y="82"/>
                  </a:lnTo>
                  <a:lnTo>
                    <a:pt x="103" y="86"/>
                  </a:lnTo>
                  <a:lnTo>
                    <a:pt x="96" y="86"/>
                  </a:lnTo>
                  <a:lnTo>
                    <a:pt x="91" y="86"/>
                  </a:lnTo>
                  <a:lnTo>
                    <a:pt x="85" y="86"/>
                  </a:lnTo>
                  <a:lnTo>
                    <a:pt x="79" y="87"/>
                  </a:lnTo>
                  <a:lnTo>
                    <a:pt x="73" y="86"/>
                  </a:lnTo>
                  <a:lnTo>
                    <a:pt x="67" y="86"/>
                  </a:lnTo>
                  <a:lnTo>
                    <a:pt x="60" y="85"/>
                  </a:lnTo>
                  <a:lnTo>
                    <a:pt x="55" y="85"/>
                  </a:lnTo>
                  <a:lnTo>
                    <a:pt x="43" y="84"/>
                  </a:lnTo>
                  <a:lnTo>
                    <a:pt x="33" y="84"/>
                  </a:lnTo>
                  <a:lnTo>
                    <a:pt x="41" y="81"/>
                  </a:lnTo>
                  <a:lnTo>
                    <a:pt x="52" y="78"/>
                  </a:lnTo>
                  <a:lnTo>
                    <a:pt x="61" y="77"/>
                  </a:lnTo>
                  <a:lnTo>
                    <a:pt x="73" y="76"/>
                  </a:lnTo>
                  <a:lnTo>
                    <a:pt x="82" y="73"/>
                  </a:lnTo>
                  <a:lnTo>
                    <a:pt x="91" y="71"/>
                  </a:lnTo>
                  <a:lnTo>
                    <a:pt x="99" y="67"/>
                  </a:lnTo>
                  <a:lnTo>
                    <a:pt x="105" y="63"/>
                  </a:lnTo>
                  <a:lnTo>
                    <a:pt x="95" y="54"/>
                  </a:lnTo>
                  <a:lnTo>
                    <a:pt x="85" y="52"/>
                  </a:lnTo>
                  <a:lnTo>
                    <a:pt x="73" y="53"/>
                  </a:lnTo>
                  <a:lnTo>
                    <a:pt x="66" y="57"/>
                  </a:lnTo>
                  <a:lnTo>
                    <a:pt x="73" y="54"/>
                  </a:lnTo>
                  <a:lnTo>
                    <a:pt x="80" y="51"/>
                  </a:lnTo>
                  <a:lnTo>
                    <a:pt x="87" y="48"/>
                  </a:lnTo>
                  <a:lnTo>
                    <a:pt x="94" y="44"/>
                  </a:lnTo>
                  <a:lnTo>
                    <a:pt x="100" y="40"/>
                  </a:lnTo>
                  <a:lnTo>
                    <a:pt x="106" y="37"/>
                  </a:lnTo>
                  <a:lnTo>
                    <a:pt x="111" y="34"/>
                  </a:lnTo>
                  <a:lnTo>
                    <a:pt x="118" y="31"/>
                  </a:lnTo>
                  <a:lnTo>
                    <a:pt x="122" y="26"/>
                  </a:lnTo>
                  <a:lnTo>
                    <a:pt x="127" y="22"/>
                  </a:lnTo>
                  <a:lnTo>
                    <a:pt x="134" y="18"/>
                  </a:lnTo>
                  <a:lnTo>
                    <a:pt x="140" y="15"/>
                  </a:lnTo>
                  <a:lnTo>
                    <a:pt x="147" y="10"/>
                  </a:lnTo>
                  <a:lnTo>
                    <a:pt x="154" y="7"/>
                  </a:lnTo>
                  <a:lnTo>
                    <a:pt x="161" y="3"/>
                  </a:lnTo>
                  <a:lnTo>
                    <a:pt x="171" y="0"/>
                  </a:lnTo>
                  <a:lnTo>
                    <a:pt x="176" y="1"/>
                  </a:lnTo>
                  <a:lnTo>
                    <a:pt x="182" y="5"/>
                  </a:lnTo>
                  <a:lnTo>
                    <a:pt x="187" y="9"/>
                  </a:lnTo>
                  <a:lnTo>
                    <a:pt x="193" y="15"/>
                  </a:lnTo>
                  <a:lnTo>
                    <a:pt x="199" y="18"/>
                  </a:lnTo>
                  <a:lnTo>
                    <a:pt x="205" y="21"/>
                  </a:lnTo>
                  <a:lnTo>
                    <a:pt x="211" y="22"/>
                  </a:lnTo>
                  <a:lnTo>
                    <a:pt x="221" y="21"/>
                  </a:lnTo>
                  <a:close/>
                </a:path>
              </a:pathLst>
            </a:custGeom>
            <a:solidFill>
              <a:srgbClr val="FF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7" name="Freeform 51"/>
            <p:cNvSpPr>
              <a:spLocks/>
            </p:cNvSpPr>
            <p:nvPr/>
          </p:nvSpPr>
          <p:spPr bwMode="auto">
            <a:xfrm>
              <a:off x="2914" y="2537"/>
              <a:ext cx="22" cy="21"/>
            </a:xfrm>
            <a:custGeom>
              <a:avLst/>
              <a:gdLst>
                <a:gd name="T0" fmla="*/ 42 w 46"/>
                <a:gd name="T1" fmla="*/ 0 h 42"/>
                <a:gd name="T2" fmla="*/ 44 w 46"/>
                <a:gd name="T3" fmla="*/ 7 h 42"/>
                <a:gd name="T4" fmla="*/ 46 w 46"/>
                <a:gd name="T5" fmla="*/ 13 h 42"/>
                <a:gd name="T6" fmla="*/ 45 w 46"/>
                <a:gd name="T7" fmla="*/ 19 h 42"/>
                <a:gd name="T8" fmla="*/ 44 w 46"/>
                <a:gd name="T9" fmla="*/ 26 h 42"/>
                <a:gd name="T10" fmla="*/ 39 w 46"/>
                <a:gd name="T11" fmla="*/ 31 h 42"/>
                <a:gd name="T12" fmla="*/ 35 w 46"/>
                <a:gd name="T13" fmla="*/ 35 h 42"/>
                <a:gd name="T14" fmla="*/ 29 w 46"/>
                <a:gd name="T15" fmla="*/ 39 h 42"/>
                <a:gd name="T16" fmla="*/ 23 w 46"/>
                <a:gd name="T17" fmla="*/ 42 h 42"/>
                <a:gd name="T18" fmla="*/ 20 w 46"/>
                <a:gd name="T19" fmla="*/ 42 h 42"/>
                <a:gd name="T20" fmla="*/ 20 w 46"/>
                <a:gd name="T21" fmla="*/ 30 h 42"/>
                <a:gd name="T22" fmla="*/ 23 w 46"/>
                <a:gd name="T23" fmla="*/ 30 h 42"/>
                <a:gd name="T24" fmla="*/ 28 w 46"/>
                <a:gd name="T25" fmla="*/ 27 h 42"/>
                <a:gd name="T26" fmla="*/ 30 w 46"/>
                <a:gd name="T27" fmla="*/ 23 h 42"/>
                <a:gd name="T28" fmla="*/ 33 w 46"/>
                <a:gd name="T29" fmla="*/ 20 h 42"/>
                <a:gd name="T30" fmla="*/ 32 w 46"/>
                <a:gd name="T31" fmla="*/ 12 h 42"/>
                <a:gd name="T32" fmla="*/ 27 w 46"/>
                <a:gd name="T33" fmla="*/ 9 h 42"/>
                <a:gd name="T34" fmla="*/ 19 w 46"/>
                <a:gd name="T35" fmla="*/ 8 h 42"/>
                <a:gd name="T36" fmla="*/ 12 w 46"/>
                <a:gd name="T37" fmla="*/ 9 h 42"/>
                <a:gd name="T38" fmla="*/ 0 w 46"/>
                <a:gd name="T39" fmla="*/ 9 h 42"/>
                <a:gd name="T40" fmla="*/ 0 w 46"/>
                <a:gd name="T41" fmla="*/ 0 h 42"/>
                <a:gd name="T42" fmla="*/ 42 w 46"/>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42"/>
                <a:gd name="T68" fmla="*/ 46 w 4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42">
                  <a:moveTo>
                    <a:pt x="42" y="0"/>
                  </a:moveTo>
                  <a:lnTo>
                    <a:pt x="44" y="7"/>
                  </a:lnTo>
                  <a:lnTo>
                    <a:pt x="46" y="13"/>
                  </a:lnTo>
                  <a:lnTo>
                    <a:pt x="45" y="19"/>
                  </a:lnTo>
                  <a:lnTo>
                    <a:pt x="44" y="26"/>
                  </a:lnTo>
                  <a:lnTo>
                    <a:pt x="39" y="31"/>
                  </a:lnTo>
                  <a:lnTo>
                    <a:pt x="35" y="35"/>
                  </a:lnTo>
                  <a:lnTo>
                    <a:pt x="29" y="39"/>
                  </a:lnTo>
                  <a:lnTo>
                    <a:pt x="23" y="42"/>
                  </a:lnTo>
                  <a:lnTo>
                    <a:pt x="20" y="42"/>
                  </a:lnTo>
                  <a:lnTo>
                    <a:pt x="20" y="30"/>
                  </a:lnTo>
                  <a:lnTo>
                    <a:pt x="23" y="30"/>
                  </a:lnTo>
                  <a:lnTo>
                    <a:pt x="28" y="27"/>
                  </a:lnTo>
                  <a:lnTo>
                    <a:pt x="30" y="23"/>
                  </a:lnTo>
                  <a:lnTo>
                    <a:pt x="33" y="20"/>
                  </a:lnTo>
                  <a:lnTo>
                    <a:pt x="32" y="12"/>
                  </a:lnTo>
                  <a:lnTo>
                    <a:pt x="27" y="9"/>
                  </a:lnTo>
                  <a:lnTo>
                    <a:pt x="19" y="8"/>
                  </a:lnTo>
                  <a:lnTo>
                    <a:pt x="12" y="9"/>
                  </a:lnTo>
                  <a:lnTo>
                    <a:pt x="0" y="9"/>
                  </a:lnTo>
                  <a:lnTo>
                    <a:pt x="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8" name="Freeform 52"/>
            <p:cNvSpPr>
              <a:spLocks/>
            </p:cNvSpPr>
            <p:nvPr/>
          </p:nvSpPr>
          <p:spPr bwMode="auto">
            <a:xfrm>
              <a:off x="2877" y="2540"/>
              <a:ext cx="33" cy="42"/>
            </a:xfrm>
            <a:custGeom>
              <a:avLst/>
              <a:gdLst>
                <a:gd name="T0" fmla="*/ 36 w 65"/>
                <a:gd name="T1" fmla="*/ 6 h 84"/>
                <a:gd name="T2" fmla="*/ 34 w 65"/>
                <a:gd name="T3" fmla="*/ 12 h 84"/>
                <a:gd name="T4" fmla="*/ 34 w 65"/>
                <a:gd name="T5" fmla="*/ 19 h 84"/>
                <a:gd name="T6" fmla="*/ 36 w 65"/>
                <a:gd name="T7" fmla="*/ 24 h 84"/>
                <a:gd name="T8" fmla="*/ 39 w 65"/>
                <a:gd name="T9" fmla="*/ 29 h 84"/>
                <a:gd name="T10" fmla="*/ 46 w 65"/>
                <a:gd name="T11" fmla="*/ 38 h 84"/>
                <a:gd name="T12" fmla="*/ 56 w 65"/>
                <a:gd name="T13" fmla="*/ 46 h 84"/>
                <a:gd name="T14" fmla="*/ 62 w 65"/>
                <a:gd name="T15" fmla="*/ 53 h 84"/>
                <a:gd name="T16" fmla="*/ 65 w 65"/>
                <a:gd name="T17" fmla="*/ 60 h 84"/>
                <a:gd name="T18" fmla="*/ 63 w 65"/>
                <a:gd name="T19" fmla="*/ 63 h 84"/>
                <a:gd name="T20" fmla="*/ 60 w 65"/>
                <a:gd name="T21" fmla="*/ 69 h 84"/>
                <a:gd name="T22" fmla="*/ 55 w 65"/>
                <a:gd name="T23" fmla="*/ 74 h 84"/>
                <a:gd name="T24" fmla="*/ 48 w 65"/>
                <a:gd name="T25" fmla="*/ 81 h 84"/>
                <a:gd name="T26" fmla="*/ 42 w 65"/>
                <a:gd name="T27" fmla="*/ 82 h 84"/>
                <a:gd name="T28" fmla="*/ 38 w 65"/>
                <a:gd name="T29" fmla="*/ 84 h 84"/>
                <a:gd name="T30" fmla="*/ 34 w 65"/>
                <a:gd name="T31" fmla="*/ 84 h 84"/>
                <a:gd name="T32" fmla="*/ 29 w 65"/>
                <a:gd name="T33" fmla="*/ 81 h 84"/>
                <a:gd name="T34" fmla="*/ 33 w 65"/>
                <a:gd name="T35" fmla="*/ 72 h 84"/>
                <a:gd name="T36" fmla="*/ 39 w 65"/>
                <a:gd name="T37" fmla="*/ 66 h 84"/>
                <a:gd name="T38" fmla="*/ 45 w 65"/>
                <a:gd name="T39" fmla="*/ 59 h 84"/>
                <a:gd name="T40" fmla="*/ 54 w 65"/>
                <a:gd name="T41" fmla="*/ 54 h 84"/>
                <a:gd name="T42" fmla="*/ 44 w 65"/>
                <a:gd name="T43" fmla="*/ 45 h 84"/>
                <a:gd name="T44" fmla="*/ 35 w 65"/>
                <a:gd name="T45" fmla="*/ 44 h 84"/>
                <a:gd name="T46" fmla="*/ 23 w 65"/>
                <a:gd name="T47" fmla="*/ 45 h 84"/>
                <a:gd name="T48" fmla="*/ 14 w 65"/>
                <a:gd name="T49" fmla="*/ 48 h 84"/>
                <a:gd name="T50" fmla="*/ 13 w 65"/>
                <a:gd name="T51" fmla="*/ 40 h 84"/>
                <a:gd name="T52" fmla="*/ 16 w 65"/>
                <a:gd name="T53" fmla="*/ 35 h 84"/>
                <a:gd name="T54" fmla="*/ 20 w 65"/>
                <a:gd name="T55" fmla="*/ 32 h 84"/>
                <a:gd name="T56" fmla="*/ 25 w 65"/>
                <a:gd name="T57" fmla="*/ 28 h 84"/>
                <a:gd name="T58" fmla="*/ 29 w 65"/>
                <a:gd name="T59" fmla="*/ 25 h 84"/>
                <a:gd name="T60" fmla="*/ 32 w 65"/>
                <a:gd name="T61" fmla="*/ 22 h 84"/>
                <a:gd name="T62" fmla="*/ 30 w 65"/>
                <a:gd name="T63" fmla="*/ 18 h 84"/>
                <a:gd name="T64" fmla="*/ 24 w 65"/>
                <a:gd name="T65" fmla="*/ 12 h 84"/>
                <a:gd name="T66" fmla="*/ 0 w 65"/>
                <a:gd name="T67" fmla="*/ 12 h 84"/>
                <a:gd name="T68" fmla="*/ 6 w 65"/>
                <a:gd name="T69" fmla="*/ 0 h 84"/>
                <a:gd name="T70" fmla="*/ 10 w 65"/>
                <a:gd name="T71" fmla="*/ 3 h 84"/>
                <a:gd name="T72" fmla="*/ 19 w 65"/>
                <a:gd name="T73" fmla="*/ 3 h 84"/>
                <a:gd name="T74" fmla="*/ 27 w 65"/>
                <a:gd name="T75" fmla="*/ 2 h 84"/>
                <a:gd name="T76" fmla="*/ 36 w 65"/>
                <a:gd name="T77" fmla="*/ 6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84"/>
                <a:gd name="T119" fmla="*/ 65 w 65"/>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84">
                  <a:moveTo>
                    <a:pt x="36" y="6"/>
                  </a:moveTo>
                  <a:lnTo>
                    <a:pt x="34" y="12"/>
                  </a:lnTo>
                  <a:lnTo>
                    <a:pt x="34" y="19"/>
                  </a:lnTo>
                  <a:lnTo>
                    <a:pt x="36" y="24"/>
                  </a:lnTo>
                  <a:lnTo>
                    <a:pt x="39" y="29"/>
                  </a:lnTo>
                  <a:lnTo>
                    <a:pt x="46" y="38"/>
                  </a:lnTo>
                  <a:lnTo>
                    <a:pt x="56" y="46"/>
                  </a:lnTo>
                  <a:lnTo>
                    <a:pt x="62" y="53"/>
                  </a:lnTo>
                  <a:lnTo>
                    <a:pt x="65" y="60"/>
                  </a:lnTo>
                  <a:lnTo>
                    <a:pt x="63" y="63"/>
                  </a:lnTo>
                  <a:lnTo>
                    <a:pt x="60" y="69"/>
                  </a:lnTo>
                  <a:lnTo>
                    <a:pt x="55" y="74"/>
                  </a:lnTo>
                  <a:lnTo>
                    <a:pt x="48" y="81"/>
                  </a:lnTo>
                  <a:lnTo>
                    <a:pt x="42" y="82"/>
                  </a:lnTo>
                  <a:lnTo>
                    <a:pt x="38" y="84"/>
                  </a:lnTo>
                  <a:lnTo>
                    <a:pt x="34" y="84"/>
                  </a:lnTo>
                  <a:lnTo>
                    <a:pt x="29" y="81"/>
                  </a:lnTo>
                  <a:lnTo>
                    <a:pt x="33" y="72"/>
                  </a:lnTo>
                  <a:lnTo>
                    <a:pt x="39" y="66"/>
                  </a:lnTo>
                  <a:lnTo>
                    <a:pt x="45" y="59"/>
                  </a:lnTo>
                  <a:lnTo>
                    <a:pt x="54" y="54"/>
                  </a:lnTo>
                  <a:lnTo>
                    <a:pt x="44" y="45"/>
                  </a:lnTo>
                  <a:lnTo>
                    <a:pt x="35" y="44"/>
                  </a:lnTo>
                  <a:lnTo>
                    <a:pt x="23" y="45"/>
                  </a:lnTo>
                  <a:lnTo>
                    <a:pt x="14" y="48"/>
                  </a:lnTo>
                  <a:lnTo>
                    <a:pt x="13" y="40"/>
                  </a:lnTo>
                  <a:lnTo>
                    <a:pt x="16" y="35"/>
                  </a:lnTo>
                  <a:lnTo>
                    <a:pt x="20" y="32"/>
                  </a:lnTo>
                  <a:lnTo>
                    <a:pt x="25" y="28"/>
                  </a:lnTo>
                  <a:lnTo>
                    <a:pt x="29" y="25"/>
                  </a:lnTo>
                  <a:lnTo>
                    <a:pt x="32" y="22"/>
                  </a:lnTo>
                  <a:lnTo>
                    <a:pt x="30" y="18"/>
                  </a:lnTo>
                  <a:lnTo>
                    <a:pt x="24" y="12"/>
                  </a:lnTo>
                  <a:lnTo>
                    <a:pt x="0" y="12"/>
                  </a:lnTo>
                  <a:lnTo>
                    <a:pt x="6" y="0"/>
                  </a:lnTo>
                  <a:lnTo>
                    <a:pt x="10" y="3"/>
                  </a:lnTo>
                  <a:lnTo>
                    <a:pt x="19" y="3"/>
                  </a:lnTo>
                  <a:lnTo>
                    <a:pt x="27" y="2"/>
                  </a:lnTo>
                  <a:lnTo>
                    <a:pt x="3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9" name="Freeform 53"/>
            <p:cNvSpPr>
              <a:spLocks/>
            </p:cNvSpPr>
            <p:nvPr/>
          </p:nvSpPr>
          <p:spPr bwMode="auto">
            <a:xfrm>
              <a:off x="2685" y="2559"/>
              <a:ext cx="60" cy="56"/>
            </a:xfrm>
            <a:custGeom>
              <a:avLst/>
              <a:gdLst>
                <a:gd name="T0" fmla="*/ 115 w 119"/>
                <a:gd name="T1" fmla="*/ 39 h 112"/>
                <a:gd name="T2" fmla="*/ 118 w 119"/>
                <a:gd name="T3" fmla="*/ 45 h 112"/>
                <a:gd name="T4" fmla="*/ 119 w 119"/>
                <a:gd name="T5" fmla="*/ 51 h 112"/>
                <a:gd name="T6" fmla="*/ 117 w 119"/>
                <a:gd name="T7" fmla="*/ 58 h 112"/>
                <a:gd name="T8" fmla="*/ 115 w 119"/>
                <a:gd name="T9" fmla="*/ 64 h 112"/>
                <a:gd name="T10" fmla="*/ 110 w 119"/>
                <a:gd name="T11" fmla="*/ 70 h 112"/>
                <a:gd name="T12" fmla="*/ 106 w 119"/>
                <a:gd name="T13" fmla="*/ 77 h 112"/>
                <a:gd name="T14" fmla="*/ 101 w 119"/>
                <a:gd name="T15" fmla="*/ 83 h 112"/>
                <a:gd name="T16" fmla="*/ 99 w 119"/>
                <a:gd name="T17" fmla="*/ 89 h 112"/>
                <a:gd name="T18" fmla="*/ 93 w 119"/>
                <a:gd name="T19" fmla="*/ 95 h 112"/>
                <a:gd name="T20" fmla="*/ 86 w 119"/>
                <a:gd name="T21" fmla="*/ 100 h 112"/>
                <a:gd name="T22" fmla="*/ 78 w 119"/>
                <a:gd name="T23" fmla="*/ 103 h 112"/>
                <a:gd name="T24" fmla="*/ 70 w 119"/>
                <a:gd name="T25" fmla="*/ 108 h 112"/>
                <a:gd name="T26" fmla="*/ 61 w 119"/>
                <a:gd name="T27" fmla="*/ 110 h 112"/>
                <a:gd name="T28" fmla="*/ 51 w 119"/>
                <a:gd name="T29" fmla="*/ 112 h 112"/>
                <a:gd name="T30" fmla="*/ 41 w 119"/>
                <a:gd name="T31" fmla="*/ 111 h 112"/>
                <a:gd name="T32" fmla="*/ 31 w 119"/>
                <a:gd name="T33" fmla="*/ 111 h 112"/>
                <a:gd name="T34" fmla="*/ 20 w 119"/>
                <a:gd name="T35" fmla="*/ 104 h 112"/>
                <a:gd name="T36" fmla="*/ 13 w 119"/>
                <a:gd name="T37" fmla="*/ 97 h 112"/>
                <a:gd name="T38" fmla="*/ 7 w 119"/>
                <a:gd name="T39" fmla="*/ 87 h 112"/>
                <a:gd name="T40" fmla="*/ 3 w 119"/>
                <a:gd name="T41" fmla="*/ 79 h 112"/>
                <a:gd name="T42" fmla="*/ 0 w 119"/>
                <a:gd name="T43" fmla="*/ 68 h 112"/>
                <a:gd name="T44" fmla="*/ 0 w 119"/>
                <a:gd name="T45" fmla="*/ 59 h 112"/>
                <a:gd name="T46" fmla="*/ 2 w 119"/>
                <a:gd name="T47" fmla="*/ 48 h 112"/>
                <a:gd name="T48" fmla="*/ 7 w 119"/>
                <a:gd name="T49" fmla="*/ 39 h 112"/>
                <a:gd name="T50" fmla="*/ 10 w 119"/>
                <a:gd name="T51" fmla="*/ 33 h 112"/>
                <a:gd name="T52" fmla="*/ 15 w 119"/>
                <a:gd name="T53" fmla="*/ 27 h 112"/>
                <a:gd name="T54" fmla="*/ 20 w 119"/>
                <a:gd name="T55" fmla="*/ 21 h 112"/>
                <a:gd name="T56" fmla="*/ 28 w 119"/>
                <a:gd name="T57" fmla="*/ 16 h 112"/>
                <a:gd name="T58" fmla="*/ 34 w 119"/>
                <a:gd name="T59" fmla="*/ 11 h 112"/>
                <a:gd name="T60" fmla="*/ 43 w 119"/>
                <a:gd name="T61" fmla="*/ 7 h 112"/>
                <a:gd name="T62" fmla="*/ 51 w 119"/>
                <a:gd name="T63" fmla="*/ 3 h 112"/>
                <a:gd name="T64" fmla="*/ 61 w 119"/>
                <a:gd name="T65" fmla="*/ 2 h 112"/>
                <a:gd name="T66" fmla="*/ 68 w 119"/>
                <a:gd name="T67" fmla="*/ 0 h 112"/>
                <a:gd name="T68" fmla="*/ 77 w 119"/>
                <a:gd name="T69" fmla="*/ 1 h 112"/>
                <a:gd name="T70" fmla="*/ 84 w 119"/>
                <a:gd name="T71" fmla="*/ 2 h 112"/>
                <a:gd name="T72" fmla="*/ 93 w 119"/>
                <a:gd name="T73" fmla="*/ 6 h 112"/>
                <a:gd name="T74" fmla="*/ 99 w 119"/>
                <a:gd name="T75" fmla="*/ 11 h 112"/>
                <a:gd name="T76" fmla="*/ 106 w 119"/>
                <a:gd name="T77" fmla="*/ 18 h 112"/>
                <a:gd name="T78" fmla="*/ 108 w 119"/>
                <a:gd name="T79" fmla="*/ 21 h 112"/>
                <a:gd name="T80" fmla="*/ 111 w 119"/>
                <a:gd name="T81" fmla="*/ 27 h 112"/>
                <a:gd name="T82" fmla="*/ 113 w 119"/>
                <a:gd name="T83" fmla="*/ 33 h 112"/>
                <a:gd name="T84" fmla="*/ 115 w 119"/>
                <a:gd name="T85" fmla="*/ 39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12"/>
                <a:gd name="T131" fmla="*/ 119 w 119"/>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12">
                  <a:moveTo>
                    <a:pt x="115" y="39"/>
                  </a:moveTo>
                  <a:lnTo>
                    <a:pt x="118" y="45"/>
                  </a:lnTo>
                  <a:lnTo>
                    <a:pt x="119" y="51"/>
                  </a:lnTo>
                  <a:lnTo>
                    <a:pt x="117" y="58"/>
                  </a:lnTo>
                  <a:lnTo>
                    <a:pt x="115" y="64"/>
                  </a:lnTo>
                  <a:lnTo>
                    <a:pt x="110" y="70"/>
                  </a:lnTo>
                  <a:lnTo>
                    <a:pt x="106" y="77"/>
                  </a:lnTo>
                  <a:lnTo>
                    <a:pt x="101" y="83"/>
                  </a:lnTo>
                  <a:lnTo>
                    <a:pt x="99" y="89"/>
                  </a:lnTo>
                  <a:lnTo>
                    <a:pt x="93" y="95"/>
                  </a:lnTo>
                  <a:lnTo>
                    <a:pt x="86" y="100"/>
                  </a:lnTo>
                  <a:lnTo>
                    <a:pt x="78" y="103"/>
                  </a:lnTo>
                  <a:lnTo>
                    <a:pt x="70" y="108"/>
                  </a:lnTo>
                  <a:lnTo>
                    <a:pt x="61" y="110"/>
                  </a:lnTo>
                  <a:lnTo>
                    <a:pt x="51" y="112"/>
                  </a:lnTo>
                  <a:lnTo>
                    <a:pt x="41" y="111"/>
                  </a:lnTo>
                  <a:lnTo>
                    <a:pt x="31" y="111"/>
                  </a:lnTo>
                  <a:lnTo>
                    <a:pt x="20" y="104"/>
                  </a:lnTo>
                  <a:lnTo>
                    <a:pt x="13" y="97"/>
                  </a:lnTo>
                  <a:lnTo>
                    <a:pt x="7" y="87"/>
                  </a:lnTo>
                  <a:lnTo>
                    <a:pt x="3" y="79"/>
                  </a:lnTo>
                  <a:lnTo>
                    <a:pt x="0" y="68"/>
                  </a:lnTo>
                  <a:lnTo>
                    <a:pt x="0" y="59"/>
                  </a:lnTo>
                  <a:lnTo>
                    <a:pt x="2" y="48"/>
                  </a:lnTo>
                  <a:lnTo>
                    <a:pt x="7" y="39"/>
                  </a:lnTo>
                  <a:lnTo>
                    <a:pt x="10" y="33"/>
                  </a:lnTo>
                  <a:lnTo>
                    <a:pt x="15" y="27"/>
                  </a:lnTo>
                  <a:lnTo>
                    <a:pt x="20" y="21"/>
                  </a:lnTo>
                  <a:lnTo>
                    <a:pt x="28" y="16"/>
                  </a:lnTo>
                  <a:lnTo>
                    <a:pt x="34" y="11"/>
                  </a:lnTo>
                  <a:lnTo>
                    <a:pt x="43" y="7"/>
                  </a:lnTo>
                  <a:lnTo>
                    <a:pt x="51" y="3"/>
                  </a:lnTo>
                  <a:lnTo>
                    <a:pt x="61" y="2"/>
                  </a:lnTo>
                  <a:lnTo>
                    <a:pt x="68" y="0"/>
                  </a:lnTo>
                  <a:lnTo>
                    <a:pt x="77" y="1"/>
                  </a:lnTo>
                  <a:lnTo>
                    <a:pt x="84" y="2"/>
                  </a:lnTo>
                  <a:lnTo>
                    <a:pt x="93" y="6"/>
                  </a:lnTo>
                  <a:lnTo>
                    <a:pt x="99" y="11"/>
                  </a:lnTo>
                  <a:lnTo>
                    <a:pt x="106" y="18"/>
                  </a:lnTo>
                  <a:lnTo>
                    <a:pt x="108" y="21"/>
                  </a:lnTo>
                  <a:lnTo>
                    <a:pt x="111" y="27"/>
                  </a:lnTo>
                  <a:lnTo>
                    <a:pt x="113" y="33"/>
                  </a:lnTo>
                  <a:lnTo>
                    <a:pt x="11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0" name="Freeform 54"/>
            <p:cNvSpPr>
              <a:spLocks/>
            </p:cNvSpPr>
            <p:nvPr/>
          </p:nvSpPr>
          <p:spPr bwMode="auto">
            <a:xfrm>
              <a:off x="2800" y="2560"/>
              <a:ext cx="77" cy="55"/>
            </a:xfrm>
            <a:custGeom>
              <a:avLst/>
              <a:gdLst>
                <a:gd name="T0" fmla="*/ 90 w 155"/>
                <a:gd name="T1" fmla="*/ 6 h 110"/>
                <a:gd name="T2" fmla="*/ 102 w 155"/>
                <a:gd name="T3" fmla="*/ 0 h 110"/>
                <a:gd name="T4" fmla="*/ 119 w 155"/>
                <a:gd name="T5" fmla="*/ 1 h 110"/>
                <a:gd name="T6" fmla="*/ 135 w 155"/>
                <a:gd name="T7" fmla="*/ 2 h 110"/>
                <a:gd name="T8" fmla="*/ 150 w 155"/>
                <a:gd name="T9" fmla="*/ 8 h 110"/>
                <a:gd name="T10" fmla="*/ 155 w 155"/>
                <a:gd name="T11" fmla="*/ 19 h 110"/>
                <a:gd name="T12" fmla="*/ 147 w 155"/>
                <a:gd name="T13" fmla="*/ 31 h 110"/>
                <a:gd name="T14" fmla="*/ 137 w 155"/>
                <a:gd name="T15" fmla="*/ 43 h 110"/>
                <a:gd name="T16" fmla="*/ 125 w 155"/>
                <a:gd name="T17" fmla="*/ 48 h 110"/>
                <a:gd name="T18" fmla="*/ 117 w 155"/>
                <a:gd name="T19" fmla="*/ 53 h 110"/>
                <a:gd name="T20" fmla="*/ 117 w 155"/>
                <a:gd name="T21" fmla="*/ 65 h 110"/>
                <a:gd name="T22" fmla="*/ 116 w 155"/>
                <a:gd name="T23" fmla="*/ 77 h 110"/>
                <a:gd name="T24" fmla="*/ 83 w 155"/>
                <a:gd name="T25" fmla="*/ 110 h 110"/>
                <a:gd name="T26" fmla="*/ 84 w 155"/>
                <a:gd name="T27" fmla="*/ 95 h 110"/>
                <a:gd name="T28" fmla="*/ 98 w 155"/>
                <a:gd name="T29" fmla="*/ 77 h 110"/>
                <a:gd name="T30" fmla="*/ 96 w 155"/>
                <a:gd name="T31" fmla="*/ 60 h 110"/>
                <a:gd name="T32" fmla="*/ 80 w 155"/>
                <a:gd name="T33" fmla="*/ 54 h 110"/>
                <a:gd name="T34" fmla="*/ 64 w 155"/>
                <a:gd name="T35" fmla="*/ 57 h 110"/>
                <a:gd name="T36" fmla="*/ 48 w 155"/>
                <a:gd name="T37" fmla="*/ 63 h 110"/>
                <a:gd name="T38" fmla="*/ 44 w 155"/>
                <a:gd name="T39" fmla="*/ 62 h 110"/>
                <a:gd name="T40" fmla="*/ 51 w 155"/>
                <a:gd name="T41" fmla="*/ 50 h 110"/>
                <a:gd name="T42" fmla="*/ 61 w 155"/>
                <a:gd name="T43" fmla="*/ 38 h 110"/>
                <a:gd name="T44" fmla="*/ 68 w 155"/>
                <a:gd name="T45" fmla="*/ 26 h 110"/>
                <a:gd name="T46" fmla="*/ 62 w 155"/>
                <a:gd name="T47" fmla="*/ 18 h 110"/>
                <a:gd name="T48" fmla="*/ 45 w 155"/>
                <a:gd name="T49" fmla="*/ 19 h 110"/>
                <a:gd name="T50" fmla="*/ 27 w 155"/>
                <a:gd name="T51" fmla="*/ 22 h 110"/>
                <a:gd name="T52" fmla="*/ 9 w 155"/>
                <a:gd name="T53" fmla="*/ 22 h 110"/>
                <a:gd name="T54" fmla="*/ 9 w 155"/>
                <a:gd name="T55" fmla="*/ 14 h 110"/>
                <a:gd name="T56" fmla="*/ 26 w 155"/>
                <a:gd name="T57" fmla="*/ 6 h 110"/>
                <a:gd name="T58" fmla="*/ 37 w 155"/>
                <a:gd name="T59" fmla="*/ 2 h 110"/>
                <a:gd name="T60" fmla="*/ 49 w 155"/>
                <a:gd name="T61" fmla="*/ 1 h 110"/>
                <a:gd name="T62" fmla="*/ 60 w 155"/>
                <a:gd name="T63" fmla="*/ 1 h 110"/>
                <a:gd name="T64" fmla="*/ 77 w 155"/>
                <a:gd name="T65" fmla="*/ 6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10"/>
                <a:gd name="T101" fmla="*/ 155 w 155"/>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10">
                  <a:moveTo>
                    <a:pt x="86" y="14"/>
                  </a:moveTo>
                  <a:lnTo>
                    <a:pt x="90" y="6"/>
                  </a:lnTo>
                  <a:lnTo>
                    <a:pt x="96" y="2"/>
                  </a:lnTo>
                  <a:lnTo>
                    <a:pt x="102" y="0"/>
                  </a:lnTo>
                  <a:lnTo>
                    <a:pt x="112" y="1"/>
                  </a:lnTo>
                  <a:lnTo>
                    <a:pt x="119" y="1"/>
                  </a:lnTo>
                  <a:lnTo>
                    <a:pt x="128" y="2"/>
                  </a:lnTo>
                  <a:lnTo>
                    <a:pt x="135" y="2"/>
                  </a:lnTo>
                  <a:lnTo>
                    <a:pt x="144" y="2"/>
                  </a:lnTo>
                  <a:lnTo>
                    <a:pt x="150" y="8"/>
                  </a:lnTo>
                  <a:lnTo>
                    <a:pt x="155" y="14"/>
                  </a:lnTo>
                  <a:lnTo>
                    <a:pt x="155" y="19"/>
                  </a:lnTo>
                  <a:lnTo>
                    <a:pt x="152" y="26"/>
                  </a:lnTo>
                  <a:lnTo>
                    <a:pt x="147" y="31"/>
                  </a:lnTo>
                  <a:lnTo>
                    <a:pt x="143" y="36"/>
                  </a:lnTo>
                  <a:lnTo>
                    <a:pt x="137" y="43"/>
                  </a:lnTo>
                  <a:lnTo>
                    <a:pt x="134" y="50"/>
                  </a:lnTo>
                  <a:lnTo>
                    <a:pt x="125" y="48"/>
                  </a:lnTo>
                  <a:lnTo>
                    <a:pt x="119" y="50"/>
                  </a:lnTo>
                  <a:lnTo>
                    <a:pt x="117" y="53"/>
                  </a:lnTo>
                  <a:lnTo>
                    <a:pt x="117" y="60"/>
                  </a:lnTo>
                  <a:lnTo>
                    <a:pt x="117" y="65"/>
                  </a:lnTo>
                  <a:lnTo>
                    <a:pt x="117" y="71"/>
                  </a:lnTo>
                  <a:lnTo>
                    <a:pt x="116" y="77"/>
                  </a:lnTo>
                  <a:lnTo>
                    <a:pt x="114" y="83"/>
                  </a:lnTo>
                  <a:lnTo>
                    <a:pt x="83" y="110"/>
                  </a:lnTo>
                  <a:lnTo>
                    <a:pt x="75" y="101"/>
                  </a:lnTo>
                  <a:lnTo>
                    <a:pt x="84" y="95"/>
                  </a:lnTo>
                  <a:lnTo>
                    <a:pt x="93" y="86"/>
                  </a:lnTo>
                  <a:lnTo>
                    <a:pt x="98" y="77"/>
                  </a:lnTo>
                  <a:lnTo>
                    <a:pt x="104" y="68"/>
                  </a:lnTo>
                  <a:lnTo>
                    <a:pt x="96" y="60"/>
                  </a:lnTo>
                  <a:lnTo>
                    <a:pt x="89" y="55"/>
                  </a:lnTo>
                  <a:lnTo>
                    <a:pt x="80" y="54"/>
                  </a:lnTo>
                  <a:lnTo>
                    <a:pt x="73" y="55"/>
                  </a:lnTo>
                  <a:lnTo>
                    <a:pt x="64" y="57"/>
                  </a:lnTo>
                  <a:lnTo>
                    <a:pt x="55" y="60"/>
                  </a:lnTo>
                  <a:lnTo>
                    <a:pt x="48" y="63"/>
                  </a:lnTo>
                  <a:lnTo>
                    <a:pt x="42" y="68"/>
                  </a:lnTo>
                  <a:lnTo>
                    <a:pt x="44" y="62"/>
                  </a:lnTo>
                  <a:lnTo>
                    <a:pt x="47" y="57"/>
                  </a:lnTo>
                  <a:lnTo>
                    <a:pt x="51" y="50"/>
                  </a:lnTo>
                  <a:lnTo>
                    <a:pt x="57" y="45"/>
                  </a:lnTo>
                  <a:lnTo>
                    <a:pt x="61" y="38"/>
                  </a:lnTo>
                  <a:lnTo>
                    <a:pt x="65" y="32"/>
                  </a:lnTo>
                  <a:lnTo>
                    <a:pt x="68" y="26"/>
                  </a:lnTo>
                  <a:lnTo>
                    <a:pt x="71" y="20"/>
                  </a:lnTo>
                  <a:lnTo>
                    <a:pt x="62" y="18"/>
                  </a:lnTo>
                  <a:lnTo>
                    <a:pt x="53" y="18"/>
                  </a:lnTo>
                  <a:lnTo>
                    <a:pt x="45" y="19"/>
                  </a:lnTo>
                  <a:lnTo>
                    <a:pt x="36" y="21"/>
                  </a:lnTo>
                  <a:lnTo>
                    <a:pt x="27" y="22"/>
                  </a:lnTo>
                  <a:lnTo>
                    <a:pt x="17" y="23"/>
                  </a:lnTo>
                  <a:lnTo>
                    <a:pt x="9" y="22"/>
                  </a:lnTo>
                  <a:lnTo>
                    <a:pt x="0" y="20"/>
                  </a:lnTo>
                  <a:lnTo>
                    <a:pt x="9" y="14"/>
                  </a:lnTo>
                  <a:lnTo>
                    <a:pt x="20" y="10"/>
                  </a:lnTo>
                  <a:lnTo>
                    <a:pt x="26" y="6"/>
                  </a:lnTo>
                  <a:lnTo>
                    <a:pt x="31" y="4"/>
                  </a:lnTo>
                  <a:lnTo>
                    <a:pt x="37" y="2"/>
                  </a:lnTo>
                  <a:lnTo>
                    <a:pt x="44" y="2"/>
                  </a:lnTo>
                  <a:lnTo>
                    <a:pt x="49" y="1"/>
                  </a:lnTo>
                  <a:lnTo>
                    <a:pt x="54" y="1"/>
                  </a:lnTo>
                  <a:lnTo>
                    <a:pt x="60" y="1"/>
                  </a:lnTo>
                  <a:lnTo>
                    <a:pt x="66" y="2"/>
                  </a:lnTo>
                  <a:lnTo>
                    <a:pt x="77" y="6"/>
                  </a:lnTo>
                  <a:lnTo>
                    <a:pt x="8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1" name="Freeform 55"/>
            <p:cNvSpPr>
              <a:spLocks/>
            </p:cNvSpPr>
            <p:nvPr/>
          </p:nvSpPr>
          <p:spPr bwMode="auto">
            <a:xfrm>
              <a:off x="2841" y="2569"/>
              <a:ext cx="26" cy="11"/>
            </a:xfrm>
            <a:custGeom>
              <a:avLst/>
              <a:gdLst>
                <a:gd name="T0" fmla="*/ 51 w 51"/>
                <a:gd name="T1" fmla="*/ 2 h 23"/>
                <a:gd name="T2" fmla="*/ 44 w 51"/>
                <a:gd name="T3" fmla="*/ 11 h 23"/>
                <a:gd name="T4" fmla="*/ 40 w 51"/>
                <a:gd name="T5" fmla="*/ 17 h 23"/>
                <a:gd name="T6" fmla="*/ 35 w 51"/>
                <a:gd name="T7" fmla="*/ 20 h 23"/>
                <a:gd name="T8" fmla="*/ 31 w 51"/>
                <a:gd name="T9" fmla="*/ 23 h 23"/>
                <a:gd name="T10" fmla="*/ 26 w 51"/>
                <a:gd name="T11" fmla="*/ 21 h 23"/>
                <a:gd name="T12" fmla="*/ 20 w 51"/>
                <a:gd name="T13" fmla="*/ 21 h 23"/>
                <a:gd name="T14" fmla="*/ 15 w 51"/>
                <a:gd name="T15" fmla="*/ 20 h 23"/>
                <a:gd name="T16" fmla="*/ 11 w 51"/>
                <a:gd name="T17" fmla="*/ 20 h 23"/>
                <a:gd name="T18" fmla="*/ 6 w 51"/>
                <a:gd name="T19" fmla="*/ 20 h 23"/>
                <a:gd name="T20" fmla="*/ 0 w 51"/>
                <a:gd name="T21" fmla="*/ 20 h 23"/>
                <a:gd name="T22" fmla="*/ 0 w 51"/>
                <a:gd name="T23" fmla="*/ 14 h 23"/>
                <a:gd name="T24" fmla="*/ 1 w 51"/>
                <a:gd name="T25" fmla="*/ 10 h 23"/>
                <a:gd name="T26" fmla="*/ 2 w 51"/>
                <a:gd name="T27" fmla="*/ 5 h 23"/>
                <a:gd name="T28" fmla="*/ 6 w 51"/>
                <a:gd name="T29" fmla="*/ 3 h 23"/>
                <a:gd name="T30" fmla="*/ 12 w 51"/>
                <a:gd name="T31" fmla="*/ 0 h 23"/>
                <a:gd name="T32" fmla="*/ 20 w 51"/>
                <a:gd name="T33" fmla="*/ 0 h 23"/>
                <a:gd name="T34" fmla="*/ 29 w 51"/>
                <a:gd name="T35" fmla="*/ 0 h 23"/>
                <a:gd name="T36" fmla="*/ 37 w 51"/>
                <a:gd name="T37" fmla="*/ 2 h 23"/>
                <a:gd name="T38" fmla="*/ 45 w 51"/>
                <a:gd name="T39" fmla="*/ 2 h 23"/>
                <a:gd name="T40" fmla="*/ 51 w 51"/>
                <a:gd name="T41" fmla="*/ 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3"/>
                <a:gd name="T65" fmla="*/ 51 w 5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3">
                  <a:moveTo>
                    <a:pt x="51" y="2"/>
                  </a:moveTo>
                  <a:lnTo>
                    <a:pt x="44" y="11"/>
                  </a:lnTo>
                  <a:lnTo>
                    <a:pt x="40" y="17"/>
                  </a:lnTo>
                  <a:lnTo>
                    <a:pt x="35" y="20"/>
                  </a:lnTo>
                  <a:lnTo>
                    <a:pt x="31" y="23"/>
                  </a:lnTo>
                  <a:lnTo>
                    <a:pt x="26" y="21"/>
                  </a:lnTo>
                  <a:lnTo>
                    <a:pt x="20" y="21"/>
                  </a:lnTo>
                  <a:lnTo>
                    <a:pt x="15" y="20"/>
                  </a:lnTo>
                  <a:lnTo>
                    <a:pt x="11" y="20"/>
                  </a:lnTo>
                  <a:lnTo>
                    <a:pt x="6" y="20"/>
                  </a:lnTo>
                  <a:lnTo>
                    <a:pt x="0" y="20"/>
                  </a:lnTo>
                  <a:lnTo>
                    <a:pt x="0" y="14"/>
                  </a:lnTo>
                  <a:lnTo>
                    <a:pt x="1" y="10"/>
                  </a:lnTo>
                  <a:lnTo>
                    <a:pt x="2" y="5"/>
                  </a:lnTo>
                  <a:lnTo>
                    <a:pt x="6" y="3"/>
                  </a:lnTo>
                  <a:lnTo>
                    <a:pt x="12" y="0"/>
                  </a:lnTo>
                  <a:lnTo>
                    <a:pt x="20" y="0"/>
                  </a:lnTo>
                  <a:lnTo>
                    <a:pt x="29" y="0"/>
                  </a:lnTo>
                  <a:lnTo>
                    <a:pt x="37" y="2"/>
                  </a:lnTo>
                  <a:lnTo>
                    <a:pt x="45" y="2"/>
                  </a:lnTo>
                  <a:lnTo>
                    <a:pt x="5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2" name="Freeform 56"/>
            <p:cNvSpPr>
              <a:spLocks/>
            </p:cNvSpPr>
            <p:nvPr/>
          </p:nvSpPr>
          <p:spPr bwMode="auto">
            <a:xfrm>
              <a:off x="2699" y="2572"/>
              <a:ext cx="35" cy="30"/>
            </a:xfrm>
            <a:custGeom>
              <a:avLst/>
              <a:gdLst>
                <a:gd name="T0" fmla="*/ 69 w 69"/>
                <a:gd name="T1" fmla="*/ 21 h 60"/>
                <a:gd name="T2" fmla="*/ 69 w 69"/>
                <a:gd name="T3" fmla="*/ 29 h 60"/>
                <a:gd name="T4" fmla="*/ 68 w 69"/>
                <a:gd name="T5" fmla="*/ 37 h 60"/>
                <a:gd name="T6" fmla="*/ 65 w 69"/>
                <a:gd name="T7" fmla="*/ 42 h 60"/>
                <a:gd name="T8" fmla="*/ 62 w 69"/>
                <a:gd name="T9" fmla="*/ 46 h 60"/>
                <a:gd name="T10" fmla="*/ 55 w 69"/>
                <a:gd name="T11" fmla="*/ 49 h 60"/>
                <a:gd name="T12" fmla="*/ 50 w 69"/>
                <a:gd name="T13" fmla="*/ 53 h 60"/>
                <a:gd name="T14" fmla="*/ 44 w 69"/>
                <a:gd name="T15" fmla="*/ 56 h 60"/>
                <a:gd name="T16" fmla="*/ 38 w 69"/>
                <a:gd name="T17" fmla="*/ 60 h 60"/>
                <a:gd name="T18" fmla="*/ 32 w 69"/>
                <a:gd name="T19" fmla="*/ 58 h 60"/>
                <a:gd name="T20" fmla="*/ 25 w 69"/>
                <a:gd name="T21" fmla="*/ 57 h 60"/>
                <a:gd name="T22" fmla="*/ 19 w 69"/>
                <a:gd name="T23" fmla="*/ 55 h 60"/>
                <a:gd name="T24" fmla="*/ 13 w 69"/>
                <a:gd name="T25" fmla="*/ 54 h 60"/>
                <a:gd name="T26" fmla="*/ 6 w 69"/>
                <a:gd name="T27" fmla="*/ 51 h 60"/>
                <a:gd name="T28" fmla="*/ 3 w 69"/>
                <a:gd name="T29" fmla="*/ 47 h 60"/>
                <a:gd name="T30" fmla="*/ 0 w 69"/>
                <a:gd name="T31" fmla="*/ 42 h 60"/>
                <a:gd name="T32" fmla="*/ 0 w 69"/>
                <a:gd name="T33" fmla="*/ 36 h 60"/>
                <a:gd name="T34" fmla="*/ 0 w 69"/>
                <a:gd name="T35" fmla="*/ 26 h 60"/>
                <a:gd name="T36" fmla="*/ 4 w 69"/>
                <a:gd name="T37" fmla="*/ 20 h 60"/>
                <a:gd name="T38" fmla="*/ 9 w 69"/>
                <a:gd name="T39" fmla="*/ 12 h 60"/>
                <a:gd name="T40" fmla="*/ 18 w 69"/>
                <a:gd name="T41" fmla="*/ 6 h 60"/>
                <a:gd name="T42" fmla="*/ 14 w 69"/>
                <a:gd name="T43" fmla="*/ 12 h 60"/>
                <a:gd name="T44" fmla="*/ 10 w 69"/>
                <a:gd name="T45" fmla="*/ 19 h 60"/>
                <a:gd name="T46" fmla="*/ 7 w 69"/>
                <a:gd name="T47" fmla="*/ 25 h 60"/>
                <a:gd name="T48" fmla="*/ 8 w 69"/>
                <a:gd name="T49" fmla="*/ 36 h 60"/>
                <a:gd name="T50" fmla="*/ 16 w 69"/>
                <a:gd name="T51" fmla="*/ 44 h 60"/>
                <a:gd name="T52" fmla="*/ 28 w 69"/>
                <a:gd name="T53" fmla="*/ 51 h 60"/>
                <a:gd name="T54" fmla="*/ 33 w 69"/>
                <a:gd name="T55" fmla="*/ 51 h 60"/>
                <a:gd name="T56" fmla="*/ 39 w 69"/>
                <a:gd name="T57" fmla="*/ 52 h 60"/>
                <a:gd name="T58" fmla="*/ 45 w 69"/>
                <a:gd name="T59" fmla="*/ 51 h 60"/>
                <a:gd name="T60" fmla="*/ 51 w 69"/>
                <a:gd name="T61" fmla="*/ 48 h 60"/>
                <a:gd name="T62" fmla="*/ 56 w 69"/>
                <a:gd name="T63" fmla="*/ 40 h 60"/>
                <a:gd name="T64" fmla="*/ 62 w 69"/>
                <a:gd name="T65" fmla="*/ 32 h 60"/>
                <a:gd name="T66" fmla="*/ 63 w 69"/>
                <a:gd name="T67" fmla="*/ 24 h 60"/>
                <a:gd name="T68" fmla="*/ 59 w 69"/>
                <a:gd name="T69" fmla="*/ 15 h 60"/>
                <a:gd name="T70" fmla="*/ 52 w 69"/>
                <a:gd name="T71" fmla="*/ 10 h 60"/>
                <a:gd name="T72" fmla="*/ 46 w 69"/>
                <a:gd name="T73" fmla="*/ 7 h 60"/>
                <a:gd name="T74" fmla="*/ 37 w 69"/>
                <a:gd name="T75" fmla="*/ 5 h 60"/>
                <a:gd name="T76" fmla="*/ 30 w 69"/>
                <a:gd name="T77" fmla="*/ 6 h 60"/>
                <a:gd name="T78" fmla="*/ 26 w 69"/>
                <a:gd name="T79" fmla="*/ 9 h 60"/>
                <a:gd name="T80" fmla="*/ 26 w 69"/>
                <a:gd name="T81" fmla="*/ 0 h 60"/>
                <a:gd name="T82" fmla="*/ 32 w 69"/>
                <a:gd name="T83" fmla="*/ 0 h 60"/>
                <a:gd name="T84" fmla="*/ 39 w 69"/>
                <a:gd name="T85" fmla="*/ 0 h 60"/>
                <a:gd name="T86" fmla="*/ 46 w 69"/>
                <a:gd name="T87" fmla="*/ 0 h 60"/>
                <a:gd name="T88" fmla="*/ 53 w 69"/>
                <a:gd name="T89" fmla="*/ 3 h 60"/>
                <a:gd name="T90" fmla="*/ 58 w 69"/>
                <a:gd name="T91" fmla="*/ 4 h 60"/>
                <a:gd name="T92" fmla="*/ 64 w 69"/>
                <a:gd name="T93" fmla="*/ 7 h 60"/>
                <a:gd name="T94" fmla="*/ 67 w 69"/>
                <a:gd name="T95" fmla="*/ 12 h 60"/>
                <a:gd name="T96" fmla="*/ 69 w 69"/>
                <a:gd name="T97" fmla="*/ 21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0"/>
                <a:gd name="T149" fmla="*/ 69 w 69"/>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0">
                  <a:moveTo>
                    <a:pt x="69" y="21"/>
                  </a:moveTo>
                  <a:lnTo>
                    <a:pt x="69" y="29"/>
                  </a:lnTo>
                  <a:lnTo>
                    <a:pt x="68" y="37"/>
                  </a:lnTo>
                  <a:lnTo>
                    <a:pt x="65" y="42"/>
                  </a:lnTo>
                  <a:lnTo>
                    <a:pt x="62" y="46"/>
                  </a:lnTo>
                  <a:lnTo>
                    <a:pt x="55" y="49"/>
                  </a:lnTo>
                  <a:lnTo>
                    <a:pt x="50" y="53"/>
                  </a:lnTo>
                  <a:lnTo>
                    <a:pt x="44" y="56"/>
                  </a:lnTo>
                  <a:lnTo>
                    <a:pt x="38" y="60"/>
                  </a:lnTo>
                  <a:lnTo>
                    <a:pt x="32" y="58"/>
                  </a:lnTo>
                  <a:lnTo>
                    <a:pt x="25" y="57"/>
                  </a:lnTo>
                  <a:lnTo>
                    <a:pt x="19" y="55"/>
                  </a:lnTo>
                  <a:lnTo>
                    <a:pt x="13" y="54"/>
                  </a:lnTo>
                  <a:lnTo>
                    <a:pt x="6" y="51"/>
                  </a:lnTo>
                  <a:lnTo>
                    <a:pt x="3" y="47"/>
                  </a:lnTo>
                  <a:lnTo>
                    <a:pt x="0" y="42"/>
                  </a:lnTo>
                  <a:lnTo>
                    <a:pt x="0" y="36"/>
                  </a:lnTo>
                  <a:lnTo>
                    <a:pt x="0" y="26"/>
                  </a:lnTo>
                  <a:lnTo>
                    <a:pt x="4" y="20"/>
                  </a:lnTo>
                  <a:lnTo>
                    <a:pt x="9" y="12"/>
                  </a:lnTo>
                  <a:lnTo>
                    <a:pt x="18" y="6"/>
                  </a:lnTo>
                  <a:lnTo>
                    <a:pt x="14" y="12"/>
                  </a:lnTo>
                  <a:lnTo>
                    <a:pt x="10" y="19"/>
                  </a:lnTo>
                  <a:lnTo>
                    <a:pt x="7" y="25"/>
                  </a:lnTo>
                  <a:lnTo>
                    <a:pt x="8" y="36"/>
                  </a:lnTo>
                  <a:lnTo>
                    <a:pt x="16" y="44"/>
                  </a:lnTo>
                  <a:lnTo>
                    <a:pt x="28" y="51"/>
                  </a:lnTo>
                  <a:lnTo>
                    <a:pt x="33" y="51"/>
                  </a:lnTo>
                  <a:lnTo>
                    <a:pt x="39" y="52"/>
                  </a:lnTo>
                  <a:lnTo>
                    <a:pt x="45" y="51"/>
                  </a:lnTo>
                  <a:lnTo>
                    <a:pt x="51" y="48"/>
                  </a:lnTo>
                  <a:lnTo>
                    <a:pt x="56" y="40"/>
                  </a:lnTo>
                  <a:lnTo>
                    <a:pt x="62" y="32"/>
                  </a:lnTo>
                  <a:lnTo>
                    <a:pt x="63" y="24"/>
                  </a:lnTo>
                  <a:lnTo>
                    <a:pt x="59" y="15"/>
                  </a:lnTo>
                  <a:lnTo>
                    <a:pt x="52" y="10"/>
                  </a:lnTo>
                  <a:lnTo>
                    <a:pt x="46" y="7"/>
                  </a:lnTo>
                  <a:lnTo>
                    <a:pt x="37" y="5"/>
                  </a:lnTo>
                  <a:lnTo>
                    <a:pt x="30" y="6"/>
                  </a:lnTo>
                  <a:lnTo>
                    <a:pt x="26" y="9"/>
                  </a:lnTo>
                  <a:lnTo>
                    <a:pt x="26" y="0"/>
                  </a:lnTo>
                  <a:lnTo>
                    <a:pt x="32" y="0"/>
                  </a:lnTo>
                  <a:lnTo>
                    <a:pt x="39" y="0"/>
                  </a:lnTo>
                  <a:lnTo>
                    <a:pt x="46" y="0"/>
                  </a:lnTo>
                  <a:lnTo>
                    <a:pt x="53" y="3"/>
                  </a:lnTo>
                  <a:lnTo>
                    <a:pt x="58" y="4"/>
                  </a:lnTo>
                  <a:lnTo>
                    <a:pt x="64" y="7"/>
                  </a:lnTo>
                  <a:lnTo>
                    <a:pt x="67" y="12"/>
                  </a:lnTo>
                  <a:lnTo>
                    <a:pt x="6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844930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Voice Traffic</a:t>
            </a:r>
            <a:endParaRPr lang="en-US" dirty="0"/>
          </a:p>
        </p:txBody>
      </p:sp>
      <p:sp>
        <p:nvSpPr>
          <p:cNvPr id="3" name="Rectangle 2"/>
          <p:cNvSpPr/>
          <p:nvPr/>
        </p:nvSpPr>
        <p:spPr>
          <a:xfrm>
            <a:off x="1828800" y="6019800"/>
            <a:ext cx="6248400" cy="338554"/>
          </a:xfrm>
          <a:prstGeom prst="rect">
            <a:avLst/>
          </a:prstGeom>
        </p:spPr>
        <p:txBody>
          <a:bodyPr wrap="square">
            <a:spAutoFit/>
          </a:bodyPr>
          <a:lstStyle/>
          <a:p>
            <a:r>
              <a:rPr lang="en-US" sz="1600" dirty="0">
                <a:hlinkClick r:id="rId2"/>
              </a:rPr>
              <a:t>http://</a:t>
            </a:r>
            <a:r>
              <a:rPr lang="en-US" sz="1600" dirty="0" smtClean="0">
                <a:hlinkClick r:id="rId2"/>
              </a:rPr>
              <a:t>www.telegeography.com/product-info/map_traffic/index.php</a:t>
            </a:r>
            <a:r>
              <a:rPr lang="en-US" sz="1600" dirty="0" smtClean="0"/>
              <a:t> </a:t>
            </a:r>
            <a:endParaRPr lang="en-US" sz="1600" dirty="0"/>
          </a:p>
        </p:txBody>
      </p:sp>
      <p:pic>
        <p:nvPicPr>
          <p:cNvPr id="63490" name="Picture 2" descr="D:\Books\MISBook\Data6e\traffic-map-wp-16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7181" b="15226"/>
          <a:stretch/>
        </p:blipFill>
        <p:spPr bwMode="auto">
          <a:xfrm>
            <a:off x="1143000" y="1371600"/>
            <a:ext cx="781624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37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Submarine Cable Map</a:t>
            </a:r>
            <a:endParaRPr lang="en-US" dirty="0"/>
          </a:p>
        </p:txBody>
      </p:sp>
      <p:sp>
        <p:nvSpPr>
          <p:cNvPr id="3" name="Rectangle 2"/>
          <p:cNvSpPr/>
          <p:nvPr/>
        </p:nvSpPr>
        <p:spPr>
          <a:xfrm>
            <a:off x="2362200" y="6172200"/>
            <a:ext cx="5334000" cy="304800"/>
          </a:xfrm>
          <a:prstGeom prst="rect">
            <a:avLst/>
          </a:prstGeom>
        </p:spPr>
        <p:txBody>
          <a:bodyPr wrap="square">
            <a:spAutoFit/>
          </a:bodyPr>
          <a:lstStyle/>
          <a:p>
            <a:r>
              <a:rPr lang="en-US" sz="1400" dirty="0">
                <a:hlinkClick r:id="rId2"/>
              </a:rPr>
              <a:t>http://www.telegeography.com/product-info/map_cable</a:t>
            </a:r>
            <a:r>
              <a:rPr lang="en-US" sz="1400" dirty="0" smtClean="0">
                <a:hlinkClick r:id="rId2"/>
              </a:rPr>
              <a:t>/</a:t>
            </a:r>
            <a:r>
              <a:rPr lang="en-US" sz="1400" dirty="0" smtClean="0"/>
              <a:t> </a:t>
            </a:r>
            <a:endParaRPr lang="en-US" sz="1400" dirty="0"/>
          </a:p>
        </p:txBody>
      </p:sp>
      <p:pic>
        <p:nvPicPr>
          <p:cNvPr id="62467" name="Picture 3" descr="C:\Users\JPost\Desktop\2011_0208_Cable_Base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797394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19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E-Government</a:t>
            </a:r>
          </a:p>
        </p:txBody>
      </p:sp>
      <p:sp>
        <p:nvSpPr>
          <p:cNvPr id="36867" name="Rectangle 3"/>
          <p:cNvSpPr>
            <a:spLocks noGrp="1" noChangeArrowheads="1"/>
          </p:cNvSpPr>
          <p:nvPr>
            <p:ph idx="1"/>
          </p:nvPr>
        </p:nvSpPr>
        <p:spPr/>
        <p:txBody>
          <a:bodyPr/>
          <a:lstStyle/>
          <a:p>
            <a:r>
              <a:rPr lang="en-US" smtClean="0"/>
              <a:t>Government Representatives and Agencies</a:t>
            </a:r>
          </a:p>
          <a:p>
            <a:pPr lvl="1"/>
            <a:r>
              <a:rPr lang="en-US" smtClean="0"/>
              <a:t>Providing Internet access to government data.</a:t>
            </a:r>
          </a:p>
          <a:p>
            <a:pPr lvl="1"/>
            <a:r>
              <a:rPr lang="en-US" smtClean="0"/>
              <a:t>Democracy and participation</a:t>
            </a:r>
          </a:p>
          <a:p>
            <a:pPr lvl="2"/>
            <a:r>
              <a:rPr lang="en-US" sz="1800" smtClean="0"/>
              <a:t>Getting data and information</a:t>
            </a:r>
          </a:p>
          <a:p>
            <a:pPr lvl="2"/>
            <a:r>
              <a:rPr lang="en-US" sz="1800" smtClean="0"/>
              <a:t>Providing feedback and participating</a:t>
            </a:r>
          </a:p>
          <a:p>
            <a:pPr lvl="1"/>
            <a:r>
              <a:rPr lang="en-US" smtClean="0"/>
              <a:t>Voting—will we ever see electronic or online voting?</a:t>
            </a:r>
          </a:p>
          <a:p>
            <a:pPr lvl="1"/>
            <a:r>
              <a:rPr lang="en-US" smtClean="0"/>
              <a:t>Information warfare</a:t>
            </a:r>
          </a:p>
          <a:p>
            <a:pPr lvl="1"/>
            <a:r>
              <a:rPr lang="en-US" smtClean="0"/>
              <a:t>Will the Internet consolidate the world?</a:t>
            </a:r>
          </a:p>
        </p:txBody>
      </p:sp>
    </p:spTree>
    <p:extLst>
      <p:ext uri="{BB962C8B-B14F-4D97-AF65-F5344CB8AC3E}">
        <p14:creationId xmlns:p14="http://schemas.microsoft.com/office/powerpoint/2010/main" val="1029538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Electronic Voting Challenges</a:t>
            </a:r>
          </a:p>
        </p:txBody>
      </p:sp>
      <p:sp>
        <p:nvSpPr>
          <p:cNvPr id="37891" name="Rectangle 3"/>
          <p:cNvSpPr>
            <a:spLocks noGrp="1" noChangeArrowheads="1"/>
          </p:cNvSpPr>
          <p:nvPr>
            <p:ph idx="1"/>
          </p:nvPr>
        </p:nvSpPr>
        <p:spPr/>
        <p:txBody>
          <a:bodyPr>
            <a:normAutofit fontScale="92500" lnSpcReduction="10000"/>
          </a:bodyPr>
          <a:lstStyle/>
          <a:p>
            <a:r>
              <a:rPr lang="en-US" sz="2000" smtClean="0"/>
              <a:t>Prevent fraud by voters (identify voters).</a:t>
            </a:r>
          </a:p>
          <a:p>
            <a:r>
              <a:rPr lang="en-US" sz="2000" smtClean="0"/>
              <a:t>Prevent fraud by counters.</a:t>
            </a:r>
          </a:p>
          <a:p>
            <a:r>
              <a:rPr lang="en-US" sz="2000" smtClean="0"/>
              <a:t>Prevent fraud by application programmers.</a:t>
            </a:r>
          </a:p>
          <a:p>
            <a:r>
              <a:rPr lang="en-US" sz="2000" smtClean="0"/>
              <a:t>Prevent fraud by operating system programmers.</a:t>
            </a:r>
          </a:p>
          <a:p>
            <a:r>
              <a:rPr lang="en-US" sz="2000" smtClean="0"/>
              <a:t>Prevent attacks on servers.</a:t>
            </a:r>
          </a:p>
          <a:p>
            <a:r>
              <a:rPr lang="en-US" sz="2000" smtClean="0"/>
              <a:t>Prevent attacks on clients.</a:t>
            </a:r>
          </a:p>
          <a:p>
            <a:r>
              <a:rPr lang="en-US" sz="2000" smtClean="0"/>
              <a:t>Prevent loss of data.</a:t>
            </a:r>
          </a:p>
          <a:p>
            <a:r>
              <a:rPr lang="en-US" sz="2000" smtClean="0"/>
              <a:t>Provide ability to recount ballots.</a:t>
            </a:r>
          </a:p>
          <a:p>
            <a:r>
              <a:rPr lang="en-US" sz="2000" smtClean="0"/>
              <a:t>Ensure anonymity of votes.</a:t>
            </a:r>
          </a:p>
          <a:p>
            <a:r>
              <a:rPr lang="en-US" sz="2000" smtClean="0"/>
              <a:t>Provide access to all voters.</a:t>
            </a:r>
          </a:p>
          <a:p>
            <a:r>
              <a:rPr lang="en-US" sz="2000" smtClean="0"/>
              <a:t>Prevent denial of service attacks.</a:t>
            </a:r>
          </a:p>
          <a:p>
            <a:r>
              <a:rPr lang="en-US" sz="2000" smtClean="0"/>
              <a:t>Prevent user interface errors.</a:t>
            </a:r>
          </a:p>
          <a:p>
            <a:r>
              <a:rPr lang="en-US" sz="2000" smtClean="0"/>
              <a:t>Identify and let voters correct data entry errors.</a:t>
            </a:r>
          </a:p>
          <a:p>
            <a:r>
              <a:rPr lang="en-US" sz="2000" smtClean="0"/>
              <a:t>Improve on existing 1 in 6,000 to 1 in 10,000 error rates.</a:t>
            </a:r>
          </a:p>
        </p:txBody>
      </p:sp>
    </p:spTree>
    <p:extLst>
      <p:ext uri="{BB962C8B-B14F-4D97-AF65-F5344CB8AC3E}">
        <p14:creationId xmlns:p14="http://schemas.microsoft.com/office/powerpoint/2010/main" val="3721801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Information Warfare</a:t>
            </a:r>
          </a:p>
        </p:txBody>
      </p:sp>
      <p:sp>
        <p:nvSpPr>
          <p:cNvPr id="38915" name="Rectangle 3"/>
          <p:cNvSpPr>
            <a:spLocks noGrp="1" noChangeArrowheads="1"/>
          </p:cNvSpPr>
          <p:nvPr>
            <p:ph idx="1"/>
          </p:nvPr>
        </p:nvSpPr>
        <p:spPr/>
        <p:txBody>
          <a:bodyPr>
            <a:normAutofit fontScale="92500" lnSpcReduction="10000"/>
          </a:bodyPr>
          <a:lstStyle/>
          <a:p>
            <a:r>
              <a:rPr lang="en-US" dirty="0" smtClean="0"/>
              <a:t>Controlling information and knowledge</a:t>
            </a:r>
          </a:p>
          <a:p>
            <a:r>
              <a:rPr lang="en-US" dirty="0" smtClean="0"/>
              <a:t>Intercepting communications.</a:t>
            </a:r>
          </a:p>
          <a:p>
            <a:r>
              <a:rPr lang="en-US" dirty="0" smtClean="0"/>
              <a:t>Breaking codes.</a:t>
            </a:r>
          </a:p>
          <a:p>
            <a:r>
              <a:rPr lang="en-US" dirty="0" smtClean="0"/>
              <a:t>Providing false information.</a:t>
            </a:r>
          </a:p>
          <a:p>
            <a:r>
              <a:rPr lang="en-US" dirty="0" smtClean="0"/>
              <a:t>Protecting the modern economy.</a:t>
            </a:r>
          </a:p>
          <a:p>
            <a:r>
              <a:rPr lang="en-US" dirty="0" smtClean="0"/>
              <a:t>Winning a war depends on destroying the economic infrastructure, which today includes computers and networks.</a:t>
            </a:r>
          </a:p>
          <a:p>
            <a:r>
              <a:rPr lang="en-US" dirty="0" err="1" smtClean="0"/>
              <a:t>Stuxnet</a:t>
            </a:r>
            <a:r>
              <a:rPr lang="en-US" dirty="0" smtClean="0"/>
              <a:t> virus 2010 targeted Iranian nuclear facilities.</a:t>
            </a:r>
          </a:p>
        </p:txBody>
      </p:sp>
    </p:spTree>
    <p:extLst>
      <p:ext uri="{BB962C8B-B14F-4D97-AF65-F5344CB8AC3E}">
        <p14:creationId xmlns:p14="http://schemas.microsoft.com/office/powerpoint/2010/main" val="75692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Rise of the World-State</a:t>
            </a:r>
          </a:p>
        </p:txBody>
      </p:sp>
      <p:sp>
        <p:nvSpPr>
          <p:cNvPr id="39939" name="Rectangle 3"/>
          <p:cNvSpPr>
            <a:spLocks noGrp="1" noChangeArrowheads="1"/>
          </p:cNvSpPr>
          <p:nvPr>
            <p:ph idx="1"/>
          </p:nvPr>
        </p:nvSpPr>
        <p:spPr/>
        <p:txBody>
          <a:bodyPr>
            <a:normAutofit fontScale="70000" lnSpcReduction="20000"/>
          </a:bodyPr>
          <a:lstStyle/>
          <a:p>
            <a:pPr>
              <a:lnSpc>
                <a:spcPct val="90000"/>
              </a:lnSpc>
            </a:pPr>
            <a:r>
              <a:rPr lang="en-US" smtClean="0"/>
              <a:t>Early history: City-States</a:t>
            </a:r>
          </a:p>
          <a:p>
            <a:pPr lvl="1">
              <a:lnSpc>
                <a:spcPct val="90000"/>
              </a:lnSpc>
            </a:pPr>
            <a:r>
              <a:rPr lang="en-US" smtClean="0"/>
              <a:t>People band together to protect a common region.</a:t>
            </a:r>
          </a:p>
          <a:p>
            <a:pPr lvl="1">
              <a:lnSpc>
                <a:spcPct val="90000"/>
              </a:lnSpc>
            </a:pPr>
            <a:r>
              <a:rPr lang="en-US" smtClean="0"/>
              <a:t>Economically and politically could only control limited areas.</a:t>
            </a:r>
          </a:p>
          <a:p>
            <a:pPr>
              <a:lnSpc>
                <a:spcPct val="90000"/>
              </a:lnSpc>
            </a:pPr>
            <a:r>
              <a:rPr lang="en-US" smtClean="0"/>
              <a:t>Modern Era</a:t>
            </a:r>
          </a:p>
          <a:p>
            <a:pPr lvl="1">
              <a:lnSpc>
                <a:spcPct val="90000"/>
              </a:lnSpc>
            </a:pPr>
            <a:r>
              <a:rPr lang="en-US" smtClean="0"/>
              <a:t>Nation-State</a:t>
            </a:r>
          </a:p>
          <a:p>
            <a:pPr lvl="1">
              <a:lnSpc>
                <a:spcPct val="90000"/>
              </a:lnSpc>
            </a:pPr>
            <a:r>
              <a:rPr lang="en-US" smtClean="0"/>
              <a:t>Defense within  physical boundaries (oceans and mountains)</a:t>
            </a:r>
          </a:p>
          <a:p>
            <a:pPr>
              <a:lnSpc>
                <a:spcPct val="90000"/>
              </a:lnSpc>
            </a:pPr>
            <a:r>
              <a:rPr lang="en-US" smtClean="0"/>
              <a:t>International Cooperation</a:t>
            </a:r>
          </a:p>
          <a:p>
            <a:pPr lvl="1">
              <a:lnSpc>
                <a:spcPct val="90000"/>
              </a:lnSpc>
            </a:pPr>
            <a:r>
              <a:rPr lang="en-US" smtClean="0"/>
              <a:t>European Union</a:t>
            </a:r>
          </a:p>
          <a:p>
            <a:pPr lvl="1">
              <a:lnSpc>
                <a:spcPct val="90000"/>
              </a:lnSpc>
            </a:pPr>
            <a:r>
              <a:rPr lang="en-US" smtClean="0"/>
              <a:t>North American Free Trade Area</a:t>
            </a:r>
          </a:p>
          <a:p>
            <a:pPr lvl="1">
              <a:lnSpc>
                <a:spcPct val="90000"/>
              </a:lnSpc>
            </a:pPr>
            <a:r>
              <a:rPr lang="en-US" smtClean="0"/>
              <a:t>Mercosur and more</a:t>
            </a:r>
          </a:p>
          <a:p>
            <a:pPr>
              <a:lnSpc>
                <a:spcPct val="90000"/>
              </a:lnSpc>
            </a:pPr>
            <a:r>
              <a:rPr lang="en-US" smtClean="0"/>
              <a:t>The Internet could remove boundaries</a:t>
            </a:r>
          </a:p>
          <a:p>
            <a:pPr lvl="1">
              <a:lnSpc>
                <a:spcPct val="90000"/>
              </a:lnSpc>
            </a:pPr>
            <a:r>
              <a:rPr lang="en-US" smtClean="0"/>
              <a:t>Laws and enforcement will require international cooperation.</a:t>
            </a:r>
          </a:p>
          <a:p>
            <a:pPr>
              <a:lnSpc>
                <a:spcPct val="90000"/>
              </a:lnSpc>
            </a:pPr>
            <a:r>
              <a:rPr lang="en-US" smtClean="0"/>
              <a:t>Nations might become insular (e.g., France/Yahoo)</a:t>
            </a:r>
          </a:p>
          <a:p>
            <a:pPr lvl="1">
              <a:lnSpc>
                <a:spcPct val="90000"/>
              </a:lnSpc>
            </a:pPr>
            <a:r>
              <a:rPr lang="en-US" smtClean="0"/>
              <a:t>Companies might be forced to least-common denominator</a:t>
            </a:r>
          </a:p>
        </p:txBody>
      </p:sp>
    </p:spTree>
    <p:extLst>
      <p:ext uri="{BB962C8B-B14F-4D97-AF65-F5344CB8AC3E}">
        <p14:creationId xmlns:p14="http://schemas.microsoft.com/office/powerpoint/2010/main" val="30666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France v. Yahoo</a:t>
            </a:r>
            <a:endParaRPr lang="en-US" dirty="0"/>
          </a:p>
        </p:txBody>
      </p:sp>
      <p:pic>
        <p:nvPicPr>
          <p:cNvPr id="9218" name="Picture 2" descr="C:\Users\JPost\AppData\Local\Microsoft\Windows\Temporary Internet Files\Content.IE5\J63LDFCN\MC9001616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4012" y="1752600"/>
            <a:ext cx="1358900" cy="1176928"/>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p:cNvSpPr>
            <a:spLocks/>
          </p:cNvSpPr>
          <p:nvPr/>
        </p:nvSpPr>
        <p:spPr bwMode="auto">
          <a:xfrm>
            <a:off x="1676400" y="1371600"/>
            <a:ext cx="3808412" cy="2408238"/>
          </a:xfrm>
          <a:custGeom>
            <a:avLst/>
            <a:gdLst>
              <a:gd name="T0" fmla="*/ 30 w 2399"/>
              <a:gd name="T1" fmla="*/ 451 h 1517"/>
              <a:gd name="T2" fmla="*/ 27 w 2399"/>
              <a:gd name="T3" fmla="*/ 669 h 1517"/>
              <a:gd name="T4" fmla="*/ 58 w 2399"/>
              <a:gd name="T5" fmla="*/ 810 h 1517"/>
              <a:gd name="T6" fmla="*/ 116 w 2399"/>
              <a:gd name="T7" fmla="*/ 928 h 1517"/>
              <a:gd name="T8" fmla="*/ 195 w 2399"/>
              <a:gd name="T9" fmla="*/ 992 h 1517"/>
              <a:gd name="T10" fmla="*/ 375 w 2399"/>
              <a:gd name="T11" fmla="*/ 1098 h 1517"/>
              <a:gd name="T12" fmla="*/ 680 w 2399"/>
              <a:gd name="T13" fmla="*/ 1175 h 1517"/>
              <a:gd name="T14" fmla="*/ 831 w 2399"/>
              <a:gd name="T15" fmla="*/ 1239 h 1517"/>
              <a:gd name="T16" fmla="*/ 939 w 2399"/>
              <a:gd name="T17" fmla="*/ 1335 h 1517"/>
              <a:gd name="T18" fmla="*/ 1053 w 2399"/>
              <a:gd name="T19" fmla="*/ 1332 h 1517"/>
              <a:gd name="T20" fmla="*/ 1148 w 2399"/>
              <a:gd name="T21" fmla="*/ 1476 h 1517"/>
              <a:gd name="T22" fmla="*/ 1253 w 2399"/>
              <a:gd name="T23" fmla="*/ 1395 h 1517"/>
              <a:gd name="T24" fmla="*/ 1355 w 2399"/>
              <a:gd name="T25" fmla="*/ 1334 h 1517"/>
              <a:gd name="T26" fmla="*/ 1445 w 2399"/>
              <a:gd name="T27" fmla="*/ 1281 h 1517"/>
              <a:gd name="T28" fmla="*/ 1549 w 2399"/>
              <a:gd name="T29" fmla="*/ 1290 h 1517"/>
              <a:gd name="T30" fmla="*/ 1631 w 2399"/>
              <a:gd name="T31" fmla="*/ 1291 h 1517"/>
              <a:gd name="T32" fmla="*/ 1631 w 2399"/>
              <a:gd name="T33" fmla="*/ 1257 h 1517"/>
              <a:gd name="T34" fmla="*/ 1667 w 2399"/>
              <a:gd name="T35" fmla="*/ 1225 h 1517"/>
              <a:gd name="T36" fmla="*/ 1741 w 2399"/>
              <a:gd name="T37" fmla="*/ 1214 h 1517"/>
              <a:gd name="T38" fmla="*/ 1857 w 2399"/>
              <a:gd name="T39" fmla="*/ 1226 h 1517"/>
              <a:gd name="T40" fmla="*/ 1943 w 2399"/>
              <a:gd name="T41" fmla="*/ 1206 h 1517"/>
              <a:gd name="T42" fmla="*/ 2011 w 2399"/>
              <a:gd name="T43" fmla="*/ 1302 h 1517"/>
              <a:gd name="T44" fmla="*/ 2062 w 2399"/>
              <a:gd name="T45" fmla="*/ 1398 h 1517"/>
              <a:gd name="T46" fmla="*/ 2145 w 2399"/>
              <a:gd name="T47" fmla="*/ 1437 h 1517"/>
              <a:gd name="T48" fmla="*/ 2111 w 2399"/>
              <a:gd name="T49" fmla="*/ 1281 h 1517"/>
              <a:gd name="T50" fmla="*/ 2064 w 2399"/>
              <a:gd name="T51" fmla="*/ 1027 h 1517"/>
              <a:gd name="T52" fmla="*/ 2152 w 2399"/>
              <a:gd name="T53" fmla="*/ 906 h 1517"/>
              <a:gd name="T54" fmla="*/ 2203 w 2399"/>
              <a:gd name="T55" fmla="*/ 794 h 1517"/>
              <a:gd name="T56" fmla="*/ 2205 w 2399"/>
              <a:gd name="T57" fmla="*/ 755 h 1517"/>
              <a:gd name="T58" fmla="*/ 2175 w 2399"/>
              <a:gd name="T59" fmla="*/ 673 h 1517"/>
              <a:gd name="T60" fmla="*/ 2171 w 2399"/>
              <a:gd name="T61" fmla="*/ 629 h 1517"/>
              <a:gd name="T62" fmla="*/ 2181 w 2399"/>
              <a:gd name="T63" fmla="*/ 610 h 1517"/>
              <a:gd name="T64" fmla="*/ 2222 w 2399"/>
              <a:gd name="T65" fmla="*/ 585 h 1517"/>
              <a:gd name="T66" fmla="*/ 2248 w 2399"/>
              <a:gd name="T67" fmla="*/ 509 h 1517"/>
              <a:gd name="T68" fmla="*/ 2287 w 2399"/>
              <a:gd name="T69" fmla="*/ 427 h 1517"/>
              <a:gd name="T70" fmla="*/ 2314 w 2399"/>
              <a:gd name="T71" fmla="*/ 392 h 1517"/>
              <a:gd name="T72" fmla="*/ 2330 w 2399"/>
              <a:gd name="T73" fmla="*/ 331 h 1517"/>
              <a:gd name="T74" fmla="*/ 2367 w 2399"/>
              <a:gd name="T75" fmla="*/ 179 h 1517"/>
              <a:gd name="T76" fmla="*/ 2399 w 2399"/>
              <a:gd name="T77" fmla="*/ 117 h 1517"/>
              <a:gd name="T78" fmla="*/ 2321 w 2399"/>
              <a:gd name="T79" fmla="*/ 3 h 1517"/>
              <a:gd name="T80" fmla="*/ 2267 w 2399"/>
              <a:gd name="T81" fmla="*/ 120 h 1517"/>
              <a:gd name="T82" fmla="*/ 2103 w 2399"/>
              <a:gd name="T83" fmla="*/ 252 h 1517"/>
              <a:gd name="T84" fmla="*/ 2045 w 2399"/>
              <a:gd name="T85" fmla="*/ 354 h 1517"/>
              <a:gd name="T86" fmla="*/ 1980 w 2399"/>
              <a:gd name="T87" fmla="*/ 428 h 1517"/>
              <a:gd name="T88" fmla="*/ 1855 w 2399"/>
              <a:gd name="T89" fmla="*/ 515 h 1517"/>
              <a:gd name="T90" fmla="*/ 1849 w 2399"/>
              <a:gd name="T91" fmla="*/ 423 h 1517"/>
              <a:gd name="T92" fmla="*/ 1778 w 2399"/>
              <a:gd name="T93" fmla="*/ 379 h 1517"/>
              <a:gd name="T94" fmla="*/ 1721 w 2399"/>
              <a:gd name="T95" fmla="*/ 275 h 1517"/>
              <a:gd name="T96" fmla="*/ 1670 w 2399"/>
              <a:gd name="T97" fmla="*/ 392 h 1517"/>
              <a:gd name="T98" fmla="*/ 1623 w 2399"/>
              <a:gd name="T99" fmla="*/ 492 h 1517"/>
              <a:gd name="T100" fmla="*/ 1609 w 2399"/>
              <a:gd name="T101" fmla="*/ 359 h 1517"/>
              <a:gd name="T102" fmla="*/ 1691 w 2399"/>
              <a:gd name="T103" fmla="*/ 263 h 1517"/>
              <a:gd name="T104" fmla="*/ 1716 w 2399"/>
              <a:gd name="T105" fmla="*/ 242 h 1517"/>
              <a:gd name="T106" fmla="*/ 1607 w 2399"/>
              <a:gd name="T107" fmla="*/ 252 h 1517"/>
              <a:gd name="T108" fmla="*/ 1561 w 2399"/>
              <a:gd name="T109" fmla="*/ 206 h 1517"/>
              <a:gd name="T110" fmla="*/ 1476 w 2399"/>
              <a:gd name="T111" fmla="*/ 268 h 1517"/>
              <a:gd name="T112" fmla="*/ 1439 w 2399"/>
              <a:gd name="T113" fmla="*/ 228 h 1517"/>
              <a:gd name="T114" fmla="*/ 1470 w 2399"/>
              <a:gd name="T115" fmla="*/ 174 h 1517"/>
              <a:gd name="T116" fmla="*/ 1337 w 2399"/>
              <a:gd name="T117" fmla="*/ 159 h 1517"/>
              <a:gd name="T118" fmla="*/ 1237 w 2399"/>
              <a:gd name="T119" fmla="*/ 146 h 1517"/>
              <a:gd name="T120" fmla="*/ 944 w 2399"/>
              <a:gd name="T121" fmla="*/ 149 h 1517"/>
              <a:gd name="T122" fmla="*/ 457 w 2399"/>
              <a:gd name="T123" fmla="*/ 10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9" h="1517">
                <a:moveTo>
                  <a:pt x="112" y="51"/>
                </a:moveTo>
                <a:lnTo>
                  <a:pt x="114" y="70"/>
                </a:lnTo>
                <a:lnTo>
                  <a:pt x="118" y="117"/>
                </a:lnTo>
                <a:lnTo>
                  <a:pt x="116" y="174"/>
                </a:lnTo>
                <a:lnTo>
                  <a:pt x="103" y="227"/>
                </a:lnTo>
                <a:lnTo>
                  <a:pt x="91" y="251"/>
                </a:lnTo>
                <a:lnTo>
                  <a:pt x="80" y="277"/>
                </a:lnTo>
                <a:lnTo>
                  <a:pt x="68" y="304"/>
                </a:lnTo>
                <a:lnTo>
                  <a:pt x="57" y="331"/>
                </a:lnTo>
                <a:lnTo>
                  <a:pt x="46" y="356"/>
                </a:lnTo>
                <a:lnTo>
                  <a:pt x="39" y="377"/>
                </a:lnTo>
                <a:lnTo>
                  <a:pt x="32" y="393"/>
                </a:lnTo>
                <a:lnTo>
                  <a:pt x="30" y="402"/>
                </a:lnTo>
                <a:lnTo>
                  <a:pt x="30" y="421"/>
                </a:lnTo>
                <a:lnTo>
                  <a:pt x="30" y="451"/>
                </a:lnTo>
                <a:lnTo>
                  <a:pt x="26" y="483"/>
                </a:lnTo>
                <a:lnTo>
                  <a:pt x="13" y="509"/>
                </a:lnTo>
                <a:lnTo>
                  <a:pt x="2" y="527"/>
                </a:lnTo>
                <a:lnTo>
                  <a:pt x="0" y="541"/>
                </a:lnTo>
                <a:lnTo>
                  <a:pt x="4" y="551"/>
                </a:lnTo>
                <a:lnTo>
                  <a:pt x="7" y="555"/>
                </a:lnTo>
                <a:lnTo>
                  <a:pt x="7" y="564"/>
                </a:lnTo>
                <a:lnTo>
                  <a:pt x="8" y="584"/>
                </a:lnTo>
                <a:lnTo>
                  <a:pt x="8" y="607"/>
                </a:lnTo>
                <a:lnTo>
                  <a:pt x="7" y="623"/>
                </a:lnTo>
                <a:lnTo>
                  <a:pt x="7" y="632"/>
                </a:lnTo>
                <a:lnTo>
                  <a:pt x="11" y="642"/>
                </a:lnTo>
                <a:lnTo>
                  <a:pt x="14" y="651"/>
                </a:lnTo>
                <a:lnTo>
                  <a:pt x="21" y="658"/>
                </a:lnTo>
                <a:lnTo>
                  <a:pt x="27" y="669"/>
                </a:lnTo>
                <a:lnTo>
                  <a:pt x="34" y="684"/>
                </a:lnTo>
                <a:lnTo>
                  <a:pt x="39" y="701"/>
                </a:lnTo>
                <a:lnTo>
                  <a:pt x="41" y="712"/>
                </a:lnTo>
                <a:lnTo>
                  <a:pt x="43" y="724"/>
                </a:lnTo>
                <a:lnTo>
                  <a:pt x="43" y="737"/>
                </a:lnTo>
                <a:lnTo>
                  <a:pt x="44" y="749"/>
                </a:lnTo>
                <a:lnTo>
                  <a:pt x="49" y="757"/>
                </a:lnTo>
                <a:lnTo>
                  <a:pt x="55" y="761"/>
                </a:lnTo>
                <a:lnTo>
                  <a:pt x="59" y="766"/>
                </a:lnTo>
                <a:lnTo>
                  <a:pt x="58" y="771"/>
                </a:lnTo>
                <a:lnTo>
                  <a:pt x="53" y="779"/>
                </a:lnTo>
                <a:lnTo>
                  <a:pt x="49" y="787"/>
                </a:lnTo>
                <a:lnTo>
                  <a:pt x="52" y="794"/>
                </a:lnTo>
                <a:lnTo>
                  <a:pt x="55" y="802"/>
                </a:lnTo>
                <a:lnTo>
                  <a:pt x="58" y="810"/>
                </a:lnTo>
                <a:lnTo>
                  <a:pt x="61" y="820"/>
                </a:lnTo>
                <a:lnTo>
                  <a:pt x="68" y="833"/>
                </a:lnTo>
                <a:lnTo>
                  <a:pt x="76" y="844"/>
                </a:lnTo>
                <a:lnTo>
                  <a:pt x="81" y="852"/>
                </a:lnTo>
                <a:lnTo>
                  <a:pt x="85" y="861"/>
                </a:lnTo>
                <a:lnTo>
                  <a:pt x="90" y="871"/>
                </a:lnTo>
                <a:lnTo>
                  <a:pt x="93" y="883"/>
                </a:lnTo>
                <a:lnTo>
                  <a:pt x="89" y="894"/>
                </a:lnTo>
                <a:lnTo>
                  <a:pt x="86" y="899"/>
                </a:lnTo>
                <a:lnTo>
                  <a:pt x="89" y="906"/>
                </a:lnTo>
                <a:lnTo>
                  <a:pt x="93" y="911"/>
                </a:lnTo>
                <a:lnTo>
                  <a:pt x="99" y="917"/>
                </a:lnTo>
                <a:lnTo>
                  <a:pt x="105" y="921"/>
                </a:lnTo>
                <a:lnTo>
                  <a:pt x="111" y="925"/>
                </a:lnTo>
                <a:lnTo>
                  <a:pt x="116" y="928"/>
                </a:lnTo>
                <a:lnTo>
                  <a:pt x="117" y="929"/>
                </a:lnTo>
                <a:lnTo>
                  <a:pt x="118" y="929"/>
                </a:lnTo>
                <a:lnTo>
                  <a:pt x="121" y="930"/>
                </a:lnTo>
                <a:lnTo>
                  <a:pt x="126" y="931"/>
                </a:lnTo>
                <a:lnTo>
                  <a:pt x="132" y="934"/>
                </a:lnTo>
                <a:lnTo>
                  <a:pt x="139" y="938"/>
                </a:lnTo>
                <a:lnTo>
                  <a:pt x="145" y="943"/>
                </a:lnTo>
                <a:lnTo>
                  <a:pt x="153" y="949"/>
                </a:lnTo>
                <a:lnTo>
                  <a:pt x="159" y="957"/>
                </a:lnTo>
                <a:lnTo>
                  <a:pt x="166" y="965"/>
                </a:lnTo>
                <a:lnTo>
                  <a:pt x="173" y="972"/>
                </a:lnTo>
                <a:lnTo>
                  <a:pt x="180" y="979"/>
                </a:lnTo>
                <a:lnTo>
                  <a:pt x="186" y="984"/>
                </a:lnTo>
                <a:lnTo>
                  <a:pt x="191" y="989"/>
                </a:lnTo>
                <a:lnTo>
                  <a:pt x="195" y="992"/>
                </a:lnTo>
                <a:lnTo>
                  <a:pt x="198" y="993"/>
                </a:lnTo>
                <a:lnTo>
                  <a:pt x="199" y="994"/>
                </a:lnTo>
                <a:lnTo>
                  <a:pt x="203" y="995"/>
                </a:lnTo>
                <a:lnTo>
                  <a:pt x="212" y="1002"/>
                </a:lnTo>
                <a:lnTo>
                  <a:pt x="221" y="1012"/>
                </a:lnTo>
                <a:lnTo>
                  <a:pt x="227" y="1030"/>
                </a:lnTo>
                <a:lnTo>
                  <a:pt x="231" y="1048"/>
                </a:lnTo>
                <a:lnTo>
                  <a:pt x="232" y="1061"/>
                </a:lnTo>
                <a:lnTo>
                  <a:pt x="234" y="1067"/>
                </a:lnTo>
                <a:lnTo>
                  <a:pt x="234" y="1070"/>
                </a:lnTo>
                <a:lnTo>
                  <a:pt x="352" y="1072"/>
                </a:lnTo>
                <a:lnTo>
                  <a:pt x="353" y="1075"/>
                </a:lnTo>
                <a:lnTo>
                  <a:pt x="358" y="1083"/>
                </a:lnTo>
                <a:lnTo>
                  <a:pt x="366" y="1090"/>
                </a:lnTo>
                <a:lnTo>
                  <a:pt x="375" y="1098"/>
                </a:lnTo>
                <a:lnTo>
                  <a:pt x="385" y="1104"/>
                </a:lnTo>
                <a:lnTo>
                  <a:pt x="404" y="1116"/>
                </a:lnTo>
                <a:lnTo>
                  <a:pt x="428" y="1130"/>
                </a:lnTo>
                <a:lnTo>
                  <a:pt x="455" y="1145"/>
                </a:lnTo>
                <a:lnTo>
                  <a:pt x="481" y="1161"/>
                </a:lnTo>
                <a:lnTo>
                  <a:pt x="503" y="1173"/>
                </a:lnTo>
                <a:lnTo>
                  <a:pt x="518" y="1182"/>
                </a:lnTo>
                <a:lnTo>
                  <a:pt x="525" y="1186"/>
                </a:lnTo>
                <a:lnTo>
                  <a:pt x="668" y="1203"/>
                </a:lnTo>
                <a:lnTo>
                  <a:pt x="669" y="1203"/>
                </a:lnTo>
                <a:lnTo>
                  <a:pt x="673" y="1202"/>
                </a:lnTo>
                <a:lnTo>
                  <a:pt x="676" y="1197"/>
                </a:lnTo>
                <a:lnTo>
                  <a:pt x="677" y="1189"/>
                </a:lnTo>
                <a:lnTo>
                  <a:pt x="677" y="1180"/>
                </a:lnTo>
                <a:lnTo>
                  <a:pt x="680" y="1175"/>
                </a:lnTo>
                <a:lnTo>
                  <a:pt x="685" y="1172"/>
                </a:lnTo>
                <a:lnTo>
                  <a:pt x="694" y="1172"/>
                </a:lnTo>
                <a:lnTo>
                  <a:pt x="702" y="1172"/>
                </a:lnTo>
                <a:lnTo>
                  <a:pt x="712" y="1173"/>
                </a:lnTo>
                <a:lnTo>
                  <a:pt x="725" y="1173"/>
                </a:lnTo>
                <a:lnTo>
                  <a:pt x="739" y="1175"/>
                </a:lnTo>
                <a:lnTo>
                  <a:pt x="752" y="1176"/>
                </a:lnTo>
                <a:lnTo>
                  <a:pt x="763" y="1176"/>
                </a:lnTo>
                <a:lnTo>
                  <a:pt x="771" y="1177"/>
                </a:lnTo>
                <a:lnTo>
                  <a:pt x="773" y="1177"/>
                </a:lnTo>
                <a:lnTo>
                  <a:pt x="813" y="1226"/>
                </a:lnTo>
                <a:lnTo>
                  <a:pt x="814" y="1227"/>
                </a:lnTo>
                <a:lnTo>
                  <a:pt x="818" y="1230"/>
                </a:lnTo>
                <a:lnTo>
                  <a:pt x="825" y="1234"/>
                </a:lnTo>
                <a:lnTo>
                  <a:pt x="831" y="1239"/>
                </a:lnTo>
                <a:lnTo>
                  <a:pt x="839" y="1245"/>
                </a:lnTo>
                <a:lnTo>
                  <a:pt x="845" y="1252"/>
                </a:lnTo>
                <a:lnTo>
                  <a:pt x="850" y="1258"/>
                </a:lnTo>
                <a:lnTo>
                  <a:pt x="853" y="1264"/>
                </a:lnTo>
                <a:lnTo>
                  <a:pt x="855" y="1272"/>
                </a:lnTo>
                <a:lnTo>
                  <a:pt x="859" y="1281"/>
                </a:lnTo>
                <a:lnTo>
                  <a:pt x="867" y="1293"/>
                </a:lnTo>
                <a:lnTo>
                  <a:pt x="875" y="1303"/>
                </a:lnTo>
                <a:lnTo>
                  <a:pt x="885" y="1314"/>
                </a:lnTo>
                <a:lnTo>
                  <a:pt x="896" y="1323"/>
                </a:lnTo>
                <a:lnTo>
                  <a:pt x="908" y="1332"/>
                </a:lnTo>
                <a:lnTo>
                  <a:pt x="921" y="1339"/>
                </a:lnTo>
                <a:lnTo>
                  <a:pt x="923" y="1339"/>
                </a:lnTo>
                <a:lnTo>
                  <a:pt x="931" y="1339"/>
                </a:lnTo>
                <a:lnTo>
                  <a:pt x="939" y="1335"/>
                </a:lnTo>
                <a:lnTo>
                  <a:pt x="945" y="1325"/>
                </a:lnTo>
                <a:lnTo>
                  <a:pt x="952" y="1311"/>
                </a:lnTo>
                <a:lnTo>
                  <a:pt x="962" y="1300"/>
                </a:lnTo>
                <a:lnTo>
                  <a:pt x="972" y="1295"/>
                </a:lnTo>
                <a:lnTo>
                  <a:pt x="980" y="1296"/>
                </a:lnTo>
                <a:lnTo>
                  <a:pt x="984" y="1298"/>
                </a:lnTo>
                <a:lnTo>
                  <a:pt x="990" y="1300"/>
                </a:lnTo>
                <a:lnTo>
                  <a:pt x="998" y="1302"/>
                </a:lnTo>
                <a:lnTo>
                  <a:pt x="1007" y="1303"/>
                </a:lnTo>
                <a:lnTo>
                  <a:pt x="1014" y="1305"/>
                </a:lnTo>
                <a:lnTo>
                  <a:pt x="1022" y="1308"/>
                </a:lnTo>
                <a:lnTo>
                  <a:pt x="1030" y="1311"/>
                </a:lnTo>
                <a:lnTo>
                  <a:pt x="1035" y="1313"/>
                </a:lnTo>
                <a:lnTo>
                  <a:pt x="1044" y="1321"/>
                </a:lnTo>
                <a:lnTo>
                  <a:pt x="1053" y="1332"/>
                </a:lnTo>
                <a:lnTo>
                  <a:pt x="1062" y="1345"/>
                </a:lnTo>
                <a:lnTo>
                  <a:pt x="1069" y="1358"/>
                </a:lnTo>
                <a:lnTo>
                  <a:pt x="1073" y="1366"/>
                </a:lnTo>
                <a:lnTo>
                  <a:pt x="1078" y="1375"/>
                </a:lnTo>
                <a:lnTo>
                  <a:pt x="1086" y="1385"/>
                </a:lnTo>
                <a:lnTo>
                  <a:pt x="1093" y="1395"/>
                </a:lnTo>
                <a:lnTo>
                  <a:pt x="1100" y="1405"/>
                </a:lnTo>
                <a:lnTo>
                  <a:pt x="1108" y="1414"/>
                </a:lnTo>
                <a:lnTo>
                  <a:pt x="1114" y="1421"/>
                </a:lnTo>
                <a:lnTo>
                  <a:pt x="1120" y="1426"/>
                </a:lnTo>
                <a:lnTo>
                  <a:pt x="1128" y="1435"/>
                </a:lnTo>
                <a:lnTo>
                  <a:pt x="1136" y="1446"/>
                </a:lnTo>
                <a:lnTo>
                  <a:pt x="1143" y="1459"/>
                </a:lnTo>
                <a:lnTo>
                  <a:pt x="1145" y="1471"/>
                </a:lnTo>
                <a:lnTo>
                  <a:pt x="1148" y="1476"/>
                </a:lnTo>
                <a:lnTo>
                  <a:pt x="1154" y="1483"/>
                </a:lnTo>
                <a:lnTo>
                  <a:pt x="1166" y="1490"/>
                </a:lnTo>
                <a:lnTo>
                  <a:pt x="1178" y="1496"/>
                </a:lnTo>
                <a:lnTo>
                  <a:pt x="1195" y="1503"/>
                </a:lnTo>
                <a:lnTo>
                  <a:pt x="1212" y="1509"/>
                </a:lnTo>
                <a:lnTo>
                  <a:pt x="1230" y="1513"/>
                </a:lnTo>
                <a:lnTo>
                  <a:pt x="1246" y="1517"/>
                </a:lnTo>
                <a:lnTo>
                  <a:pt x="1239" y="1475"/>
                </a:lnTo>
                <a:lnTo>
                  <a:pt x="1237" y="1473"/>
                </a:lnTo>
                <a:lnTo>
                  <a:pt x="1236" y="1471"/>
                </a:lnTo>
                <a:lnTo>
                  <a:pt x="1234" y="1467"/>
                </a:lnTo>
                <a:lnTo>
                  <a:pt x="1232" y="1460"/>
                </a:lnTo>
                <a:lnTo>
                  <a:pt x="1235" y="1444"/>
                </a:lnTo>
                <a:lnTo>
                  <a:pt x="1243" y="1419"/>
                </a:lnTo>
                <a:lnTo>
                  <a:pt x="1253" y="1395"/>
                </a:lnTo>
                <a:lnTo>
                  <a:pt x="1264" y="1381"/>
                </a:lnTo>
                <a:lnTo>
                  <a:pt x="1270" y="1377"/>
                </a:lnTo>
                <a:lnTo>
                  <a:pt x="1276" y="1375"/>
                </a:lnTo>
                <a:lnTo>
                  <a:pt x="1282" y="1372"/>
                </a:lnTo>
                <a:lnTo>
                  <a:pt x="1287" y="1368"/>
                </a:lnTo>
                <a:lnTo>
                  <a:pt x="1294" y="1367"/>
                </a:lnTo>
                <a:lnTo>
                  <a:pt x="1299" y="1364"/>
                </a:lnTo>
                <a:lnTo>
                  <a:pt x="1304" y="1362"/>
                </a:lnTo>
                <a:lnTo>
                  <a:pt x="1309" y="1361"/>
                </a:lnTo>
                <a:lnTo>
                  <a:pt x="1314" y="1359"/>
                </a:lnTo>
                <a:lnTo>
                  <a:pt x="1322" y="1355"/>
                </a:lnTo>
                <a:lnTo>
                  <a:pt x="1331" y="1352"/>
                </a:lnTo>
                <a:lnTo>
                  <a:pt x="1340" y="1346"/>
                </a:lnTo>
                <a:lnTo>
                  <a:pt x="1349" y="1340"/>
                </a:lnTo>
                <a:lnTo>
                  <a:pt x="1355" y="1334"/>
                </a:lnTo>
                <a:lnTo>
                  <a:pt x="1359" y="1326"/>
                </a:lnTo>
                <a:lnTo>
                  <a:pt x="1361" y="1318"/>
                </a:lnTo>
                <a:lnTo>
                  <a:pt x="1362" y="1305"/>
                </a:lnTo>
                <a:lnTo>
                  <a:pt x="1367" y="1296"/>
                </a:lnTo>
                <a:lnTo>
                  <a:pt x="1375" y="1294"/>
                </a:lnTo>
                <a:lnTo>
                  <a:pt x="1380" y="1299"/>
                </a:lnTo>
                <a:lnTo>
                  <a:pt x="1386" y="1304"/>
                </a:lnTo>
                <a:lnTo>
                  <a:pt x="1395" y="1300"/>
                </a:lnTo>
                <a:lnTo>
                  <a:pt x="1405" y="1294"/>
                </a:lnTo>
                <a:lnTo>
                  <a:pt x="1417" y="1287"/>
                </a:lnTo>
                <a:lnTo>
                  <a:pt x="1428" y="1285"/>
                </a:lnTo>
                <a:lnTo>
                  <a:pt x="1436" y="1282"/>
                </a:lnTo>
                <a:lnTo>
                  <a:pt x="1441" y="1282"/>
                </a:lnTo>
                <a:lnTo>
                  <a:pt x="1443" y="1282"/>
                </a:lnTo>
                <a:lnTo>
                  <a:pt x="1445" y="1281"/>
                </a:lnTo>
                <a:lnTo>
                  <a:pt x="1452" y="1280"/>
                </a:lnTo>
                <a:lnTo>
                  <a:pt x="1461" y="1281"/>
                </a:lnTo>
                <a:lnTo>
                  <a:pt x="1471" y="1285"/>
                </a:lnTo>
                <a:lnTo>
                  <a:pt x="1476" y="1287"/>
                </a:lnTo>
                <a:lnTo>
                  <a:pt x="1481" y="1289"/>
                </a:lnTo>
                <a:lnTo>
                  <a:pt x="1486" y="1290"/>
                </a:lnTo>
                <a:lnTo>
                  <a:pt x="1493" y="1290"/>
                </a:lnTo>
                <a:lnTo>
                  <a:pt x="1498" y="1290"/>
                </a:lnTo>
                <a:lnTo>
                  <a:pt x="1503" y="1289"/>
                </a:lnTo>
                <a:lnTo>
                  <a:pt x="1508" y="1287"/>
                </a:lnTo>
                <a:lnTo>
                  <a:pt x="1513" y="1285"/>
                </a:lnTo>
                <a:lnTo>
                  <a:pt x="1523" y="1280"/>
                </a:lnTo>
                <a:lnTo>
                  <a:pt x="1534" y="1280"/>
                </a:lnTo>
                <a:lnTo>
                  <a:pt x="1543" y="1284"/>
                </a:lnTo>
                <a:lnTo>
                  <a:pt x="1549" y="1290"/>
                </a:lnTo>
                <a:lnTo>
                  <a:pt x="1557" y="1298"/>
                </a:lnTo>
                <a:lnTo>
                  <a:pt x="1564" y="1304"/>
                </a:lnTo>
                <a:lnTo>
                  <a:pt x="1573" y="1307"/>
                </a:lnTo>
                <a:lnTo>
                  <a:pt x="1584" y="1304"/>
                </a:lnTo>
                <a:lnTo>
                  <a:pt x="1593" y="1300"/>
                </a:lnTo>
                <a:lnTo>
                  <a:pt x="1599" y="1299"/>
                </a:lnTo>
                <a:lnTo>
                  <a:pt x="1603" y="1302"/>
                </a:lnTo>
                <a:lnTo>
                  <a:pt x="1607" y="1307"/>
                </a:lnTo>
                <a:lnTo>
                  <a:pt x="1609" y="1308"/>
                </a:lnTo>
                <a:lnTo>
                  <a:pt x="1613" y="1302"/>
                </a:lnTo>
                <a:lnTo>
                  <a:pt x="1616" y="1293"/>
                </a:lnTo>
                <a:lnTo>
                  <a:pt x="1617" y="1287"/>
                </a:lnTo>
                <a:lnTo>
                  <a:pt x="1620" y="1287"/>
                </a:lnTo>
                <a:lnTo>
                  <a:pt x="1625" y="1289"/>
                </a:lnTo>
                <a:lnTo>
                  <a:pt x="1631" y="1291"/>
                </a:lnTo>
                <a:lnTo>
                  <a:pt x="1640" y="1296"/>
                </a:lnTo>
                <a:lnTo>
                  <a:pt x="1645" y="1299"/>
                </a:lnTo>
                <a:lnTo>
                  <a:pt x="1652" y="1300"/>
                </a:lnTo>
                <a:lnTo>
                  <a:pt x="1658" y="1302"/>
                </a:lnTo>
                <a:lnTo>
                  <a:pt x="1664" y="1302"/>
                </a:lnTo>
                <a:lnTo>
                  <a:pt x="1671" y="1302"/>
                </a:lnTo>
                <a:lnTo>
                  <a:pt x="1675" y="1300"/>
                </a:lnTo>
                <a:lnTo>
                  <a:pt x="1677" y="1299"/>
                </a:lnTo>
                <a:lnTo>
                  <a:pt x="1677" y="1296"/>
                </a:lnTo>
                <a:lnTo>
                  <a:pt x="1671" y="1290"/>
                </a:lnTo>
                <a:lnTo>
                  <a:pt x="1662" y="1284"/>
                </a:lnTo>
                <a:lnTo>
                  <a:pt x="1653" y="1279"/>
                </a:lnTo>
                <a:lnTo>
                  <a:pt x="1645" y="1273"/>
                </a:lnTo>
                <a:lnTo>
                  <a:pt x="1639" y="1267"/>
                </a:lnTo>
                <a:lnTo>
                  <a:pt x="1631" y="1257"/>
                </a:lnTo>
                <a:lnTo>
                  <a:pt x="1625" y="1250"/>
                </a:lnTo>
                <a:lnTo>
                  <a:pt x="1617" y="1250"/>
                </a:lnTo>
                <a:lnTo>
                  <a:pt x="1611" y="1253"/>
                </a:lnTo>
                <a:lnTo>
                  <a:pt x="1603" y="1250"/>
                </a:lnTo>
                <a:lnTo>
                  <a:pt x="1598" y="1245"/>
                </a:lnTo>
                <a:lnTo>
                  <a:pt x="1595" y="1243"/>
                </a:lnTo>
                <a:lnTo>
                  <a:pt x="1599" y="1240"/>
                </a:lnTo>
                <a:lnTo>
                  <a:pt x="1608" y="1236"/>
                </a:lnTo>
                <a:lnTo>
                  <a:pt x="1620" y="1234"/>
                </a:lnTo>
                <a:lnTo>
                  <a:pt x="1631" y="1236"/>
                </a:lnTo>
                <a:lnTo>
                  <a:pt x="1639" y="1239"/>
                </a:lnTo>
                <a:lnTo>
                  <a:pt x="1644" y="1235"/>
                </a:lnTo>
                <a:lnTo>
                  <a:pt x="1649" y="1230"/>
                </a:lnTo>
                <a:lnTo>
                  <a:pt x="1659" y="1226"/>
                </a:lnTo>
                <a:lnTo>
                  <a:pt x="1667" y="1225"/>
                </a:lnTo>
                <a:lnTo>
                  <a:pt x="1675" y="1223"/>
                </a:lnTo>
                <a:lnTo>
                  <a:pt x="1681" y="1222"/>
                </a:lnTo>
                <a:lnTo>
                  <a:pt x="1687" y="1222"/>
                </a:lnTo>
                <a:lnTo>
                  <a:pt x="1694" y="1221"/>
                </a:lnTo>
                <a:lnTo>
                  <a:pt x="1699" y="1220"/>
                </a:lnTo>
                <a:lnTo>
                  <a:pt x="1704" y="1217"/>
                </a:lnTo>
                <a:lnTo>
                  <a:pt x="1708" y="1214"/>
                </a:lnTo>
                <a:lnTo>
                  <a:pt x="1712" y="1207"/>
                </a:lnTo>
                <a:lnTo>
                  <a:pt x="1712" y="1200"/>
                </a:lnTo>
                <a:lnTo>
                  <a:pt x="1712" y="1199"/>
                </a:lnTo>
                <a:lnTo>
                  <a:pt x="1717" y="1206"/>
                </a:lnTo>
                <a:lnTo>
                  <a:pt x="1725" y="1214"/>
                </a:lnTo>
                <a:lnTo>
                  <a:pt x="1734" y="1216"/>
                </a:lnTo>
                <a:lnTo>
                  <a:pt x="1739" y="1216"/>
                </a:lnTo>
                <a:lnTo>
                  <a:pt x="1741" y="1214"/>
                </a:lnTo>
                <a:lnTo>
                  <a:pt x="1744" y="1212"/>
                </a:lnTo>
                <a:lnTo>
                  <a:pt x="1749" y="1206"/>
                </a:lnTo>
                <a:lnTo>
                  <a:pt x="1755" y="1200"/>
                </a:lnTo>
                <a:lnTo>
                  <a:pt x="1764" y="1200"/>
                </a:lnTo>
                <a:lnTo>
                  <a:pt x="1775" y="1200"/>
                </a:lnTo>
                <a:lnTo>
                  <a:pt x="1787" y="1199"/>
                </a:lnTo>
                <a:lnTo>
                  <a:pt x="1798" y="1198"/>
                </a:lnTo>
                <a:lnTo>
                  <a:pt x="1802" y="1197"/>
                </a:lnTo>
                <a:lnTo>
                  <a:pt x="1807" y="1197"/>
                </a:lnTo>
                <a:lnTo>
                  <a:pt x="1817" y="1197"/>
                </a:lnTo>
                <a:lnTo>
                  <a:pt x="1827" y="1198"/>
                </a:lnTo>
                <a:lnTo>
                  <a:pt x="1835" y="1203"/>
                </a:lnTo>
                <a:lnTo>
                  <a:pt x="1841" y="1209"/>
                </a:lnTo>
                <a:lnTo>
                  <a:pt x="1849" y="1218"/>
                </a:lnTo>
                <a:lnTo>
                  <a:pt x="1857" y="1226"/>
                </a:lnTo>
                <a:lnTo>
                  <a:pt x="1863" y="1231"/>
                </a:lnTo>
                <a:lnTo>
                  <a:pt x="1870" y="1232"/>
                </a:lnTo>
                <a:lnTo>
                  <a:pt x="1875" y="1227"/>
                </a:lnTo>
                <a:lnTo>
                  <a:pt x="1881" y="1222"/>
                </a:lnTo>
                <a:lnTo>
                  <a:pt x="1889" y="1217"/>
                </a:lnTo>
                <a:lnTo>
                  <a:pt x="1895" y="1211"/>
                </a:lnTo>
                <a:lnTo>
                  <a:pt x="1899" y="1203"/>
                </a:lnTo>
                <a:lnTo>
                  <a:pt x="1903" y="1197"/>
                </a:lnTo>
                <a:lnTo>
                  <a:pt x="1909" y="1194"/>
                </a:lnTo>
                <a:lnTo>
                  <a:pt x="1913" y="1194"/>
                </a:lnTo>
                <a:lnTo>
                  <a:pt x="1918" y="1195"/>
                </a:lnTo>
                <a:lnTo>
                  <a:pt x="1925" y="1197"/>
                </a:lnTo>
                <a:lnTo>
                  <a:pt x="1930" y="1198"/>
                </a:lnTo>
                <a:lnTo>
                  <a:pt x="1936" y="1202"/>
                </a:lnTo>
                <a:lnTo>
                  <a:pt x="1943" y="1206"/>
                </a:lnTo>
                <a:lnTo>
                  <a:pt x="1949" y="1212"/>
                </a:lnTo>
                <a:lnTo>
                  <a:pt x="1954" y="1220"/>
                </a:lnTo>
                <a:lnTo>
                  <a:pt x="1964" y="1232"/>
                </a:lnTo>
                <a:lnTo>
                  <a:pt x="1973" y="1238"/>
                </a:lnTo>
                <a:lnTo>
                  <a:pt x="1980" y="1240"/>
                </a:lnTo>
                <a:lnTo>
                  <a:pt x="1985" y="1245"/>
                </a:lnTo>
                <a:lnTo>
                  <a:pt x="1989" y="1252"/>
                </a:lnTo>
                <a:lnTo>
                  <a:pt x="1993" y="1259"/>
                </a:lnTo>
                <a:lnTo>
                  <a:pt x="1994" y="1267"/>
                </a:lnTo>
                <a:lnTo>
                  <a:pt x="1994" y="1276"/>
                </a:lnTo>
                <a:lnTo>
                  <a:pt x="1991" y="1285"/>
                </a:lnTo>
                <a:lnTo>
                  <a:pt x="1990" y="1295"/>
                </a:lnTo>
                <a:lnTo>
                  <a:pt x="1993" y="1302"/>
                </a:lnTo>
                <a:lnTo>
                  <a:pt x="2002" y="1302"/>
                </a:lnTo>
                <a:lnTo>
                  <a:pt x="2011" y="1302"/>
                </a:lnTo>
                <a:lnTo>
                  <a:pt x="2014" y="1307"/>
                </a:lnTo>
                <a:lnTo>
                  <a:pt x="2013" y="1316"/>
                </a:lnTo>
                <a:lnTo>
                  <a:pt x="2011" y="1325"/>
                </a:lnTo>
                <a:lnTo>
                  <a:pt x="2011" y="1332"/>
                </a:lnTo>
                <a:lnTo>
                  <a:pt x="2012" y="1340"/>
                </a:lnTo>
                <a:lnTo>
                  <a:pt x="2016" y="1346"/>
                </a:lnTo>
                <a:lnTo>
                  <a:pt x="2020" y="1353"/>
                </a:lnTo>
                <a:lnTo>
                  <a:pt x="2025" y="1357"/>
                </a:lnTo>
                <a:lnTo>
                  <a:pt x="2031" y="1359"/>
                </a:lnTo>
                <a:lnTo>
                  <a:pt x="2036" y="1362"/>
                </a:lnTo>
                <a:lnTo>
                  <a:pt x="2039" y="1369"/>
                </a:lnTo>
                <a:lnTo>
                  <a:pt x="2041" y="1378"/>
                </a:lnTo>
                <a:lnTo>
                  <a:pt x="2046" y="1385"/>
                </a:lnTo>
                <a:lnTo>
                  <a:pt x="2053" y="1390"/>
                </a:lnTo>
                <a:lnTo>
                  <a:pt x="2062" y="1398"/>
                </a:lnTo>
                <a:lnTo>
                  <a:pt x="2066" y="1402"/>
                </a:lnTo>
                <a:lnTo>
                  <a:pt x="2072" y="1405"/>
                </a:lnTo>
                <a:lnTo>
                  <a:pt x="2077" y="1408"/>
                </a:lnTo>
                <a:lnTo>
                  <a:pt x="2084" y="1410"/>
                </a:lnTo>
                <a:lnTo>
                  <a:pt x="2089" y="1413"/>
                </a:lnTo>
                <a:lnTo>
                  <a:pt x="2094" y="1416"/>
                </a:lnTo>
                <a:lnTo>
                  <a:pt x="2099" y="1419"/>
                </a:lnTo>
                <a:lnTo>
                  <a:pt x="2102" y="1423"/>
                </a:lnTo>
                <a:lnTo>
                  <a:pt x="2105" y="1431"/>
                </a:lnTo>
                <a:lnTo>
                  <a:pt x="2108" y="1437"/>
                </a:lnTo>
                <a:lnTo>
                  <a:pt x="2113" y="1441"/>
                </a:lnTo>
                <a:lnTo>
                  <a:pt x="2123" y="1443"/>
                </a:lnTo>
                <a:lnTo>
                  <a:pt x="2134" y="1443"/>
                </a:lnTo>
                <a:lnTo>
                  <a:pt x="2141" y="1440"/>
                </a:lnTo>
                <a:lnTo>
                  <a:pt x="2145" y="1437"/>
                </a:lnTo>
                <a:lnTo>
                  <a:pt x="2146" y="1432"/>
                </a:lnTo>
                <a:lnTo>
                  <a:pt x="2148" y="1423"/>
                </a:lnTo>
                <a:lnTo>
                  <a:pt x="2149" y="1410"/>
                </a:lnTo>
                <a:lnTo>
                  <a:pt x="2150" y="1396"/>
                </a:lnTo>
                <a:lnTo>
                  <a:pt x="2152" y="1386"/>
                </a:lnTo>
                <a:lnTo>
                  <a:pt x="2153" y="1376"/>
                </a:lnTo>
                <a:lnTo>
                  <a:pt x="2153" y="1363"/>
                </a:lnTo>
                <a:lnTo>
                  <a:pt x="2152" y="1349"/>
                </a:lnTo>
                <a:lnTo>
                  <a:pt x="2146" y="1336"/>
                </a:lnTo>
                <a:lnTo>
                  <a:pt x="2141" y="1328"/>
                </a:lnTo>
                <a:lnTo>
                  <a:pt x="2135" y="1320"/>
                </a:lnTo>
                <a:lnTo>
                  <a:pt x="2128" y="1311"/>
                </a:lnTo>
                <a:lnTo>
                  <a:pt x="2122" y="1300"/>
                </a:lnTo>
                <a:lnTo>
                  <a:pt x="2116" y="1290"/>
                </a:lnTo>
                <a:lnTo>
                  <a:pt x="2111" y="1281"/>
                </a:lnTo>
                <a:lnTo>
                  <a:pt x="2107" y="1272"/>
                </a:lnTo>
                <a:lnTo>
                  <a:pt x="2104" y="1264"/>
                </a:lnTo>
                <a:lnTo>
                  <a:pt x="2099" y="1249"/>
                </a:lnTo>
                <a:lnTo>
                  <a:pt x="2089" y="1232"/>
                </a:lnTo>
                <a:lnTo>
                  <a:pt x="2078" y="1216"/>
                </a:lnTo>
                <a:lnTo>
                  <a:pt x="2070" y="1206"/>
                </a:lnTo>
                <a:lnTo>
                  <a:pt x="2063" y="1195"/>
                </a:lnTo>
                <a:lnTo>
                  <a:pt x="2055" y="1180"/>
                </a:lnTo>
                <a:lnTo>
                  <a:pt x="2048" y="1159"/>
                </a:lnTo>
                <a:lnTo>
                  <a:pt x="2041" y="1135"/>
                </a:lnTo>
                <a:lnTo>
                  <a:pt x="2040" y="1108"/>
                </a:lnTo>
                <a:lnTo>
                  <a:pt x="2041" y="1083"/>
                </a:lnTo>
                <a:lnTo>
                  <a:pt x="2048" y="1058"/>
                </a:lnTo>
                <a:lnTo>
                  <a:pt x="2058" y="1036"/>
                </a:lnTo>
                <a:lnTo>
                  <a:pt x="2064" y="1027"/>
                </a:lnTo>
                <a:lnTo>
                  <a:pt x="2071" y="1020"/>
                </a:lnTo>
                <a:lnTo>
                  <a:pt x="2076" y="1012"/>
                </a:lnTo>
                <a:lnTo>
                  <a:pt x="2081" y="1004"/>
                </a:lnTo>
                <a:lnTo>
                  <a:pt x="2086" y="998"/>
                </a:lnTo>
                <a:lnTo>
                  <a:pt x="2091" y="993"/>
                </a:lnTo>
                <a:lnTo>
                  <a:pt x="2096" y="986"/>
                </a:lnTo>
                <a:lnTo>
                  <a:pt x="2102" y="980"/>
                </a:lnTo>
                <a:lnTo>
                  <a:pt x="2111" y="969"/>
                </a:lnTo>
                <a:lnTo>
                  <a:pt x="2116" y="960"/>
                </a:lnTo>
                <a:lnTo>
                  <a:pt x="2118" y="951"/>
                </a:lnTo>
                <a:lnTo>
                  <a:pt x="2121" y="943"/>
                </a:lnTo>
                <a:lnTo>
                  <a:pt x="2125" y="933"/>
                </a:lnTo>
                <a:lnTo>
                  <a:pt x="2132" y="920"/>
                </a:lnTo>
                <a:lnTo>
                  <a:pt x="2141" y="910"/>
                </a:lnTo>
                <a:lnTo>
                  <a:pt x="2152" y="906"/>
                </a:lnTo>
                <a:lnTo>
                  <a:pt x="2159" y="904"/>
                </a:lnTo>
                <a:lnTo>
                  <a:pt x="2162" y="901"/>
                </a:lnTo>
                <a:lnTo>
                  <a:pt x="2163" y="893"/>
                </a:lnTo>
                <a:lnTo>
                  <a:pt x="2168" y="884"/>
                </a:lnTo>
                <a:lnTo>
                  <a:pt x="2177" y="872"/>
                </a:lnTo>
                <a:lnTo>
                  <a:pt x="2185" y="861"/>
                </a:lnTo>
                <a:lnTo>
                  <a:pt x="2191" y="851"/>
                </a:lnTo>
                <a:lnTo>
                  <a:pt x="2196" y="842"/>
                </a:lnTo>
                <a:lnTo>
                  <a:pt x="2200" y="834"/>
                </a:lnTo>
                <a:lnTo>
                  <a:pt x="2203" y="828"/>
                </a:lnTo>
                <a:lnTo>
                  <a:pt x="2205" y="822"/>
                </a:lnTo>
                <a:lnTo>
                  <a:pt x="2205" y="821"/>
                </a:lnTo>
                <a:lnTo>
                  <a:pt x="2208" y="807"/>
                </a:lnTo>
                <a:lnTo>
                  <a:pt x="2200" y="796"/>
                </a:lnTo>
                <a:lnTo>
                  <a:pt x="2203" y="794"/>
                </a:lnTo>
                <a:lnTo>
                  <a:pt x="2208" y="794"/>
                </a:lnTo>
                <a:lnTo>
                  <a:pt x="2214" y="794"/>
                </a:lnTo>
                <a:lnTo>
                  <a:pt x="2222" y="798"/>
                </a:lnTo>
                <a:lnTo>
                  <a:pt x="2228" y="799"/>
                </a:lnTo>
                <a:lnTo>
                  <a:pt x="2230" y="792"/>
                </a:lnTo>
                <a:lnTo>
                  <a:pt x="2228" y="781"/>
                </a:lnTo>
                <a:lnTo>
                  <a:pt x="2226" y="774"/>
                </a:lnTo>
                <a:lnTo>
                  <a:pt x="2221" y="769"/>
                </a:lnTo>
                <a:lnTo>
                  <a:pt x="2216" y="766"/>
                </a:lnTo>
                <a:lnTo>
                  <a:pt x="2209" y="766"/>
                </a:lnTo>
                <a:lnTo>
                  <a:pt x="2203" y="767"/>
                </a:lnTo>
                <a:lnTo>
                  <a:pt x="2198" y="767"/>
                </a:lnTo>
                <a:lnTo>
                  <a:pt x="2196" y="765"/>
                </a:lnTo>
                <a:lnTo>
                  <a:pt x="2199" y="760"/>
                </a:lnTo>
                <a:lnTo>
                  <a:pt x="2205" y="755"/>
                </a:lnTo>
                <a:lnTo>
                  <a:pt x="2212" y="747"/>
                </a:lnTo>
                <a:lnTo>
                  <a:pt x="2216" y="735"/>
                </a:lnTo>
                <a:lnTo>
                  <a:pt x="2216" y="724"/>
                </a:lnTo>
                <a:lnTo>
                  <a:pt x="2214" y="715"/>
                </a:lnTo>
                <a:lnTo>
                  <a:pt x="2212" y="710"/>
                </a:lnTo>
                <a:lnTo>
                  <a:pt x="2207" y="707"/>
                </a:lnTo>
                <a:lnTo>
                  <a:pt x="2200" y="706"/>
                </a:lnTo>
                <a:lnTo>
                  <a:pt x="2194" y="707"/>
                </a:lnTo>
                <a:lnTo>
                  <a:pt x="2187" y="707"/>
                </a:lnTo>
                <a:lnTo>
                  <a:pt x="2181" y="705"/>
                </a:lnTo>
                <a:lnTo>
                  <a:pt x="2177" y="699"/>
                </a:lnTo>
                <a:lnTo>
                  <a:pt x="2177" y="693"/>
                </a:lnTo>
                <a:lnTo>
                  <a:pt x="2178" y="685"/>
                </a:lnTo>
                <a:lnTo>
                  <a:pt x="2177" y="679"/>
                </a:lnTo>
                <a:lnTo>
                  <a:pt x="2175" y="673"/>
                </a:lnTo>
                <a:lnTo>
                  <a:pt x="2172" y="667"/>
                </a:lnTo>
                <a:lnTo>
                  <a:pt x="2173" y="662"/>
                </a:lnTo>
                <a:lnTo>
                  <a:pt x="2180" y="657"/>
                </a:lnTo>
                <a:lnTo>
                  <a:pt x="2184" y="655"/>
                </a:lnTo>
                <a:lnTo>
                  <a:pt x="2182" y="651"/>
                </a:lnTo>
                <a:lnTo>
                  <a:pt x="2177" y="647"/>
                </a:lnTo>
                <a:lnTo>
                  <a:pt x="2173" y="646"/>
                </a:lnTo>
                <a:lnTo>
                  <a:pt x="2168" y="644"/>
                </a:lnTo>
                <a:lnTo>
                  <a:pt x="2161" y="642"/>
                </a:lnTo>
                <a:lnTo>
                  <a:pt x="2155" y="638"/>
                </a:lnTo>
                <a:lnTo>
                  <a:pt x="2154" y="635"/>
                </a:lnTo>
                <a:lnTo>
                  <a:pt x="2157" y="633"/>
                </a:lnTo>
                <a:lnTo>
                  <a:pt x="2163" y="630"/>
                </a:lnTo>
                <a:lnTo>
                  <a:pt x="2168" y="629"/>
                </a:lnTo>
                <a:lnTo>
                  <a:pt x="2171" y="629"/>
                </a:lnTo>
                <a:lnTo>
                  <a:pt x="2171" y="626"/>
                </a:lnTo>
                <a:lnTo>
                  <a:pt x="2166" y="619"/>
                </a:lnTo>
                <a:lnTo>
                  <a:pt x="2158" y="606"/>
                </a:lnTo>
                <a:lnTo>
                  <a:pt x="2152" y="592"/>
                </a:lnTo>
                <a:lnTo>
                  <a:pt x="2148" y="579"/>
                </a:lnTo>
                <a:lnTo>
                  <a:pt x="2152" y="569"/>
                </a:lnTo>
                <a:lnTo>
                  <a:pt x="2159" y="560"/>
                </a:lnTo>
                <a:lnTo>
                  <a:pt x="2164" y="552"/>
                </a:lnTo>
                <a:lnTo>
                  <a:pt x="2170" y="551"/>
                </a:lnTo>
                <a:lnTo>
                  <a:pt x="2172" y="557"/>
                </a:lnTo>
                <a:lnTo>
                  <a:pt x="2175" y="569"/>
                </a:lnTo>
                <a:lnTo>
                  <a:pt x="2177" y="580"/>
                </a:lnTo>
                <a:lnTo>
                  <a:pt x="2178" y="592"/>
                </a:lnTo>
                <a:lnTo>
                  <a:pt x="2180" y="602"/>
                </a:lnTo>
                <a:lnTo>
                  <a:pt x="2181" y="610"/>
                </a:lnTo>
                <a:lnTo>
                  <a:pt x="2184" y="615"/>
                </a:lnTo>
                <a:lnTo>
                  <a:pt x="2189" y="619"/>
                </a:lnTo>
                <a:lnTo>
                  <a:pt x="2194" y="623"/>
                </a:lnTo>
                <a:lnTo>
                  <a:pt x="2202" y="629"/>
                </a:lnTo>
                <a:lnTo>
                  <a:pt x="2212" y="638"/>
                </a:lnTo>
                <a:lnTo>
                  <a:pt x="2220" y="643"/>
                </a:lnTo>
                <a:lnTo>
                  <a:pt x="2222" y="639"/>
                </a:lnTo>
                <a:lnTo>
                  <a:pt x="2221" y="632"/>
                </a:lnTo>
                <a:lnTo>
                  <a:pt x="2218" y="626"/>
                </a:lnTo>
                <a:lnTo>
                  <a:pt x="2217" y="623"/>
                </a:lnTo>
                <a:lnTo>
                  <a:pt x="2217" y="616"/>
                </a:lnTo>
                <a:lnTo>
                  <a:pt x="2221" y="609"/>
                </a:lnTo>
                <a:lnTo>
                  <a:pt x="2226" y="601"/>
                </a:lnTo>
                <a:lnTo>
                  <a:pt x="2227" y="593"/>
                </a:lnTo>
                <a:lnTo>
                  <a:pt x="2222" y="585"/>
                </a:lnTo>
                <a:lnTo>
                  <a:pt x="2213" y="578"/>
                </a:lnTo>
                <a:lnTo>
                  <a:pt x="2207" y="571"/>
                </a:lnTo>
                <a:lnTo>
                  <a:pt x="2204" y="566"/>
                </a:lnTo>
                <a:lnTo>
                  <a:pt x="2203" y="560"/>
                </a:lnTo>
                <a:lnTo>
                  <a:pt x="2205" y="556"/>
                </a:lnTo>
                <a:lnTo>
                  <a:pt x="2211" y="556"/>
                </a:lnTo>
                <a:lnTo>
                  <a:pt x="2218" y="557"/>
                </a:lnTo>
                <a:lnTo>
                  <a:pt x="2226" y="557"/>
                </a:lnTo>
                <a:lnTo>
                  <a:pt x="2231" y="552"/>
                </a:lnTo>
                <a:lnTo>
                  <a:pt x="2234" y="542"/>
                </a:lnTo>
                <a:lnTo>
                  <a:pt x="2236" y="532"/>
                </a:lnTo>
                <a:lnTo>
                  <a:pt x="2240" y="523"/>
                </a:lnTo>
                <a:lnTo>
                  <a:pt x="2244" y="518"/>
                </a:lnTo>
                <a:lnTo>
                  <a:pt x="2246" y="514"/>
                </a:lnTo>
                <a:lnTo>
                  <a:pt x="2248" y="509"/>
                </a:lnTo>
                <a:lnTo>
                  <a:pt x="2245" y="501"/>
                </a:lnTo>
                <a:lnTo>
                  <a:pt x="2243" y="489"/>
                </a:lnTo>
                <a:lnTo>
                  <a:pt x="2243" y="479"/>
                </a:lnTo>
                <a:lnTo>
                  <a:pt x="2243" y="471"/>
                </a:lnTo>
                <a:lnTo>
                  <a:pt x="2243" y="469"/>
                </a:lnTo>
                <a:lnTo>
                  <a:pt x="2241" y="469"/>
                </a:lnTo>
                <a:lnTo>
                  <a:pt x="2241" y="466"/>
                </a:lnTo>
                <a:lnTo>
                  <a:pt x="2243" y="465"/>
                </a:lnTo>
                <a:lnTo>
                  <a:pt x="2250" y="461"/>
                </a:lnTo>
                <a:lnTo>
                  <a:pt x="2257" y="457"/>
                </a:lnTo>
                <a:lnTo>
                  <a:pt x="2263" y="452"/>
                </a:lnTo>
                <a:lnTo>
                  <a:pt x="2270" y="446"/>
                </a:lnTo>
                <a:lnTo>
                  <a:pt x="2277" y="439"/>
                </a:lnTo>
                <a:lnTo>
                  <a:pt x="2282" y="432"/>
                </a:lnTo>
                <a:lnTo>
                  <a:pt x="2287" y="427"/>
                </a:lnTo>
                <a:lnTo>
                  <a:pt x="2291" y="423"/>
                </a:lnTo>
                <a:lnTo>
                  <a:pt x="2293" y="421"/>
                </a:lnTo>
                <a:lnTo>
                  <a:pt x="2271" y="430"/>
                </a:lnTo>
                <a:lnTo>
                  <a:pt x="2248" y="436"/>
                </a:lnTo>
                <a:lnTo>
                  <a:pt x="2248" y="433"/>
                </a:lnTo>
                <a:lnTo>
                  <a:pt x="2249" y="428"/>
                </a:lnTo>
                <a:lnTo>
                  <a:pt x="2254" y="421"/>
                </a:lnTo>
                <a:lnTo>
                  <a:pt x="2262" y="416"/>
                </a:lnTo>
                <a:lnTo>
                  <a:pt x="2270" y="411"/>
                </a:lnTo>
                <a:lnTo>
                  <a:pt x="2275" y="407"/>
                </a:lnTo>
                <a:lnTo>
                  <a:pt x="2281" y="405"/>
                </a:lnTo>
                <a:lnTo>
                  <a:pt x="2290" y="402"/>
                </a:lnTo>
                <a:lnTo>
                  <a:pt x="2302" y="400"/>
                </a:lnTo>
                <a:lnTo>
                  <a:pt x="2309" y="396"/>
                </a:lnTo>
                <a:lnTo>
                  <a:pt x="2314" y="392"/>
                </a:lnTo>
                <a:lnTo>
                  <a:pt x="2316" y="384"/>
                </a:lnTo>
                <a:lnTo>
                  <a:pt x="2316" y="378"/>
                </a:lnTo>
                <a:lnTo>
                  <a:pt x="2316" y="374"/>
                </a:lnTo>
                <a:lnTo>
                  <a:pt x="2316" y="373"/>
                </a:lnTo>
                <a:lnTo>
                  <a:pt x="2316" y="373"/>
                </a:lnTo>
                <a:lnTo>
                  <a:pt x="2317" y="374"/>
                </a:lnTo>
                <a:lnTo>
                  <a:pt x="2320" y="374"/>
                </a:lnTo>
                <a:lnTo>
                  <a:pt x="2323" y="373"/>
                </a:lnTo>
                <a:lnTo>
                  <a:pt x="2327" y="368"/>
                </a:lnTo>
                <a:lnTo>
                  <a:pt x="2331" y="360"/>
                </a:lnTo>
                <a:lnTo>
                  <a:pt x="2336" y="355"/>
                </a:lnTo>
                <a:lnTo>
                  <a:pt x="2340" y="352"/>
                </a:lnTo>
                <a:lnTo>
                  <a:pt x="2341" y="351"/>
                </a:lnTo>
                <a:lnTo>
                  <a:pt x="2337" y="339"/>
                </a:lnTo>
                <a:lnTo>
                  <a:pt x="2330" y="331"/>
                </a:lnTo>
                <a:lnTo>
                  <a:pt x="2323" y="322"/>
                </a:lnTo>
                <a:lnTo>
                  <a:pt x="2318" y="311"/>
                </a:lnTo>
                <a:lnTo>
                  <a:pt x="2316" y="293"/>
                </a:lnTo>
                <a:lnTo>
                  <a:pt x="2314" y="266"/>
                </a:lnTo>
                <a:lnTo>
                  <a:pt x="2314" y="242"/>
                </a:lnTo>
                <a:lnTo>
                  <a:pt x="2318" y="229"/>
                </a:lnTo>
                <a:lnTo>
                  <a:pt x="2327" y="223"/>
                </a:lnTo>
                <a:lnTo>
                  <a:pt x="2337" y="215"/>
                </a:lnTo>
                <a:lnTo>
                  <a:pt x="2346" y="209"/>
                </a:lnTo>
                <a:lnTo>
                  <a:pt x="2350" y="206"/>
                </a:lnTo>
                <a:lnTo>
                  <a:pt x="2350" y="202"/>
                </a:lnTo>
                <a:lnTo>
                  <a:pt x="2350" y="195"/>
                </a:lnTo>
                <a:lnTo>
                  <a:pt x="2352" y="186"/>
                </a:lnTo>
                <a:lnTo>
                  <a:pt x="2358" y="181"/>
                </a:lnTo>
                <a:lnTo>
                  <a:pt x="2367" y="179"/>
                </a:lnTo>
                <a:lnTo>
                  <a:pt x="2375" y="177"/>
                </a:lnTo>
                <a:lnTo>
                  <a:pt x="2380" y="172"/>
                </a:lnTo>
                <a:lnTo>
                  <a:pt x="2384" y="164"/>
                </a:lnTo>
                <a:lnTo>
                  <a:pt x="2387" y="154"/>
                </a:lnTo>
                <a:lnTo>
                  <a:pt x="2393" y="146"/>
                </a:lnTo>
                <a:lnTo>
                  <a:pt x="2396" y="141"/>
                </a:lnTo>
                <a:lnTo>
                  <a:pt x="2399" y="138"/>
                </a:lnTo>
                <a:lnTo>
                  <a:pt x="2399" y="137"/>
                </a:lnTo>
                <a:lnTo>
                  <a:pt x="2399" y="135"/>
                </a:lnTo>
                <a:lnTo>
                  <a:pt x="2399" y="132"/>
                </a:lnTo>
                <a:lnTo>
                  <a:pt x="2399" y="128"/>
                </a:lnTo>
                <a:lnTo>
                  <a:pt x="2399" y="126"/>
                </a:lnTo>
                <a:lnTo>
                  <a:pt x="2399" y="122"/>
                </a:lnTo>
                <a:lnTo>
                  <a:pt x="2399" y="119"/>
                </a:lnTo>
                <a:lnTo>
                  <a:pt x="2399" y="117"/>
                </a:lnTo>
                <a:lnTo>
                  <a:pt x="2396" y="111"/>
                </a:lnTo>
                <a:lnTo>
                  <a:pt x="2391" y="105"/>
                </a:lnTo>
                <a:lnTo>
                  <a:pt x="2385" y="97"/>
                </a:lnTo>
                <a:lnTo>
                  <a:pt x="2376" y="88"/>
                </a:lnTo>
                <a:lnTo>
                  <a:pt x="2368" y="81"/>
                </a:lnTo>
                <a:lnTo>
                  <a:pt x="2361" y="72"/>
                </a:lnTo>
                <a:lnTo>
                  <a:pt x="2355" y="65"/>
                </a:lnTo>
                <a:lnTo>
                  <a:pt x="2353" y="60"/>
                </a:lnTo>
                <a:lnTo>
                  <a:pt x="2352" y="54"/>
                </a:lnTo>
                <a:lnTo>
                  <a:pt x="2348" y="46"/>
                </a:lnTo>
                <a:lnTo>
                  <a:pt x="2344" y="36"/>
                </a:lnTo>
                <a:lnTo>
                  <a:pt x="2339" y="26"/>
                </a:lnTo>
                <a:lnTo>
                  <a:pt x="2334" y="15"/>
                </a:lnTo>
                <a:lnTo>
                  <a:pt x="2327" y="8"/>
                </a:lnTo>
                <a:lnTo>
                  <a:pt x="2321" y="3"/>
                </a:lnTo>
                <a:lnTo>
                  <a:pt x="2313" y="0"/>
                </a:lnTo>
                <a:lnTo>
                  <a:pt x="2312" y="0"/>
                </a:lnTo>
                <a:lnTo>
                  <a:pt x="2312" y="0"/>
                </a:lnTo>
                <a:lnTo>
                  <a:pt x="2311" y="0"/>
                </a:lnTo>
                <a:lnTo>
                  <a:pt x="2311" y="0"/>
                </a:lnTo>
                <a:lnTo>
                  <a:pt x="2303" y="3"/>
                </a:lnTo>
                <a:lnTo>
                  <a:pt x="2293" y="6"/>
                </a:lnTo>
                <a:lnTo>
                  <a:pt x="2284" y="12"/>
                </a:lnTo>
                <a:lnTo>
                  <a:pt x="2276" y="18"/>
                </a:lnTo>
                <a:lnTo>
                  <a:pt x="2268" y="27"/>
                </a:lnTo>
                <a:lnTo>
                  <a:pt x="2263" y="36"/>
                </a:lnTo>
                <a:lnTo>
                  <a:pt x="2261" y="47"/>
                </a:lnTo>
                <a:lnTo>
                  <a:pt x="2262" y="60"/>
                </a:lnTo>
                <a:lnTo>
                  <a:pt x="2267" y="90"/>
                </a:lnTo>
                <a:lnTo>
                  <a:pt x="2267" y="120"/>
                </a:lnTo>
                <a:lnTo>
                  <a:pt x="2259" y="149"/>
                </a:lnTo>
                <a:lnTo>
                  <a:pt x="2245" y="170"/>
                </a:lnTo>
                <a:lnTo>
                  <a:pt x="2234" y="178"/>
                </a:lnTo>
                <a:lnTo>
                  <a:pt x="2220" y="186"/>
                </a:lnTo>
                <a:lnTo>
                  <a:pt x="2203" y="193"/>
                </a:lnTo>
                <a:lnTo>
                  <a:pt x="2186" y="201"/>
                </a:lnTo>
                <a:lnTo>
                  <a:pt x="2170" y="208"/>
                </a:lnTo>
                <a:lnTo>
                  <a:pt x="2154" y="213"/>
                </a:lnTo>
                <a:lnTo>
                  <a:pt x="2143" y="217"/>
                </a:lnTo>
                <a:lnTo>
                  <a:pt x="2135" y="220"/>
                </a:lnTo>
                <a:lnTo>
                  <a:pt x="2130" y="224"/>
                </a:lnTo>
                <a:lnTo>
                  <a:pt x="2122" y="231"/>
                </a:lnTo>
                <a:lnTo>
                  <a:pt x="2116" y="237"/>
                </a:lnTo>
                <a:lnTo>
                  <a:pt x="2109" y="245"/>
                </a:lnTo>
                <a:lnTo>
                  <a:pt x="2103" y="252"/>
                </a:lnTo>
                <a:lnTo>
                  <a:pt x="2098" y="259"/>
                </a:lnTo>
                <a:lnTo>
                  <a:pt x="2093" y="265"/>
                </a:lnTo>
                <a:lnTo>
                  <a:pt x="2090" y="269"/>
                </a:lnTo>
                <a:lnTo>
                  <a:pt x="2086" y="275"/>
                </a:lnTo>
                <a:lnTo>
                  <a:pt x="2085" y="283"/>
                </a:lnTo>
                <a:lnTo>
                  <a:pt x="2086" y="291"/>
                </a:lnTo>
                <a:lnTo>
                  <a:pt x="2090" y="300"/>
                </a:lnTo>
                <a:lnTo>
                  <a:pt x="2093" y="309"/>
                </a:lnTo>
                <a:lnTo>
                  <a:pt x="2094" y="320"/>
                </a:lnTo>
                <a:lnTo>
                  <a:pt x="2089" y="331"/>
                </a:lnTo>
                <a:lnTo>
                  <a:pt x="2078" y="342"/>
                </a:lnTo>
                <a:lnTo>
                  <a:pt x="2071" y="347"/>
                </a:lnTo>
                <a:lnTo>
                  <a:pt x="2062" y="350"/>
                </a:lnTo>
                <a:lnTo>
                  <a:pt x="2054" y="352"/>
                </a:lnTo>
                <a:lnTo>
                  <a:pt x="2045" y="354"/>
                </a:lnTo>
                <a:lnTo>
                  <a:pt x="2037" y="355"/>
                </a:lnTo>
                <a:lnTo>
                  <a:pt x="2031" y="356"/>
                </a:lnTo>
                <a:lnTo>
                  <a:pt x="2026" y="357"/>
                </a:lnTo>
                <a:lnTo>
                  <a:pt x="2022" y="359"/>
                </a:lnTo>
                <a:lnTo>
                  <a:pt x="2013" y="361"/>
                </a:lnTo>
                <a:lnTo>
                  <a:pt x="2000" y="363"/>
                </a:lnTo>
                <a:lnTo>
                  <a:pt x="1990" y="365"/>
                </a:lnTo>
                <a:lnTo>
                  <a:pt x="1987" y="373"/>
                </a:lnTo>
                <a:lnTo>
                  <a:pt x="1991" y="380"/>
                </a:lnTo>
                <a:lnTo>
                  <a:pt x="1998" y="387"/>
                </a:lnTo>
                <a:lnTo>
                  <a:pt x="2002" y="395"/>
                </a:lnTo>
                <a:lnTo>
                  <a:pt x="1996" y="407"/>
                </a:lnTo>
                <a:lnTo>
                  <a:pt x="1991" y="415"/>
                </a:lnTo>
                <a:lnTo>
                  <a:pt x="1986" y="423"/>
                </a:lnTo>
                <a:lnTo>
                  <a:pt x="1980" y="428"/>
                </a:lnTo>
                <a:lnTo>
                  <a:pt x="1975" y="433"/>
                </a:lnTo>
                <a:lnTo>
                  <a:pt x="1968" y="438"/>
                </a:lnTo>
                <a:lnTo>
                  <a:pt x="1962" y="443"/>
                </a:lnTo>
                <a:lnTo>
                  <a:pt x="1955" y="448"/>
                </a:lnTo>
                <a:lnTo>
                  <a:pt x="1948" y="455"/>
                </a:lnTo>
                <a:lnTo>
                  <a:pt x="1940" y="462"/>
                </a:lnTo>
                <a:lnTo>
                  <a:pt x="1932" y="470"/>
                </a:lnTo>
                <a:lnTo>
                  <a:pt x="1923" y="479"/>
                </a:lnTo>
                <a:lnTo>
                  <a:pt x="1913" y="487"/>
                </a:lnTo>
                <a:lnTo>
                  <a:pt x="1904" y="494"/>
                </a:lnTo>
                <a:lnTo>
                  <a:pt x="1894" y="502"/>
                </a:lnTo>
                <a:lnTo>
                  <a:pt x="1885" y="509"/>
                </a:lnTo>
                <a:lnTo>
                  <a:pt x="1875" y="512"/>
                </a:lnTo>
                <a:lnTo>
                  <a:pt x="1864" y="515"/>
                </a:lnTo>
                <a:lnTo>
                  <a:pt x="1855" y="515"/>
                </a:lnTo>
                <a:lnTo>
                  <a:pt x="1846" y="515"/>
                </a:lnTo>
                <a:lnTo>
                  <a:pt x="1837" y="514"/>
                </a:lnTo>
                <a:lnTo>
                  <a:pt x="1831" y="511"/>
                </a:lnTo>
                <a:lnTo>
                  <a:pt x="1827" y="507"/>
                </a:lnTo>
                <a:lnTo>
                  <a:pt x="1826" y="502"/>
                </a:lnTo>
                <a:lnTo>
                  <a:pt x="1827" y="497"/>
                </a:lnTo>
                <a:lnTo>
                  <a:pt x="1831" y="487"/>
                </a:lnTo>
                <a:lnTo>
                  <a:pt x="1834" y="478"/>
                </a:lnTo>
                <a:lnTo>
                  <a:pt x="1835" y="470"/>
                </a:lnTo>
                <a:lnTo>
                  <a:pt x="1837" y="461"/>
                </a:lnTo>
                <a:lnTo>
                  <a:pt x="1844" y="455"/>
                </a:lnTo>
                <a:lnTo>
                  <a:pt x="1849" y="448"/>
                </a:lnTo>
                <a:lnTo>
                  <a:pt x="1853" y="443"/>
                </a:lnTo>
                <a:lnTo>
                  <a:pt x="1852" y="433"/>
                </a:lnTo>
                <a:lnTo>
                  <a:pt x="1849" y="423"/>
                </a:lnTo>
                <a:lnTo>
                  <a:pt x="1849" y="415"/>
                </a:lnTo>
                <a:lnTo>
                  <a:pt x="1846" y="409"/>
                </a:lnTo>
                <a:lnTo>
                  <a:pt x="1841" y="402"/>
                </a:lnTo>
                <a:lnTo>
                  <a:pt x="1832" y="392"/>
                </a:lnTo>
                <a:lnTo>
                  <a:pt x="1826" y="379"/>
                </a:lnTo>
                <a:lnTo>
                  <a:pt x="1821" y="369"/>
                </a:lnTo>
                <a:lnTo>
                  <a:pt x="1818" y="365"/>
                </a:lnTo>
                <a:lnTo>
                  <a:pt x="1816" y="369"/>
                </a:lnTo>
                <a:lnTo>
                  <a:pt x="1811" y="377"/>
                </a:lnTo>
                <a:lnTo>
                  <a:pt x="1804" y="386"/>
                </a:lnTo>
                <a:lnTo>
                  <a:pt x="1795" y="393"/>
                </a:lnTo>
                <a:lnTo>
                  <a:pt x="1787" y="396"/>
                </a:lnTo>
                <a:lnTo>
                  <a:pt x="1781" y="395"/>
                </a:lnTo>
                <a:lnTo>
                  <a:pt x="1778" y="389"/>
                </a:lnTo>
                <a:lnTo>
                  <a:pt x="1778" y="379"/>
                </a:lnTo>
                <a:lnTo>
                  <a:pt x="1782" y="369"/>
                </a:lnTo>
                <a:lnTo>
                  <a:pt x="1789" y="363"/>
                </a:lnTo>
                <a:lnTo>
                  <a:pt x="1794" y="354"/>
                </a:lnTo>
                <a:lnTo>
                  <a:pt x="1793" y="342"/>
                </a:lnTo>
                <a:lnTo>
                  <a:pt x="1789" y="329"/>
                </a:lnTo>
                <a:lnTo>
                  <a:pt x="1785" y="318"/>
                </a:lnTo>
                <a:lnTo>
                  <a:pt x="1781" y="310"/>
                </a:lnTo>
                <a:lnTo>
                  <a:pt x="1776" y="302"/>
                </a:lnTo>
                <a:lnTo>
                  <a:pt x="1768" y="297"/>
                </a:lnTo>
                <a:lnTo>
                  <a:pt x="1762" y="292"/>
                </a:lnTo>
                <a:lnTo>
                  <a:pt x="1754" y="288"/>
                </a:lnTo>
                <a:lnTo>
                  <a:pt x="1748" y="286"/>
                </a:lnTo>
                <a:lnTo>
                  <a:pt x="1739" y="283"/>
                </a:lnTo>
                <a:lnTo>
                  <a:pt x="1728" y="279"/>
                </a:lnTo>
                <a:lnTo>
                  <a:pt x="1721" y="275"/>
                </a:lnTo>
                <a:lnTo>
                  <a:pt x="1717" y="274"/>
                </a:lnTo>
                <a:lnTo>
                  <a:pt x="1716" y="279"/>
                </a:lnTo>
                <a:lnTo>
                  <a:pt x="1712" y="290"/>
                </a:lnTo>
                <a:lnTo>
                  <a:pt x="1708" y="302"/>
                </a:lnTo>
                <a:lnTo>
                  <a:pt x="1705" y="314"/>
                </a:lnTo>
                <a:lnTo>
                  <a:pt x="1704" y="324"/>
                </a:lnTo>
                <a:lnTo>
                  <a:pt x="1704" y="334"/>
                </a:lnTo>
                <a:lnTo>
                  <a:pt x="1702" y="342"/>
                </a:lnTo>
                <a:lnTo>
                  <a:pt x="1694" y="342"/>
                </a:lnTo>
                <a:lnTo>
                  <a:pt x="1684" y="341"/>
                </a:lnTo>
                <a:lnTo>
                  <a:pt x="1676" y="346"/>
                </a:lnTo>
                <a:lnTo>
                  <a:pt x="1671" y="355"/>
                </a:lnTo>
                <a:lnTo>
                  <a:pt x="1668" y="368"/>
                </a:lnTo>
                <a:lnTo>
                  <a:pt x="1668" y="380"/>
                </a:lnTo>
                <a:lnTo>
                  <a:pt x="1670" y="392"/>
                </a:lnTo>
                <a:lnTo>
                  <a:pt x="1672" y="402"/>
                </a:lnTo>
                <a:lnTo>
                  <a:pt x="1673" y="416"/>
                </a:lnTo>
                <a:lnTo>
                  <a:pt x="1678" y="432"/>
                </a:lnTo>
                <a:lnTo>
                  <a:pt x="1685" y="451"/>
                </a:lnTo>
                <a:lnTo>
                  <a:pt x="1689" y="471"/>
                </a:lnTo>
                <a:lnTo>
                  <a:pt x="1689" y="492"/>
                </a:lnTo>
                <a:lnTo>
                  <a:pt x="1685" y="510"/>
                </a:lnTo>
                <a:lnTo>
                  <a:pt x="1680" y="523"/>
                </a:lnTo>
                <a:lnTo>
                  <a:pt x="1673" y="530"/>
                </a:lnTo>
                <a:lnTo>
                  <a:pt x="1663" y="534"/>
                </a:lnTo>
                <a:lnTo>
                  <a:pt x="1652" y="534"/>
                </a:lnTo>
                <a:lnTo>
                  <a:pt x="1643" y="530"/>
                </a:lnTo>
                <a:lnTo>
                  <a:pt x="1635" y="523"/>
                </a:lnTo>
                <a:lnTo>
                  <a:pt x="1628" y="509"/>
                </a:lnTo>
                <a:lnTo>
                  <a:pt x="1623" y="492"/>
                </a:lnTo>
                <a:lnTo>
                  <a:pt x="1618" y="477"/>
                </a:lnTo>
                <a:lnTo>
                  <a:pt x="1616" y="462"/>
                </a:lnTo>
                <a:lnTo>
                  <a:pt x="1614" y="450"/>
                </a:lnTo>
                <a:lnTo>
                  <a:pt x="1614" y="432"/>
                </a:lnTo>
                <a:lnTo>
                  <a:pt x="1614" y="407"/>
                </a:lnTo>
                <a:lnTo>
                  <a:pt x="1616" y="384"/>
                </a:lnTo>
                <a:lnTo>
                  <a:pt x="1621" y="368"/>
                </a:lnTo>
                <a:lnTo>
                  <a:pt x="1625" y="357"/>
                </a:lnTo>
                <a:lnTo>
                  <a:pt x="1625" y="350"/>
                </a:lnTo>
                <a:lnTo>
                  <a:pt x="1625" y="345"/>
                </a:lnTo>
                <a:lnTo>
                  <a:pt x="1623" y="342"/>
                </a:lnTo>
                <a:lnTo>
                  <a:pt x="1622" y="343"/>
                </a:lnTo>
                <a:lnTo>
                  <a:pt x="1620" y="348"/>
                </a:lnTo>
                <a:lnTo>
                  <a:pt x="1614" y="354"/>
                </a:lnTo>
                <a:lnTo>
                  <a:pt x="1609" y="359"/>
                </a:lnTo>
                <a:lnTo>
                  <a:pt x="1604" y="359"/>
                </a:lnTo>
                <a:lnTo>
                  <a:pt x="1603" y="352"/>
                </a:lnTo>
                <a:lnTo>
                  <a:pt x="1604" y="342"/>
                </a:lnTo>
                <a:lnTo>
                  <a:pt x="1609" y="331"/>
                </a:lnTo>
                <a:lnTo>
                  <a:pt x="1614" y="320"/>
                </a:lnTo>
                <a:lnTo>
                  <a:pt x="1620" y="313"/>
                </a:lnTo>
                <a:lnTo>
                  <a:pt x="1627" y="302"/>
                </a:lnTo>
                <a:lnTo>
                  <a:pt x="1643" y="291"/>
                </a:lnTo>
                <a:lnTo>
                  <a:pt x="1652" y="284"/>
                </a:lnTo>
                <a:lnTo>
                  <a:pt x="1659" y="279"/>
                </a:lnTo>
                <a:lnTo>
                  <a:pt x="1667" y="274"/>
                </a:lnTo>
                <a:lnTo>
                  <a:pt x="1673" y="270"/>
                </a:lnTo>
                <a:lnTo>
                  <a:pt x="1680" y="268"/>
                </a:lnTo>
                <a:lnTo>
                  <a:pt x="1686" y="265"/>
                </a:lnTo>
                <a:lnTo>
                  <a:pt x="1691" y="263"/>
                </a:lnTo>
                <a:lnTo>
                  <a:pt x="1696" y="263"/>
                </a:lnTo>
                <a:lnTo>
                  <a:pt x="1702" y="263"/>
                </a:lnTo>
                <a:lnTo>
                  <a:pt x="1708" y="264"/>
                </a:lnTo>
                <a:lnTo>
                  <a:pt x="1714" y="264"/>
                </a:lnTo>
                <a:lnTo>
                  <a:pt x="1721" y="265"/>
                </a:lnTo>
                <a:lnTo>
                  <a:pt x="1726" y="265"/>
                </a:lnTo>
                <a:lnTo>
                  <a:pt x="1731" y="264"/>
                </a:lnTo>
                <a:lnTo>
                  <a:pt x="1735" y="263"/>
                </a:lnTo>
                <a:lnTo>
                  <a:pt x="1736" y="260"/>
                </a:lnTo>
                <a:lnTo>
                  <a:pt x="1739" y="255"/>
                </a:lnTo>
                <a:lnTo>
                  <a:pt x="1740" y="251"/>
                </a:lnTo>
                <a:lnTo>
                  <a:pt x="1739" y="247"/>
                </a:lnTo>
                <a:lnTo>
                  <a:pt x="1734" y="243"/>
                </a:lnTo>
                <a:lnTo>
                  <a:pt x="1725" y="242"/>
                </a:lnTo>
                <a:lnTo>
                  <a:pt x="1716" y="242"/>
                </a:lnTo>
                <a:lnTo>
                  <a:pt x="1707" y="242"/>
                </a:lnTo>
                <a:lnTo>
                  <a:pt x="1699" y="241"/>
                </a:lnTo>
                <a:lnTo>
                  <a:pt x="1695" y="238"/>
                </a:lnTo>
                <a:lnTo>
                  <a:pt x="1690" y="236"/>
                </a:lnTo>
                <a:lnTo>
                  <a:pt x="1682" y="234"/>
                </a:lnTo>
                <a:lnTo>
                  <a:pt x="1675" y="232"/>
                </a:lnTo>
                <a:lnTo>
                  <a:pt x="1667" y="232"/>
                </a:lnTo>
                <a:lnTo>
                  <a:pt x="1661" y="232"/>
                </a:lnTo>
                <a:lnTo>
                  <a:pt x="1654" y="232"/>
                </a:lnTo>
                <a:lnTo>
                  <a:pt x="1649" y="234"/>
                </a:lnTo>
                <a:lnTo>
                  <a:pt x="1641" y="241"/>
                </a:lnTo>
                <a:lnTo>
                  <a:pt x="1635" y="247"/>
                </a:lnTo>
                <a:lnTo>
                  <a:pt x="1627" y="251"/>
                </a:lnTo>
                <a:lnTo>
                  <a:pt x="1614" y="252"/>
                </a:lnTo>
                <a:lnTo>
                  <a:pt x="1607" y="252"/>
                </a:lnTo>
                <a:lnTo>
                  <a:pt x="1599" y="251"/>
                </a:lnTo>
                <a:lnTo>
                  <a:pt x="1591" y="251"/>
                </a:lnTo>
                <a:lnTo>
                  <a:pt x="1584" y="249"/>
                </a:lnTo>
                <a:lnTo>
                  <a:pt x="1576" y="247"/>
                </a:lnTo>
                <a:lnTo>
                  <a:pt x="1570" y="245"/>
                </a:lnTo>
                <a:lnTo>
                  <a:pt x="1566" y="242"/>
                </a:lnTo>
                <a:lnTo>
                  <a:pt x="1563" y="238"/>
                </a:lnTo>
                <a:lnTo>
                  <a:pt x="1562" y="231"/>
                </a:lnTo>
                <a:lnTo>
                  <a:pt x="1562" y="224"/>
                </a:lnTo>
                <a:lnTo>
                  <a:pt x="1564" y="219"/>
                </a:lnTo>
                <a:lnTo>
                  <a:pt x="1570" y="215"/>
                </a:lnTo>
                <a:lnTo>
                  <a:pt x="1573" y="210"/>
                </a:lnTo>
                <a:lnTo>
                  <a:pt x="1575" y="205"/>
                </a:lnTo>
                <a:lnTo>
                  <a:pt x="1570" y="202"/>
                </a:lnTo>
                <a:lnTo>
                  <a:pt x="1561" y="206"/>
                </a:lnTo>
                <a:lnTo>
                  <a:pt x="1554" y="211"/>
                </a:lnTo>
                <a:lnTo>
                  <a:pt x="1548" y="217"/>
                </a:lnTo>
                <a:lnTo>
                  <a:pt x="1543" y="223"/>
                </a:lnTo>
                <a:lnTo>
                  <a:pt x="1536" y="231"/>
                </a:lnTo>
                <a:lnTo>
                  <a:pt x="1531" y="237"/>
                </a:lnTo>
                <a:lnTo>
                  <a:pt x="1525" y="243"/>
                </a:lnTo>
                <a:lnTo>
                  <a:pt x="1521" y="249"/>
                </a:lnTo>
                <a:lnTo>
                  <a:pt x="1516" y="252"/>
                </a:lnTo>
                <a:lnTo>
                  <a:pt x="1511" y="255"/>
                </a:lnTo>
                <a:lnTo>
                  <a:pt x="1505" y="259"/>
                </a:lnTo>
                <a:lnTo>
                  <a:pt x="1499" y="261"/>
                </a:lnTo>
                <a:lnTo>
                  <a:pt x="1494" y="264"/>
                </a:lnTo>
                <a:lnTo>
                  <a:pt x="1487" y="266"/>
                </a:lnTo>
                <a:lnTo>
                  <a:pt x="1481" y="268"/>
                </a:lnTo>
                <a:lnTo>
                  <a:pt x="1476" y="268"/>
                </a:lnTo>
                <a:lnTo>
                  <a:pt x="1471" y="266"/>
                </a:lnTo>
                <a:lnTo>
                  <a:pt x="1463" y="261"/>
                </a:lnTo>
                <a:lnTo>
                  <a:pt x="1458" y="255"/>
                </a:lnTo>
                <a:lnTo>
                  <a:pt x="1454" y="250"/>
                </a:lnTo>
                <a:lnTo>
                  <a:pt x="1453" y="249"/>
                </a:lnTo>
                <a:lnTo>
                  <a:pt x="1452" y="251"/>
                </a:lnTo>
                <a:lnTo>
                  <a:pt x="1449" y="255"/>
                </a:lnTo>
                <a:lnTo>
                  <a:pt x="1443" y="260"/>
                </a:lnTo>
                <a:lnTo>
                  <a:pt x="1431" y="263"/>
                </a:lnTo>
                <a:lnTo>
                  <a:pt x="1421" y="261"/>
                </a:lnTo>
                <a:lnTo>
                  <a:pt x="1420" y="257"/>
                </a:lnTo>
                <a:lnTo>
                  <a:pt x="1425" y="250"/>
                </a:lnTo>
                <a:lnTo>
                  <a:pt x="1431" y="241"/>
                </a:lnTo>
                <a:lnTo>
                  <a:pt x="1435" y="234"/>
                </a:lnTo>
                <a:lnTo>
                  <a:pt x="1439" y="228"/>
                </a:lnTo>
                <a:lnTo>
                  <a:pt x="1445" y="222"/>
                </a:lnTo>
                <a:lnTo>
                  <a:pt x="1452" y="214"/>
                </a:lnTo>
                <a:lnTo>
                  <a:pt x="1458" y="208"/>
                </a:lnTo>
                <a:lnTo>
                  <a:pt x="1466" y="201"/>
                </a:lnTo>
                <a:lnTo>
                  <a:pt x="1472" y="196"/>
                </a:lnTo>
                <a:lnTo>
                  <a:pt x="1478" y="192"/>
                </a:lnTo>
                <a:lnTo>
                  <a:pt x="1489" y="188"/>
                </a:lnTo>
                <a:lnTo>
                  <a:pt x="1494" y="186"/>
                </a:lnTo>
                <a:lnTo>
                  <a:pt x="1496" y="184"/>
                </a:lnTo>
                <a:lnTo>
                  <a:pt x="1496" y="184"/>
                </a:lnTo>
                <a:lnTo>
                  <a:pt x="1495" y="183"/>
                </a:lnTo>
                <a:lnTo>
                  <a:pt x="1491" y="182"/>
                </a:lnTo>
                <a:lnTo>
                  <a:pt x="1485" y="179"/>
                </a:lnTo>
                <a:lnTo>
                  <a:pt x="1477" y="177"/>
                </a:lnTo>
                <a:lnTo>
                  <a:pt x="1470" y="174"/>
                </a:lnTo>
                <a:lnTo>
                  <a:pt x="1461" y="173"/>
                </a:lnTo>
                <a:lnTo>
                  <a:pt x="1452" y="173"/>
                </a:lnTo>
                <a:lnTo>
                  <a:pt x="1443" y="176"/>
                </a:lnTo>
                <a:lnTo>
                  <a:pt x="1428" y="179"/>
                </a:lnTo>
                <a:lnTo>
                  <a:pt x="1421" y="179"/>
                </a:lnTo>
                <a:lnTo>
                  <a:pt x="1414" y="177"/>
                </a:lnTo>
                <a:lnTo>
                  <a:pt x="1405" y="176"/>
                </a:lnTo>
                <a:lnTo>
                  <a:pt x="1394" y="173"/>
                </a:lnTo>
                <a:lnTo>
                  <a:pt x="1381" y="168"/>
                </a:lnTo>
                <a:lnTo>
                  <a:pt x="1372" y="164"/>
                </a:lnTo>
                <a:lnTo>
                  <a:pt x="1368" y="161"/>
                </a:lnTo>
                <a:lnTo>
                  <a:pt x="1366" y="160"/>
                </a:lnTo>
                <a:lnTo>
                  <a:pt x="1357" y="159"/>
                </a:lnTo>
                <a:lnTo>
                  <a:pt x="1348" y="158"/>
                </a:lnTo>
                <a:lnTo>
                  <a:pt x="1337" y="159"/>
                </a:lnTo>
                <a:lnTo>
                  <a:pt x="1332" y="160"/>
                </a:lnTo>
                <a:lnTo>
                  <a:pt x="1327" y="160"/>
                </a:lnTo>
                <a:lnTo>
                  <a:pt x="1322" y="161"/>
                </a:lnTo>
                <a:lnTo>
                  <a:pt x="1317" y="161"/>
                </a:lnTo>
                <a:lnTo>
                  <a:pt x="1312" y="160"/>
                </a:lnTo>
                <a:lnTo>
                  <a:pt x="1307" y="159"/>
                </a:lnTo>
                <a:lnTo>
                  <a:pt x="1302" y="156"/>
                </a:lnTo>
                <a:lnTo>
                  <a:pt x="1298" y="152"/>
                </a:lnTo>
                <a:lnTo>
                  <a:pt x="1291" y="143"/>
                </a:lnTo>
                <a:lnTo>
                  <a:pt x="1285" y="135"/>
                </a:lnTo>
                <a:lnTo>
                  <a:pt x="1276" y="131"/>
                </a:lnTo>
                <a:lnTo>
                  <a:pt x="1264" y="136"/>
                </a:lnTo>
                <a:lnTo>
                  <a:pt x="1257" y="141"/>
                </a:lnTo>
                <a:lnTo>
                  <a:pt x="1248" y="143"/>
                </a:lnTo>
                <a:lnTo>
                  <a:pt x="1237" y="146"/>
                </a:lnTo>
                <a:lnTo>
                  <a:pt x="1226" y="149"/>
                </a:lnTo>
                <a:lnTo>
                  <a:pt x="1212" y="149"/>
                </a:lnTo>
                <a:lnTo>
                  <a:pt x="1196" y="150"/>
                </a:lnTo>
                <a:lnTo>
                  <a:pt x="1178" y="150"/>
                </a:lnTo>
                <a:lnTo>
                  <a:pt x="1159" y="150"/>
                </a:lnTo>
                <a:lnTo>
                  <a:pt x="1148" y="150"/>
                </a:lnTo>
                <a:lnTo>
                  <a:pt x="1132" y="150"/>
                </a:lnTo>
                <a:lnTo>
                  <a:pt x="1114" y="150"/>
                </a:lnTo>
                <a:lnTo>
                  <a:pt x="1094" y="150"/>
                </a:lnTo>
                <a:lnTo>
                  <a:pt x="1072" y="150"/>
                </a:lnTo>
                <a:lnTo>
                  <a:pt x="1048" y="150"/>
                </a:lnTo>
                <a:lnTo>
                  <a:pt x="1022" y="150"/>
                </a:lnTo>
                <a:lnTo>
                  <a:pt x="996" y="150"/>
                </a:lnTo>
                <a:lnTo>
                  <a:pt x="969" y="150"/>
                </a:lnTo>
                <a:lnTo>
                  <a:pt x="944" y="149"/>
                </a:lnTo>
                <a:lnTo>
                  <a:pt x="918" y="149"/>
                </a:lnTo>
                <a:lnTo>
                  <a:pt x="893" y="147"/>
                </a:lnTo>
                <a:lnTo>
                  <a:pt x="869" y="147"/>
                </a:lnTo>
                <a:lnTo>
                  <a:pt x="848" y="146"/>
                </a:lnTo>
                <a:lnTo>
                  <a:pt x="827" y="143"/>
                </a:lnTo>
                <a:lnTo>
                  <a:pt x="811" y="142"/>
                </a:lnTo>
                <a:lnTo>
                  <a:pt x="790" y="140"/>
                </a:lnTo>
                <a:lnTo>
                  <a:pt x="763" y="137"/>
                </a:lnTo>
                <a:lnTo>
                  <a:pt x="730" y="133"/>
                </a:lnTo>
                <a:lnTo>
                  <a:pt x="691" y="129"/>
                </a:lnTo>
                <a:lnTo>
                  <a:pt x="649" y="124"/>
                </a:lnTo>
                <a:lnTo>
                  <a:pt x="603" y="120"/>
                </a:lnTo>
                <a:lnTo>
                  <a:pt x="554" y="114"/>
                </a:lnTo>
                <a:lnTo>
                  <a:pt x="505" y="109"/>
                </a:lnTo>
                <a:lnTo>
                  <a:pt x="457" y="102"/>
                </a:lnTo>
                <a:lnTo>
                  <a:pt x="408" y="95"/>
                </a:lnTo>
                <a:lnTo>
                  <a:pt x="362" y="88"/>
                </a:lnTo>
                <a:lnTo>
                  <a:pt x="318" y="81"/>
                </a:lnTo>
                <a:lnTo>
                  <a:pt x="280" y="73"/>
                </a:lnTo>
                <a:lnTo>
                  <a:pt x="245" y="64"/>
                </a:lnTo>
                <a:lnTo>
                  <a:pt x="217" y="55"/>
                </a:lnTo>
                <a:lnTo>
                  <a:pt x="196" y="46"/>
                </a:lnTo>
                <a:lnTo>
                  <a:pt x="168" y="85"/>
                </a:lnTo>
                <a:lnTo>
                  <a:pt x="112" y="51"/>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p:cNvGrpSpPr/>
          <p:nvPr/>
        </p:nvGrpSpPr>
        <p:grpSpPr>
          <a:xfrm>
            <a:off x="1751012" y="2438400"/>
            <a:ext cx="493524" cy="367441"/>
            <a:chOff x="939760" y="666908"/>
            <a:chExt cx="5623170" cy="4186592"/>
          </a:xfrm>
        </p:grpSpPr>
        <p:sp>
          <p:nvSpPr>
            <p:cNvPr id="15" name="Freeform 14"/>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reeform 17"/>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p:cNvGrpSpPr/>
            <p:nvPr/>
          </p:nvGrpSpPr>
          <p:grpSpPr>
            <a:xfrm>
              <a:off x="1012296" y="810492"/>
              <a:ext cx="468535" cy="3181508"/>
              <a:chOff x="3264635" y="937071"/>
              <a:chExt cx="468535" cy="3181508"/>
            </a:xfrm>
          </p:grpSpPr>
          <p:sp>
            <p:nvSpPr>
              <p:cNvPr id="105" name="Freeform 10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6" name="Freeform 10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1710061" y="810492"/>
              <a:ext cx="468535" cy="3181508"/>
              <a:chOff x="3264635" y="937071"/>
              <a:chExt cx="468535" cy="3181508"/>
            </a:xfrm>
          </p:grpSpPr>
          <p:sp>
            <p:nvSpPr>
              <p:cNvPr id="91" name="Freeform 9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reeform 9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2319661" y="810492"/>
              <a:ext cx="468535" cy="3181508"/>
              <a:chOff x="3264635" y="937071"/>
              <a:chExt cx="468535" cy="3181508"/>
            </a:xfrm>
          </p:grpSpPr>
          <p:sp>
            <p:nvSpPr>
              <p:cNvPr id="77" name="Freeform 7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8" name="Freeform 7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2973343" y="810492"/>
              <a:ext cx="468535" cy="3181508"/>
              <a:chOff x="3264635" y="937071"/>
              <a:chExt cx="468535" cy="3181508"/>
            </a:xfrm>
          </p:grpSpPr>
          <p:sp>
            <p:nvSpPr>
              <p:cNvPr id="63" name="Freeform 6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Freeform 6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3615061" y="810492"/>
              <a:ext cx="468535" cy="3181508"/>
              <a:chOff x="3264635" y="937071"/>
              <a:chExt cx="468535" cy="3181508"/>
            </a:xfrm>
          </p:grpSpPr>
          <p:sp>
            <p:nvSpPr>
              <p:cNvPr id="49" name="Freeform 4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Freeform 4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4300861" y="810492"/>
              <a:ext cx="468535" cy="3181508"/>
              <a:chOff x="3264635" y="937071"/>
              <a:chExt cx="468535" cy="3181508"/>
            </a:xfrm>
          </p:grpSpPr>
          <p:sp>
            <p:nvSpPr>
              <p:cNvPr id="35" name="Freeform 3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Freeform 3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Freeform 24"/>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141412" y="2743200"/>
            <a:ext cx="1377300" cy="646331"/>
          </a:xfrm>
          <a:prstGeom prst="rect">
            <a:avLst/>
          </a:prstGeom>
          <a:noFill/>
        </p:spPr>
        <p:txBody>
          <a:bodyPr wrap="none" rtlCol="0">
            <a:spAutoFit/>
          </a:bodyPr>
          <a:lstStyle/>
          <a:p>
            <a:r>
              <a:rPr lang="en-US" sz="1800" dirty="0" smtClean="0"/>
              <a:t>Yahoo:</a:t>
            </a:r>
          </a:p>
          <a:p>
            <a:r>
              <a:rPr lang="en-US" sz="1800" dirty="0" smtClean="0"/>
              <a:t>Auction site</a:t>
            </a:r>
            <a:endParaRPr lang="en-US" sz="1800" dirty="0"/>
          </a:p>
        </p:txBody>
      </p:sp>
      <p:grpSp>
        <p:nvGrpSpPr>
          <p:cNvPr id="9228" name="Group 9227"/>
          <p:cNvGrpSpPr/>
          <p:nvPr/>
        </p:nvGrpSpPr>
        <p:grpSpPr>
          <a:xfrm>
            <a:off x="4875212" y="4191000"/>
            <a:ext cx="152400" cy="381000"/>
            <a:chOff x="4800600" y="5029200"/>
            <a:chExt cx="304800" cy="762000"/>
          </a:xfrm>
        </p:grpSpPr>
        <p:sp>
          <p:nvSpPr>
            <p:cNvPr id="13" name="Oval 12"/>
            <p:cNvSpPr/>
            <p:nvPr/>
          </p:nvSpPr>
          <p:spPr>
            <a:xfrm>
              <a:off x="4800600" y="5029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17" name="Straight Connector 9216"/>
            <p:cNvCxnSpPr/>
            <p:nvPr/>
          </p:nvCxnSpPr>
          <p:spPr>
            <a:xfrm>
              <a:off x="4953000" y="53340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22" name="Straight Connector 9221"/>
            <p:cNvCxnSpPr/>
            <p:nvPr/>
          </p:nvCxnSpPr>
          <p:spPr>
            <a:xfrm flipH="1">
              <a:off x="4800600" y="5638800"/>
              <a:ext cx="1524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24" name="Straight Connector 9223"/>
            <p:cNvCxnSpPr/>
            <p:nvPr/>
          </p:nvCxnSpPr>
          <p:spPr>
            <a:xfrm>
              <a:off x="4953000" y="5638800"/>
              <a:ext cx="1524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26" name="Straight Connector 9225"/>
            <p:cNvCxnSpPr/>
            <p:nvPr/>
          </p:nvCxnSpPr>
          <p:spPr>
            <a:xfrm>
              <a:off x="4838700" y="5486400"/>
              <a:ext cx="228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7008812" y="2209800"/>
            <a:ext cx="152400" cy="381000"/>
            <a:chOff x="4800600" y="5029200"/>
            <a:chExt cx="304800" cy="762000"/>
          </a:xfrm>
        </p:grpSpPr>
        <p:sp>
          <p:nvSpPr>
            <p:cNvPr id="133" name="Oval 132"/>
            <p:cNvSpPr/>
            <p:nvPr/>
          </p:nvSpPr>
          <p:spPr>
            <a:xfrm>
              <a:off x="4800600" y="5029200"/>
              <a:ext cx="3048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a:off x="4953000" y="5334000"/>
              <a:ext cx="0" cy="304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4800600" y="5638800"/>
              <a:ext cx="152400" cy="1524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953000" y="5638800"/>
              <a:ext cx="152400" cy="1524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38700" y="5486400"/>
              <a:ext cx="228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9229" name="TextBox 9228"/>
          <p:cNvSpPr txBox="1"/>
          <p:nvPr/>
        </p:nvSpPr>
        <p:spPr>
          <a:xfrm>
            <a:off x="6551612" y="762000"/>
            <a:ext cx="2133600" cy="923330"/>
          </a:xfrm>
          <a:prstGeom prst="rect">
            <a:avLst/>
          </a:prstGeom>
          <a:noFill/>
        </p:spPr>
        <p:txBody>
          <a:bodyPr wrap="square" rtlCol="0">
            <a:spAutoFit/>
          </a:bodyPr>
          <a:lstStyle/>
          <a:p>
            <a:r>
              <a:rPr lang="en-US" sz="1800" dirty="0" smtClean="0"/>
              <a:t>French law:</a:t>
            </a:r>
          </a:p>
          <a:p>
            <a:r>
              <a:rPr lang="en-US" sz="1800" dirty="0" smtClean="0"/>
              <a:t>Illegal to trade Nazi memorabilia</a:t>
            </a:r>
            <a:endParaRPr lang="en-US" sz="1800" dirty="0"/>
          </a:p>
        </p:txBody>
      </p:sp>
      <p:cxnSp>
        <p:nvCxnSpPr>
          <p:cNvPr id="9231" name="Straight Arrow Connector 9230"/>
          <p:cNvCxnSpPr/>
          <p:nvPr/>
        </p:nvCxnSpPr>
        <p:spPr>
          <a:xfrm flipH="1" flipV="1">
            <a:off x="2284412" y="2743200"/>
            <a:ext cx="2590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2" name="TextBox 9231"/>
          <p:cNvSpPr txBox="1"/>
          <p:nvPr/>
        </p:nvSpPr>
        <p:spPr>
          <a:xfrm>
            <a:off x="3810000" y="3810000"/>
            <a:ext cx="2223686" cy="369332"/>
          </a:xfrm>
          <a:prstGeom prst="rect">
            <a:avLst/>
          </a:prstGeom>
          <a:noFill/>
        </p:spPr>
        <p:txBody>
          <a:bodyPr wrap="none" rtlCol="0">
            <a:spAutoFit/>
          </a:bodyPr>
          <a:lstStyle/>
          <a:p>
            <a:r>
              <a:rPr lang="en-US" sz="1800" i="1" dirty="0" smtClean="0"/>
              <a:t>Auction: </a:t>
            </a:r>
            <a:r>
              <a:rPr lang="en-US" sz="1800" i="1" dirty="0"/>
              <a:t>S</a:t>
            </a:r>
            <a:r>
              <a:rPr lang="en-US" sz="1800" i="1" dirty="0" smtClean="0"/>
              <a:t>ell Nazi…</a:t>
            </a:r>
            <a:endParaRPr lang="en-US" sz="1800" i="1" dirty="0"/>
          </a:p>
        </p:txBody>
      </p:sp>
      <p:cxnSp>
        <p:nvCxnSpPr>
          <p:cNvPr id="9234" name="Straight Arrow Connector 9233"/>
          <p:cNvCxnSpPr/>
          <p:nvPr/>
        </p:nvCxnSpPr>
        <p:spPr>
          <a:xfrm flipH="1">
            <a:off x="2360612" y="2438400"/>
            <a:ext cx="464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36" name="Straight Arrow Connector 9235"/>
          <p:cNvCxnSpPr/>
          <p:nvPr/>
        </p:nvCxnSpPr>
        <p:spPr>
          <a:xfrm flipV="1">
            <a:off x="5027612" y="2590800"/>
            <a:ext cx="19050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8" name="TextBox 9237"/>
          <p:cNvSpPr txBox="1"/>
          <p:nvPr/>
        </p:nvSpPr>
        <p:spPr>
          <a:xfrm>
            <a:off x="5942012" y="1981200"/>
            <a:ext cx="582211" cy="369332"/>
          </a:xfrm>
          <a:prstGeom prst="rect">
            <a:avLst/>
          </a:prstGeom>
          <a:noFill/>
        </p:spPr>
        <p:txBody>
          <a:bodyPr wrap="none" rtlCol="0">
            <a:spAutoFit/>
          </a:bodyPr>
          <a:lstStyle/>
          <a:p>
            <a:r>
              <a:rPr lang="en-US" sz="1800" i="1" dirty="0" smtClean="0"/>
              <a:t>Buy</a:t>
            </a:r>
            <a:endParaRPr lang="en-US" sz="1800" i="1" dirty="0"/>
          </a:p>
        </p:txBody>
      </p:sp>
      <p:sp>
        <p:nvSpPr>
          <p:cNvPr id="9239" name="TextBox 9238"/>
          <p:cNvSpPr txBox="1"/>
          <p:nvPr/>
        </p:nvSpPr>
        <p:spPr>
          <a:xfrm>
            <a:off x="1371600" y="4876800"/>
            <a:ext cx="7239000" cy="1754326"/>
          </a:xfrm>
          <a:prstGeom prst="rect">
            <a:avLst/>
          </a:prstGeom>
          <a:noFill/>
        </p:spPr>
        <p:txBody>
          <a:bodyPr wrap="square" rtlCol="0">
            <a:spAutoFit/>
          </a:bodyPr>
          <a:lstStyle/>
          <a:p>
            <a:pPr marL="457200" indent="-457200">
              <a:buAutoNum type="arabicPeriod"/>
            </a:pPr>
            <a:r>
              <a:rPr lang="en-US" sz="1800" dirty="0" smtClean="0"/>
              <a:t>France charged Yahoo with violating French law by allowing the sale of Nazi memorabilia online.</a:t>
            </a:r>
          </a:p>
          <a:p>
            <a:pPr marL="457200" indent="-457200">
              <a:buAutoNum type="arabicPeriod"/>
            </a:pPr>
            <a:r>
              <a:rPr lang="en-US" sz="1800" dirty="0" smtClean="0"/>
              <a:t>A French court convicted and fined Yahoo, although Yahoo had no physical presence in France.</a:t>
            </a:r>
          </a:p>
          <a:p>
            <a:pPr marL="457200" indent="-457200">
              <a:buAutoNum type="arabicPeriod"/>
            </a:pPr>
            <a:r>
              <a:rPr lang="en-US" sz="1800" dirty="0" smtClean="0"/>
              <a:t>A U.S. court later refused to grant France the ability to collect the money from Yahoo using U.S. courts.</a:t>
            </a:r>
            <a:endParaRPr lang="en-US" sz="1800" dirty="0"/>
          </a:p>
        </p:txBody>
      </p:sp>
      <p:sp>
        <p:nvSpPr>
          <p:cNvPr id="9240" name="TextBox 9239"/>
          <p:cNvSpPr txBox="1"/>
          <p:nvPr/>
        </p:nvSpPr>
        <p:spPr>
          <a:xfrm>
            <a:off x="6781800" y="3276600"/>
            <a:ext cx="1828800" cy="1200329"/>
          </a:xfrm>
          <a:prstGeom prst="rect">
            <a:avLst/>
          </a:prstGeom>
          <a:noFill/>
        </p:spPr>
        <p:txBody>
          <a:bodyPr wrap="square" rtlCol="0">
            <a:spAutoFit/>
          </a:bodyPr>
          <a:lstStyle/>
          <a:p>
            <a:r>
              <a:rPr lang="en-US" sz="1800" dirty="0" smtClean="0">
                <a:solidFill>
                  <a:schemeClr val="accent6"/>
                </a:solidFill>
              </a:rPr>
              <a:t>Should a nation be able to set law for the rest of the world?</a:t>
            </a:r>
            <a:endParaRPr lang="en-US" sz="1800" dirty="0">
              <a:solidFill>
                <a:schemeClr val="accent6"/>
              </a:solidFill>
            </a:endParaRPr>
          </a:p>
        </p:txBody>
      </p:sp>
    </p:spTree>
    <p:extLst>
      <p:ext uri="{BB962C8B-B14F-4D97-AF65-F5344CB8AC3E}">
        <p14:creationId xmlns:p14="http://schemas.microsoft.com/office/powerpoint/2010/main" val="2430744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v. Fujian </a:t>
            </a:r>
            <a:r>
              <a:rPr lang="en-US" dirty="0" err="1" smtClean="0"/>
              <a:t>Dongbai</a:t>
            </a:r>
            <a:r>
              <a:rPr lang="en-US" dirty="0" smtClean="0"/>
              <a:t> Group</a:t>
            </a:r>
            <a:endParaRPr lang="en-US" dirty="0"/>
          </a:p>
        </p:txBody>
      </p:sp>
      <p:sp>
        <p:nvSpPr>
          <p:cNvPr id="3" name="Rectangle 2"/>
          <p:cNvSpPr/>
          <p:nvPr/>
        </p:nvSpPr>
        <p:spPr>
          <a:xfrm>
            <a:off x="1524000" y="6172200"/>
            <a:ext cx="7010400" cy="523220"/>
          </a:xfrm>
          <a:prstGeom prst="rect">
            <a:avLst/>
          </a:prstGeom>
        </p:spPr>
        <p:txBody>
          <a:bodyPr wrap="square">
            <a:spAutoFit/>
          </a:bodyPr>
          <a:lstStyle/>
          <a:p>
            <a:r>
              <a:rPr lang="en-US" sz="1400" dirty="0">
                <a:hlinkClick r:id="rId2"/>
              </a:rPr>
              <a:t>http://</a:t>
            </a:r>
            <a:r>
              <a:rPr lang="en-US" sz="1400" dirty="0" smtClean="0">
                <a:hlinkClick r:id="rId2"/>
              </a:rPr>
              <a:t>online.wsj.com/article/SB10001424052748704071704576276321665235588.html?KEYWORDS=microsoft</a:t>
            </a:r>
            <a:r>
              <a:rPr lang="en-US" sz="1400" dirty="0" smtClean="0"/>
              <a:t> April 21, 2011</a:t>
            </a:r>
            <a:endParaRPr lang="en-US" sz="1400" dirty="0"/>
          </a:p>
        </p:txBody>
      </p:sp>
      <p:sp>
        <p:nvSpPr>
          <p:cNvPr id="4" name="Freeform 11"/>
          <p:cNvSpPr>
            <a:spLocks/>
          </p:cNvSpPr>
          <p:nvPr/>
        </p:nvSpPr>
        <p:spPr bwMode="auto">
          <a:xfrm>
            <a:off x="6400800" y="1752600"/>
            <a:ext cx="1981200" cy="1252806"/>
          </a:xfrm>
          <a:custGeom>
            <a:avLst/>
            <a:gdLst>
              <a:gd name="T0" fmla="*/ 30 w 2399"/>
              <a:gd name="T1" fmla="*/ 451 h 1517"/>
              <a:gd name="T2" fmla="*/ 27 w 2399"/>
              <a:gd name="T3" fmla="*/ 669 h 1517"/>
              <a:gd name="T4" fmla="*/ 58 w 2399"/>
              <a:gd name="T5" fmla="*/ 810 h 1517"/>
              <a:gd name="T6" fmla="*/ 116 w 2399"/>
              <a:gd name="T7" fmla="*/ 928 h 1517"/>
              <a:gd name="T8" fmla="*/ 195 w 2399"/>
              <a:gd name="T9" fmla="*/ 992 h 1517"/>
              <a:gd name="T10" fmla="*/ 375 w 2399"/>
              <a:gd name="T11" fmla="*/ 1098 h 1517"/>
              <a:gd name="T12" fmla="*/ 680 w 2399"/>
              <a:gd name="T13" fmla="*/ 1175 h 1517"/>
              <a:gd name="T14" fmla="*/ 831 w 2399"/>
              <a:gd name="T15" fmla="*/ 1239 h 1517"/>
              <a:gd name="T16" fmla="*/ 939 w 2399"/>
              <a:gd name="T17" fmla="*/ 1335 h 1517"/>
              <a:gd name="T18" fmla="*/ 1053 w 2399"/>
              <a:gd name="T19" fmla="*/ 1332 h 1517"/>
              <a:gd name="T20" fmla="*/ 1148 w 2399"/>
              <a:gd name="T21" fmla="*/ 1476 h 1517"/>
              <a:gd name="T22" fmla="*/ 1253 w 2399"/>
              <a:gd name="T23" fmla="*/ 1395 h 1517"/>
              <a:gd name="T24" fmla="*/ 1355 w 2399"/>
              <a:gd name="T25" fmla="*/ 1334 h 1517"/>
              <a:gd name="T26" fmla="*/ 1445 w 2399"/>
              <a:gd name="T27" fmla="*/ 1281 h 1517"/>
              <a:gd name="T28" fmla="*/ 1549 w 2399"/>
              <a:gd name="T29" fmla="*/ 1290 h 1517"/>
              <a:gd name="T30" fmla="*/ 1631 w 2399"/>
              <a:gd name="T31" fmla="*/ 1291 h 1517"/>
              <a:gd name="T32" fmla="*/ 1631 w 2399"/>
              <a:gd name="T33" fmla="*/ 1257 h 1517"/>
              <a:gd name="T34" fmla="*/ 1667 w 2399"/>
              <a:gd name="T35" fmla="*/ 1225 h 1517"/>
              <a:gd name="T36" fmla="*/ 1741 w 2399"/>
              <a:gd name="T37" fmla="*/ 1214 h 1517"/>
              <a:gd name="T38" fmla="*/ 1857 w 2399"/>
              <a:gd name="T39" fmla="*/ 1226 h 1517"/>
              <a:gd name="T40" fmla="*/ 1943 w 2399"/>
              <a:gd name="T41" fmla="*/ 1206 h 1517"/>
              <a:gd name="T42" fmla="*/ 2011 w 2399"/>
              <a:gd name="T43" fmla="*/ 1302 h 1517"/>
              <a:gd name="T44" fmla="*/ 2062 w 2399"/>
              <a:gd name="T45" fmla="*/ 1398 h 1517"/>
              <a:gd name="T46" fmla="*/ 2145 w 2399"/>
              <a:gd name="T47" fmla="*/ 1437 h 1517"/>
              <a:gd name="T48" fmla="*/ 2111 w 2399"/>
              <a:gd name="T49" fmla="*/ 1281 h 1517"/>
              <a:gd name="T50" fmla="*/ 2064 w 2399"/>
              <a:gd name="T51" fmla="*/ 1027 h 1517"/>
              <a:gd name="T52" fmla="*/ 2152 w 2399"/>
              <a:gd name="T53" fmla="*/ 906 h 1517"/>
              <a:gd name="T54" fmla="*/ 2203 w 2399"/>
              <a:gd name="T55" fmla="*/ 794 h 1517"/>
              <a:gd name="T56" fmla="*/ 2205 w 2399"/>
              <a:gd name="T57" fmla="*/ 755 h 1517"/>
              <a:gd name="T58" fmla="*/ 2175 w 2399"/>
              <a:gd name="T59" fmla="*/ 673 h 1517"/>
              <a:gd name="T60" fmla="*/ 2171 w 2399"/>
              <a:gd name="T61" fmla="*/ 629 h 1517"/>
              <a:gd name="T62" fmla="*/ 2181 w 2399"/>
              <a:gd name="T63" fmla="*/ 610 h 1517"/>
              <a:gd name="T64" fmla="*/ 2222 w 2399"/>
              <a:gd name="T65" fmla="*/ 585 h 1517"/>
              <a:gd name="T66" fmla="*/ 2248 w 2399"/>
              <a:gd name="T67" fmla="*/ 509 h 1517"/>
              <a:gd name="T68" fmla="*/ 2287 w 2399"/>
              <a:gd name="T69" fmla="*/ 427 h 1517"/>
              <a:gd name="T70" fmla="*/ 2314 w 2399"/>
              <a:gd name="T71" fmla="*/ 392 h 1517"/>
              <a:gd name="T72" fmla="*/ 2330 w 2399"/>
              <a:gd name="T73" fmla="*/ 331 h 1517"/>
              <a:gd name="T74" fmla="*/ 2367 w 2399"/>
              <a:gd name="T75" fmla="*/ 179 h 1517"/>
              <a:gd name="T76" fmla="*/ 2399 w 2399"/>
              <a:gd name="T77" fmla="*/ 117 h 1517"/>
              <a:gd name="T78" fmla="*/ 2321 w 2399"/>
              <a:gd name="T79" fmla="*/ 3 h 1517"/>
              <a:gd name="T80" fmla="*/ 2267 w 2399"/>
              <a:gd name="T81" fmla="*/ 120 h 1517"/>
              <a:gd name="T82" fmla="*/ 2103 w 2399"/>
              <a:gd name="T83" fmla="*/ 252 h 1517"/>
              <a:gd name="T84" fmla="*/ 2045 w 2399"/>
              <a:gd name="T85" fmla="*/ 354 h 1517"/>
              <a:gd name="T86" fmla="*/ 1980 w 2399"/>
              <a:gd name="T87" fmla="*/ 428 h 1517"/>
              <a:gd name="T88" fmla="*/ 1855 w 2399"/>
              <a:gd name="T89" fmla="*/ 515 h 1517"/>
              <a:gd name="T90" fmla="*/ 1849 w 2399"/>
              <a:gd name="T91" fmla="*/ 423 h 1517"/>
              <a:gd name="T92" fmla="*/ 1778 w 2399"/>
              <a:gd name="T93" fmla="*/ 379 h 1517"/>
              <a:gd name="T94" fmla="*/ 1721 w 2399"/>
              <a:gd name="T95" fmla="*/ 275 h 1517"/>
              <a:gd name="T96" fmla="*/ 1670 w 2399"/>
              <a:gd name="T97" fmla="*/ 392 h 1517"/>
              <a:gd name="T98" fmla="*/ 1623 w 2399"/>
              <a:gd name="T99" fmla="*/ 492 h 1517"/>
              <a:gd name="T100" fmla="*/ 1609 w 2399"/>
              <a:gd name="T101" fmla="*/ 359 h 1517"/>
              <a:gd name="T102" fmla="*/ 1691 w 2399"/>
              <a:gd name="T103" fmla="*/ 263 h 1517"/>
              <a:gd name="T104" fmla="*/ 1716 w 2399"/>
              <a:gd name="T105" fmla="*/ 242 h 1517"/>
              <a:gd name="T106" fmla="*/ 1607 w 2399"/>
              <a:gd name="T107" fmla="*/ 252 h 1517"/>
              <a:gd name="T108" fmla="*/ 1561 w 2399"/>
              <a:gd name="T109" fmla="*/ 206 h 1517"/>
              <a:gd name="T110" fmla="*/ 1476 w 2399"/>
              <a:gd name="T111" fmla="*/ 268 h 1517"/>
              <a:gd name="T112" fmla="*/ 1439 w 2399"/>
              <a:gd name="T113" fmla="*/ 228 h 1517"/>
              <a:gd name="T114" fmla="*/ 1470 w 2399"/>
              <a:gd name="T115" fmla="*/ 174 h 1517"/>
              <a:gd name="T116" fmla="*/ 1337 w 2399"/>
              <a:gd name="T117" fmla="*/ 159 h 1517"/>
              <a:gd name="T118" fmla="*/ 1237 w 2399"/>
              <a:gd name="T119" fmla="*/ 146 h 1517"/>
              <a:gd name="T120" fmla="*/ 944 w 2399"/>
              <a:gd name="T121" fmla="*/ 149 h 1517"/>
              <a:gd name="T122" fmla="*/ 457 w 2399"/>
              <a:gd name="T123" fmla="*/ 10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9" h="1517">
                <a:moveTo>
                  <a:pt x="112" y="51"/>
                </a:moveTo>
                <a:lnTo>
                  <a:pt x="114" y="70"/>
                </a:lnTo>
                <a:lnTo>
                  <a:pt x="118" y="117"/>
                </a:lnTo>
                <a:lnTo>
                  <a:pt x="116" y="174"/>
                </a:lnTo>
                <a:lnTo>
                  <a:pt x="103" y="227"/>
                </a:lnTo>
                <a:lnTo>
                  <a:pt x="91" y="251"/>
                </a:lnTo>
                <a:lnTo>
                  <a:pt x="80" y="277"/>
                </a:lnTo>
                <a:lnTo>
                  <a:pt x="68" y="304"/>
                </a:lnTo>
                <a:lnTo>
                  <a:pt x="57" y="331"/>
                </a:lnTo>
                <a:lnTo>
                  <a:pt x="46" y="356"/>
                </a:lnTo>
                <a:lnTo>
                  <a:pt x="39" y="377"/>
                </a:lnTo>
                <a:lnTo>
                  <a:pt x="32" y="393"/>
                </a:lnTo>
                <a:lnTo>
                  <a:pt x="30" y="402"/>
                </a:lnTo>
                <a:lnTo>
                  <a:pt x="30" y="421"/>
                </a:lnTo>
                <a:lnTo>
                  <a:pt x="30" y="451"/>
                </a:lnTo>
                <a:lnTo>
                  <a:pt x="26" y="483"/>
                </a:lnTo>
                <a:lnTo>
                  <a:pt x="13" y="509"/>
                </a:lnTo>
                <a:lnTo>
                  <a:pt x="2" y="527"/>
                </a:lnTo>
                <a:lnTo>
                  <a:pt x="0" y="541"/>
                </a:lnTo>
                <a:lnTo>
                  <a:pt x="4" y="551"/>
                </a:lnTo>
                <a:lnTo>
                  <a:pt x="7" y="555"/>
                </a:lnTo>
                <a:lnTo>
                  <a:pt x="7" y="564"/>
                </a:lnTo>
                <a:lnTo>
                  <a:pt x="8" y="584"/>
                </a:lnTo>
                <a:lnTo>
                  <a:pt x="8" y="607"/>
                </a:lnTo>
                <a:lnTo>
                  <a:pt x="7" y="623"/>
                </a:lnTo>
                <a:lnTo>
                  <a:pt x="7" y="632"/>
                </a:lnTo>
                <a:lnTo>
                  <a:pt x="11" y="642"/>
                </a:lnTo>
                <a:lnTo>
                  <a:pt x="14" y="651"/>
                </a:lnTo>
                <a:lnTo>
                  <a:pt x="21" y="658"/>
                </a:lnTo>
                <a:lnTo>
                  <a:pt x="27" y="669"/>
                </a:lnTo>
                <a:lnTo>
                  <a:pt x="34" y="684"/>
                </a:lnTo>
                <a:lnTo>
                  <a:pt x="39" y="701"/>
                </a:lnTo>
                <a:lnTo>
                  <a:pt x="41" y="712"/>
                </a:lnTo>
                <a:lnTo>
                  <a:pt x="43" y="724"/>
                </a:lnTo>
                <a:lnTo>
                  <a:pt x="43" y="737"/>
                </a:lnTo>
                <a:lnTo>
                  <a:pt x="44" y="749"/>
                </a:lnTo>
                <a:lnTo>
                  <a:pt x="49" y="757"/>
                </a:lnTo>
                <a:lnTo>
                  <a:pt x="55" y="761"/>
                </a:lnTo>
                <a:lnTo>
                  <a:pt x="59" y="766"/>
                </a:lnTo>
                <a:lnTo>
                  <a:pt x="58" y="771"/>
                </a:lnTo>
                <a:lnTo>
                  <a:pt x="53" y="779"/>
                </a:lnTo>
                <a:lnTo>
                  <a:pt x="49" y="787"/>
                </a:lnTo>
                <a:lnTo>
                  <a:pt x="52" y="794"/>
                </a:lnTo>
                <a:lnTo>
                  <a:pt x="55" y="802"/>
                </a:lnTo>
                <a:lnTo>
                  <a:pt x="58" y="810"/>
                </a:lnTo>
                <a:lnTo>
                  <a:pt x="61" y="820"/>
                </a:lnTo>
                <a:lnTo>
                  <a:pt x="68" y="833"/>
                </a:lnTo>
                <a:lnTo>
                  <a:pt x="76" y="844"/>
                </a:lnTo>
                <a:lnTo>
                  <a:pt x="81" y="852"/>
                </a:lnTo>
                <a:lnTo>
                  <a:pt x="85" y="861"/>
                </a:lnTo>
                <a:lnTo>
                  <a:pt x="90" y="871"/>
                </a:lnTo>
                <a:lnTo>
                  <a:pt x="93" y="883"/>
                </a:lnTo>
                <a:lnTo>
                  <a:pt x="89" y="894"/>
                </a:lnTo>
                <a:lnTo>
                  <a:pt x="86" y="899"/>
                </a:lnTo>
                <a:lnTo>
                  <a:pt x="89" y="906"/>
                </a:lnTo>
                <a:lnTo>
                  <a:pt x="93" y="911"/>
                </a:lnTo>
                <a:lnTo>
                  <a:pt x="99" y="917"/>
                </a:lnTo>
                <a:lnTo>
                  <a:pt x="105" y="921"/>
                </a:lnTo>
                <a:lnTo>
                  <a:pt x="111" y="925"/>
                </a:lnTo>
                <a:lnTo>
                  <a:pt x="116" y="928"/>
                </a:lnTo>
                <a:lnTo>
                  <a:pt x="117" y="929"/>
                </a:lnTo>
                <a:lnTo>
                  <a:pt x="118" y="929"/>
                </a:lnTo>
                <a:lnTo>
                  <a:pt x="121" y="930"/>
                </a:lnTo>
                <a:lnTo>
                  <a:pt x="126" y="931"/>
                </a:lnTo>
                <a:lnTo>
                  <a:pt x="132" y="934"/>
                </a:lnTo>
                <a:lnTo>
                  <a:pt x="139" y="938"/>
                </a:lnTo>
                <a:lnTo>
                  <a:pt x="145" y="943"/>
                </a:lnTo>
                <a:lnTo>
                  <a:pt x="153" y="949"/>
                </a:lnTo>
                <a:lnTo>
                  <a:pt x="159" y="957"/>
                </a:lnTo>
                <a:lnTo>
                  <a:pt x="166" y="965"/>
                </a:lnTo>
                <a:lnTo>
                  <a:pt x="173" y="972"/>
                </a:lnTo>
                <a:lnTo>
                  <a:pt x="180" y="979"/>
                </a:lnTo>
                <a:lnTo>
                  <a:pt x="186" y="984"/>
                </a:lnTo>
                <a:lnTo>
                  <a:pt x="191" y="989"/>
                </a:lnTo>
                <a:lnTo>
                  <a:pt x="195" y="992"/>
                </a:lnTo>
                <a:lnTo>
                  <a:pt x="198" y="993"/>
                </a:lnTo>
                <a:lnTo>
                  <a:pt x="199" y="994"/>
                </a:lnTo>
                <a:lnTo>
                  <a:pt x="203" y="995"/>
                </a:lnTo>
                <a:lnTo>
                  <a:pt x="212" y="1002"/>
                </a:lnTo>
                <a:lnTo>
                  <a:pt x="221" y="1012"/>
                </a:lnTo>
                <a:lnTo>
                  <a:pt x="227" y="1030"/>
                </a:lnTo>
                <a:lnTo>
                  <a:pt x="231" y="1048"/>
                </a:lnTo>
                <a:lnTo>
                  <a:pt x="232" y="1061"/>
                </a:lnTo>
                <a:lnTo>
                  <a:pt x="234" y="1067"/>
                </a:lnTo>
                <a:lnTo>
                  <a:pt x="234" y="1070"/>
                </a:lnTo>
                <a:lnTo>
                  <a:pt x="352" y="1072"/>
                </a:lnTo>
                <a:lnTo>
                  <a:pt x="353" y="1075"/>
                </a:lnTo>
                <a:lnTo>
                  <a:pt x="358" y="1083"/>
                </a:lnTo>
                <a:lnTo>
                  <a:pt x="366" y="1090"/>
                </a:lnTo>
                <a:lnTo>
                  <a:pt x="375" y="1098"/>
                </a:lnTo>
                <a:lnTo>
                  <a:pt x="385" y="1104"/>
                </a:lnTo>
                <a:lnTo>
                  <a:pt x="404" y="1116"/>
                </a:lnTo>
                <a:lnTo>
                  <a:pt x="428" y="1130"/>
                </a:lnTo>
                <a:lnTo>
                  <a:pt x="455" y="1145"/>
                </a:lnTo>
                <a:lnTo>
                  <a:pt x="481" y="1161"/>
                </a:lnTo>
                <a:lnTo>
                  <a:pt x="503" y="1173"/>
                </a:lnTo>
                <a:lnTo>
                  <a:pt x="518" y="1182"/>
                </a:lnTo>
                <a:lnTo>
                  <a:pt x="525" y="1186"/>
                </a:lnTo>
                <a:lnTo>
                  <a:pt x="668" y="1203"/>
                </a:lnTo>
                <a:lnTo>
                  <a:pt x="669" y="1203"/>
                </a:lnTo>
                <a:lnTo>
                  <a:pt x="673" y="1202"/>
                </a:lnTo>
                <a:lnTo>
                  <a:pt x="676" y="1197"/>
                </a:lnTo>
                <a:lnTo>
                  <a:pt x="677" y="1189"/>
                </a:lnTo>
                <a:lnTo>
                  <a:pt x="677" y="1180"/>
                </a:lnTo>
                <a:lnTo>
                  <a:pt x="680" y="1175"/>
                </a:lnTo>
                <a:lnTo>
                  <a:pt x="685" y="1172"/>
                </a:lnTo>
                <a:lnTo>
                  <a:pt x="694" y="1172"/>
                </a:lnTo>
                <a:lnTo>
                  <a:pt x="702" y="1172"/>
                </a:lnTo>
                <a:lnTo>
                  <a:pt x="712" y="1173"/>
                </a:lnTo>
                <a:lnTo>
                  <a:pt x="725" y="1173"/>
                </a:lnTo>
                <a:lnTo>
                  <a:pt x="739" y="1175"/>
                </a:lnTo>
                <a:lnTo>
                  <a:pt x="752" y="1176"/>
                </a:lnTo>
                <a:lnTo>
                  <a:pt x="763" y="1176"/>
                </a:lnTo>
                <a:lnTo>
                  <a:pt x="771" y="1177"/>
                </a:lnTo>
                <a:lnTo>
                  <a:pt x="773" y="1177"/>
                </a:lnTo>
                <a:lnTo>
                  <a:pt x="813" y="1226"/>
                </a:lnTo>
                <a:lnTo>
                  <a:pt x="814" y="1227"/>
                </a:lnTo>
                <a:lnTo>
                  <a:pt x="818" y="1230"/>
                </a:lnTo>
                <a:lnTo>
                  <a:pt x="825" y="1234"/>
                </a:lnTo>
                <a:lnTo>
                  <a:pt x="831" y="1239"/>
                </a:lnTo>
                <a:lnTo>
                  <a:pt x="839" y="1245"/>
                </a:lnTo>
                <a:lnTo>
                  <a:pt x="845" y="1252"/>
                </a:lnTo>
                <a:lnTo>
                  <a:pt x="850" y="1258"/>
                </a:lnTo>
                <a:lnTo>
                  <a:pt x="853" y="1264"/>
                </a:lnTo>
                <a:lnTo>
                  <a:pt x="855" y="1272"/>
                </a:lnTo>
                <a:lnTo>
                  <a:pt x="859" y="1281"/>
                </a:lnTo>
                <a:lnTo>
                  <a:pt x="867" y="1293"/>
                </a:lnTo>
                <a:lnTo>
                  <a:pt x="875" y="1303"/>
                </a:lnTo>
                <a:lnTo>
                  <a:pt x="885" y="1314"/>
                </a:lnTo>
                <a:lnTo>
                  <a:pt x="896" y="1323"/>
                </a:lnTo>
                <a:lnTo>
                  <a:pt x="908" y="1332"/>
                </a:lnTo>
                <a:lnTo>
                  <a:pt x="921" y="1339"/>
                </a:lnTo>
                <a:lnTo>
                  <a:pt x="923" y="1339"/>
                </a:lnTo>
                <a:lnTo>
                  <a:pt x="931" y="1339"/>
                </a:lnTo>
                <a:lnTo>
                  <a:pt x="939" y="1335"/>
                </a:lnTo>
                <a:lnTo>
                  <a:pt x="945" y="1325"/>
                </a:lnTo>
                <a:lnTo>
                  <a:pt x="952" y="1311"/>
                </a:lnTo>
                <a:lnTo>
                  <a:pt x="962" y="1300"/>
                </a:lnTo>
                <a:lnTo>
                  <a:pt x="972" y="1295"/>
                </a:lnTo>
                <a:lnTo>
                  <a:pt x="980" y="1296"/>
                </a:lnTo>
                <a:lnTo>
                  <a:pt x="984" y="1298"/>
                </a:lnTo>
                <a:lnTo>
                  <a:pt x="990" y="1300"/>
                </a:lnTo>
                <a:lnTo>
                  <a:pt x="998" y="1302"/>
                </a:lnTo>
                <a:lnTo>
                  <a:pt x="1007" y="1303"/>
                </a:lnTo>
                <a:lnTo>
                  <a:pt x="1014" y="1305"/>
                </a:lnTo>
                <a:lnTo>
                  <a:pt x="1022" y="1308"/>
                </a:lnTo>
                <a:lnTo>
                  <a:pt x="1030" y="1311"/>
                </a:lnTo>
                <a:lnTo>
                  <a:pt x="1035" y="1313"/>
                </a:lnTo>
                <a:lnTo>
                  <a:pt x="1044" y="1321"/>
                </a:lnTo>
                <a:lnTo>
                  <a:pt x="1053" y="1332"/>
                </a:lnTo>
                <a:lnTo>
                  <a:pt x="1062" y="1345"/>
                </a:lnTo>
                <a:lnTo>
                  <a:pt x="1069" y="1358"/>
                </a:lnTo>
                <a:lnTo>
                  <a:pt x="1073" y="1366"/>
                </a:lnTo>
                <a:lnTo>
                  <a:pt x="1078" y="1375"/>
                </a:lnTo>
                <a:lnTo>
                  <a:pt x="1086" y="1385"/>
                </a:lnTo>
                <a:lnTo>
                  <a:pt x="1093" y="1395"/>
                </a:lnTo>
                <a:lnTo>
                  <a:pt x="1100" y="1405"/>
                </a:lnTo>
                <a:lnTo>
                  <a:pt x="1108" y="1414"/>
                </a:lnTo>
                <a:lnTo>
                  <a:pt x="1114" y="1421"/>
                </a:lnTo>
                <a:lnTo>
                  <a:pt x="1120" y="1426"/>
                </a:lnTo>
                <a:lnTo>
                  <a:pt x="1128" y="1435"/>
                </a:lnTo>
                <a:lnTo>
                  <a:pt x="1136" y="1446"/>
                </a:lnTo>
                <a:lnTo>
                  <a:pt x="1143" y="1459"/>
                </a:lnTo>
                <a:lnTo>
                  <a:pt x="1145" y="1471"/>
                </a:lnTo>
                <a:lnTo>
                  <a:pt x="1148" y="1476"/>
                </a:lnTo>
                <a:lnTo>
                  <a:pt x="1154" y="1483"/>
                </a:lnTo>
                <a:lnTo>
                  <a:pt x="1166" y="1490"/>
                </a:lnTo>
                <a:lnTo>
                  <a:pt x="1178" y="1496"/>
                </a:lnTo>
                <a:lnTo>
                  <a:pt x="1195" y="1503"/>
                </a:lnTo>
                <a:lnTo>
                  <a:pt x="1212" y="1509"/>
                </a:lnTo>
                <a:lnTo>
                  <a:pt x="1230" y="1513"/>
                </a:lnTo>
                <a:lnTo>
                  <a:pt x="1246" y="1517"/>
                </a:lnTo>
                <a:lnTo>
                  <a:pt x="1239" y="1475"/>
                </a:lnTo>
                <a:lnTo>
                  <a:pt x="1237" y="1473"/>
                </a:lnTo>
                <a:lnTo>
                  <a:pt x="1236" y="1471"/>
                </a:lnTo>
                <a:lnTo>
                  <a:pt x="1234" y="1467"/>
                </a:lnTo>
                <a:lnTo>
                  <a:pt x="1232" y="1460"/>
                </a:lnTo>
                <a:lnTo>
                  <a:pt x="1235" y="1444"/>
                </a:lnTo>
                <a:lnTo>
                  <a:pt x="1243" y="1419"/>
                </a:lnTo>
                <a:lnTo>
                  <a:pt x="1253" y="1395"/>
                </a:lnTo>
                <a:lnTo>
                  <a:pt x="1264" y="1381"/>
                </a:lnTo>
                <a:lnTo>
                  <a:pt x="1270" y="1377"/>
                </a:lnTo>
                <a:lnTo>
                  <a:pt x="1276" y="1375"/>
                </a:lnTo>
                <a:lnTo>
                  <a:pt x="1282" y="1372"/>
                </a:lnTo>
                <a:lnTo>
                  <a:pt x="1287" y="1368"/>
                </a:lnTo>
                <a:lnTo>
                  <a:pt x="1294" y="1367"/>
                </a:lnTo>
                <a:lnTo>
                  <a:pt x="1299" y="1364"/>
                </a:lnTo>
                <a:lnTo>
                  <a:pt x="1304" y="1362"/>
                </a:lnTo>
                <a:lnTo>
                  <a:pt x="1309" y="1361"/>
                </a:lnTo>
                <a:lnTo>
                  <a:pt x="1314" y="1359"/>
                </a:lnTo>
                <a:lnTo>
                  <a:pt x="1322" y="1355"/>
                </a:lnTo>
                <a:lnTo>
                  <a:pt x="1331" y="1352"/>
                </a:lnTo>
                <a:lnTo>
                  <a:pt x="1340" y="1346"/>
                </a:lnTo>
                <a:lnTo>
                  <a:pt x="1349" y="1340"/>
                </a:lnTo>
                <a:lnTo>
                  <a:pt x="1355" y="1334"/>
                </a:lnTo>
                <a:lnTo>
                  <a:pt x="1359" y="1326"/>
                </a:lnTo>
                <a:lnTo>
                  <a:pt x="1361" y="1318"/>
                </a:lnTo>
                <a:lnTo>
                  <a:pt x="1362" y="1305"/>
                </a:lnTo>
                <a:lnTo>
                  <a:pt x="1367" y="1296"/>
                </a:lnTo>
                <a:lnTo>
                  <a:pt x="1375" y="1294"/>
                </a:lnTo>
                <a:lnTo>
                  <a:pt x="1380" y="1299"/>
                </a:lnTo>
                <a:lnTo>
                  <a:pt x="1386" y="1304"/>
                </a:lnTo>
                <a:lnTo>
                  <a:pt x="1395" y="1300"/>
                </a:lnTo>
                <a:lnTo>
                  <a:pt x="1405" y="1294"/>
                </a:lnTo>
                <a:lnTo>
                  <a:pt x="1417" y="1287"/>
                </a:lnTo>
                <a:lnTo>
                  <a:pt x="1428" y="1285"/>
                </a:lnTo>
                <a:lnTo>
                  <a:pt x="1436" y="1282"/>
                </a:lnTo>
                <a:lnTo>
                  <a:pt x="1441" y="1282"/>
                </a:lnTo>
                <a:lnTo>
                  <a:pt x="1443" y="1282"/>
                </a:lnTo>
                <a:lnTo>
                  <a:pt x="1445" y="1281"/>
                </a:lnTo>
                <a:lnTo>
                  <a:pt x="1452" y="1280"/>
                </a:lnTo>
                <a:lnTo>
                  <a:pt x="1461" y="1281"/>
                </a:lnTo>
                <a:lnTo>
                  <a:pt x="1471" y="1285"/>
                </a:lnTo>
                <a:lnTo>
                  <a:pt x="1476" y="1287"/>
                </a:lnTo>
                <a:lnTo>
                  <a:pt x="1481" y="1289"/>
                </a:lnTo>
                <a:lnTo>
                  <a:pt x="1486" y="1290"/>
                </a:lnTo>
                <a:lnTo>
                  <a:pt x="1493" y="1290"/>
                </a:lnTo>
                <a:lnTo>
                  <a:pt x="1498" y="1290"/>
                </a:lnTo>
                <a:lnTo>
                  <a:pt x="1503" y="1289"/>
                </a:lnTo>
                <a:lnTo>
                  <a:pt x="1508" y="1287"/>
                </a:lnTo>
                <a:lnTo>
                  <a:pt x="1513" y="1285"/>
                </a:lnTo>
                <a:lnTo>
                  <a:pt x="1523" y="1280"/>
                </a:lnTo>
                <a:lnTo>
                  <a:pt x="1534" y="1280"/>
                </a:lnTo>
                <a:lnTo>
                  <a:pt x="1543" y="1284"/>
                </a:lnTo>
                <a:lnTo>
                  <a:pt x="1549" y="1290"/>
                </a:lnTo>
                <a:lnTo>
                  <a:pt x="1557" y="1298"/>
                </a:lnTo>
                <a:lnTo>
                  <a:pt x="1564" y="1304"/>
                </a:lnTo>
                <a:lnTo>
                  <a:pt x="1573" y="1307"/>
                </a:lnTo>
                <a:lnTo>
                  <a:pt x="1584" y="1304"/>
                </a:lnTo>
                <a:lnTo>
                  <a:pt x="1593" y="1300"/>
                </a:lnTo>
                <a:lnTo>
                  <a:pt x="1599" y="1299"/>
                </a:lnTo>
                <a:lnTo>
                  <a:pt x="1603" y="1302"/>
                </a:lnTo>
                <a:lnTo>
                  <a:pt x="1607" y="1307"/>
                </a:lnTo>
                <a:lnTo>
                  <a:pt x="1609" y="1308"/>
                </a:lnTo>
                <a:lnTo>
                  <a:pt x="1613" y="1302"/>
                </a:lnTo>
                <a:lnTo>
                  <a:pt x="1616" y="1293"/>
                </a:lnTo>
                <a:lnTo>
                  <a:pt x="1617" y="1287"/>
                </a:lnTo>
                <a:lnTo>
                  <a:pt x="1620" y="1287"/>
                </a:lnTo>
                <a:lnTo>
                  <a:pt x="1625" y="1289"/>
                </a:lnTo>
                <a:lnTo>
                  <a:pt x="1631" y="1291"/>
                </a:lnTo>
                <a:lnTo>
                  <a:pt x="1640" y="1296"/>
                </a:lnTo>
                <a:lnTo>
                  <a:pt x="1645" y="1299"/>
                </a:lnTo>
                <a:lnTo>
                  <a:pt x="1652" y="1300"/>
                </a:lnTo>
                <a:lnTo>
                  <a:pt x="1658" y="1302"/>
                </a:lnTo>
                <a:lnTo>
                  <a:pt x="1664" y="1302"/>
                </a:lnTo>
                <a:lnTo>
                  <a:pt x="1671" y="1302"/>
                </a:lnTo>
                <a:lnTo>
                  <a:pt x="1675" y="1300"/>
                </a:lnTo>
                <a:lnTo>
                  <a:pt x="1677" y="1299"/>
                </a:lnTo>
                <a:lnTo>
                  <a:pt x="1677" y="1296"/>
                </a:lnTo>
                <a:lnTo>
                  <a:pt x="1671" y="1290"/>
                </a:lnTo>
                <a:lnTo>
                  <a:pt x="1662" y="1284"/>
                </a:lnTo>
                <a:lnTo>
                  <a:pt x="1653" y="1279"/>
                </a:lnTo>
                <a:lnTo>
                  <a:pt x="1645" y="1273"/>
                </a:lnTo>
                <a:lnTo>
                  <a:pt x="1639" y="1267"/>
                </a:lnTo>
                <a:lnTo>
                  <a:pt x="1631" y="1257"/>
                </a:lnTo>
                <a:lnTo>
                  <a:pt x="1625" y="1250"/>
                </a:lnTo>
                <a:lnTo>
                  <a:pt x="1617" y="1250"/>
                </a:lnTo>
                <a:lnTo>
                  <a:pt x="1611" y="1253"/>
                </a:lnTo>
                <a:lnTo>
                  <a:pt x="1603" y="1250"/>
                </a:lnTo>
                <a:lnTo>
                  <a:pt x="1598" y="1245"/>
                </a:lnTo>
                <a:lnTo>
                  <a:pt x="1595" y="1243"/>
                </a:lnTo>
                <a:lnTo>
                  <a:pt x="1599" y="1240"/>
                </a:lnTo>
                <a:lnTo>
                  <a:pt x="1608" y="1236"/>
                </a:lnTo>
                <a:lnTo>
                  <a:pt x="1620" y="1234"/>
                </a:lnTo>
                <a:lnTo>
                  <a:pt x="1631" y="1236"/>
                </a:lnTo>
                <a:lnTo>
                  <a:pt x="1639" y="1239"/>
                </a:lnTo>
                <a:lnTo>
                  <a:pt x="1644" y="1235"/>
                </a:lnTo>
                <a:lnTo>
                  <a:pt x="1649" y="1230"/>
                </a:lnTo>
                <a:lnTo>
                  <a:pt x="1659" y="1226"/>
                </a:lnTo>
                <a:lnTo>
                  <a:pt x="1667" y="1225"/>
                </a:lnTo>
                <a:lnTo>
                  <a:pt x="1675" y="1223"/>
                </a:lnTo>
                <a:lnTo>
                  <a:pt x="1681" y="1222"/>
                </a:lnTo>
                <a:lnTo>
                  <a:pt x="1687" y="1222"/>
                </a:lnTo>
                <a:lnTo>
                  <a:pt x="1694" y="1221"/>
                </a:lnTo>
                <a:lnTo>
                  <a:pt x="1699" y="1220"/>
                </a:lnTo>
                <a:lnTo>
                  <a:pt x="1704" y="1217"/>
                </a:lnTo>
                <a:lnTo>
                  <a:pt x="1708" y="1214"/>
                </a:lnTo>
                <a:lnTo>
                  <a:pt x="1712" y="1207"/>
                </a:lnTo>
                <a:lnTo>
                  <a:pt x="1712" y="1200"/>
                </a:lnTo>
                <a:lnTo>
                  <a:pt x="1712" y="1199"/>
                </a:lnTo>
                <a:lnTo>
                  <a:pt x="1717" y="1206"/>
                </a:lnTo>
                <a:lnTo>
                  <a:pt x="1725" y="1214"/>
                </a:lnTo>
                <a:lnTo>
                  <a:pt x="1734" y="1216"/>
                </a:lnTo>
                <a:lnTo>
                  <a:pt x="1739" y="1216"/>
                </a:lnTo>
                <a:lnTo>
                  <a:pt x="1741" y="1214"/>
                </a:lnTo>
                <a:lnTo>
                  <a:pt x="1744" y="1212"/>
                </a:lnTo>
                <a:lnTo>
                  <a:pt x="1749" y="1206"/>
                </a:lnTo>
                <a:lnTo>
                  <a:pt x="1755" y="1200"/>
                </a:lnTo>
                <a:lnTo>
                  <a:pt x="1764" y="1200"/>
                </a:lnTo>
                <a:lnTo>
                  <a:pt x="1775" y="1200"/>
                </a:lnTo>
                <a:lnTo>
                  <a:pt x="1787" y="1199"/>
                </a:lnTo>
                <a:lnTo>
                  <a:pt x="1798" y="1198"/>
                </a:lnTo>
                <a:lnTo>
                  <a:pt x="1802" y="1197"/>
                </a:lnTo>
                <a:lnTo>
                  <a:pt x="1807" y="1197"/>
                </a:lnTo>
                <a:lnTo>
                  <a:pt x="1817" y="1197"/>
                </a:lnTo>
                <a:lnTo>
                  <a:pt x="1827" y="1198"/>
                </a:lnTo>
                <a:lnTo>
                  <a:pt x="1835" y="1203"/>
                </a:lnTo>
                <a:lnTo>
                  <a:pt x="1841" y="1209"/>
                </a:lnTo>
                <a:lnTo>
                  <a:pt x="1849" y="1218"/>
                </a:lnTo>
                <a:lnTo>
                  <a:pt x="1857" y="1226"/>
                </a:lnTo>
                <a:lnTo>
                  <a:pt x="1863" y="1231"/>
                </a:lnTo>
                <a:lnTo>
                  <a:pt x="1870" y="1232"/>
                </a:lnTo>
                <a:lnTo>
                  <a:pt x="1875" y="1227"/>
                </a:lnTo>
                <a:lnTo>
                  <a:pt x="1881" y="1222"/>
                </a:lnTo>
                <a:lnTo>
                  <a:pt x="1889" y="1217"/>
                </a:lnTo>
                <a:lnTo>
                  <a:pt x="1895" y="1211"/>
                </a:lnTo>
                <a:lnTo>
                  <a:pt x="1899" y="1203"/>
                </a:lnTo>
                <a:lnTo>
                  <a:pt x="1903" y="1197"/>
                </a:lnTo>
                <a:lnTo>
                  <a:pt x="1909" y="1194"/>
                </a:lnTo>
                <a:lnTo>
                  <a:pt x="1913" y="1194"/>
                </a:lnTo>
                <a:lnTo>
                  <a:pt x="1918" y="1195"/>
                </a:lnTo>
                <a:lnTo>
                  <a:pt x="1925" y="1197"/>
                </a:lnTo>
                <a:lnTo>
                  <a:pt x="1930" y="1198"/>
                </a:lnTo>
                <a:lnTo>
                  <a:pt x="1936" y="1202"/>
                </a:lnTo>
                <a:lnTo>
                  <a:pt x="1943" y="1206"/>
                </a:lnTo>
                <a:lnTo>
                  <a:pt x="1949" y="1212"/>
                </a:lnTo>
                <a:lnTo>
                  <a:pt x="1954" y="1220"/>
                </a:lnTo>
                <a:lnTo>
                  <a:pt x="1964" y="1232"/>
                </a:lnTo>
                <a:lnTo>
                  <a:pt x="1973" y="1238"/>
                </a:lnTo>
                <a:lnTo>
                  <a:pt x="1980" y="1240"/>
                </a:lnTo>
                <a:lnTo>
                  <a:pt x="1985" y="1245"/>
                </a:lnTo>
                <a:lnTo>
                  <a:pt x="1989" y="1252"/>
                </a:lnTo>
                <a:lnTo>
                  <a:pt x="1993" y="1259"/>
                </a:lnTo>
                <a:lnTo>
                  <a:pt x="1994" y="1267"/>
                </a:lnTo>
                <a:lnTo>
                  <a:pt x="1994" y="1276"/>
                </a:lnTo>
                <a:lnTo>
                  <a:pt x="1991" y="1285"/>
                </a:lnTo>
                <a:lnTo>
                  <a:pt x="1990" y="1295"/>
                </a:lnTo>
                <a:lnTo>
                  <a:pt x="1993" y="1302"/>
                </a:lnTo>
                <a:lnTo>
                  <a:pt x="2002" y="1302"/>
                </a:lnTo>
                <a:lnTo>
                  <a:pt x="2011" y="1302"/>
                </a:lnTo>
                <a:lnTo>
                  <a:pt x="2014" y="1307"/>
                </a:lnTo>
                <a:lnTo>
                  <a:pt x="2013" y="1316"/>
                </a:lnTo>
                <a:lnTo>
                  <a:pt x="2011" y="1325"/>
                </a:lnTo>
                <a:lnTo>
                  <a:pt x="2011" y="1332"/>
                </a:lnTo>
                <a:lnTo>
                  <a:pt x="2012" y="1340"/>
                </a:lnTo>
                <a:lnTo>
                  <a:pt x="2016" y="1346"/>
                </a:lnTo>
                <a:lnTo>
                  <a:pt x="2020" y="1353"/>
                </a:lnTo>
                <a:lnTo>
                  <a:pt x="2025" y="1357"/>
                </a:lnTo>
                <a:lnTo>
                  <a:pt x="2031" y="1359"/>
                </a:lnTo>
                <a:lnTo>
                  <a:pt x="2036" y="1362"/>
                </a:lnTo>
                <a:lnTo>
                  <a:pt x="2039" y="1369"/>
                </a:lnTo>
                <a:lnTo>
                  <a:pt x="2041" y="1378"/>
                </a:lnTo>
                <a:lnTo>
                  <a:pt x="2046" y="1385"/>
                </a:lnTo>
                <a:lnTo>
                  <a:pt x="2053" y="1390"/>
                </a:lnTo>
                <a:lnTo>
                  <a:pt x="2062" y="1398"/>
                </a:lnTo>
                <a:lnTo>
                  <a:pt x="2066" y="1402"/>
                </a:lnTo>
                <a:lnTo>
                  <a:pt x="2072" y="1405"/>
                </a:lnTo>
                <a:lnTo>
                  <a:pt x="2077" y="1408"/>
                </a:lnTo>
                <a:lnTo>
                  <a:pt x="2084" y="1410"/>
                </a:lnTo>
                <a:lnTo>
                  <a:pt x="2089" y="1413"/>
                </a:lnTo>
                <a:lnTo>
                  <a:pt x="2094" y="1416"/>
                </a:lnTo>
                <a:lnTo>
                  <a:pt x="2099" y="1419"/>
                </a:lnTo>
                <a:lnTo>
                  <a:pt x="2102" y="1423"/>
                </a:lnTo>
                <a:lnTo>
                  <a:pt x="2105" y="1431"/>
                </a:lnTo>
                <a:lnTo>
                  <a:pt x="2108" y="1437"/>
                </a:lnTo>
                <a:lnTo>
                  <a:pt x="2113" y="1441"/>
                </a:lnTo>
                <a:lnTo>
                  <a:pt x="2123" y="1443"/>
                </a:lnTo>
                <a:lnTo>
                  <a:pt x="2134" y="1443"/>
                </a:lnTo>
                <a:lnTo>
                  <a:pt x="2141" y="1440"/>
                </a:lnTo>
                <a:lnTo>
                  <a:pt x="2145" y="1437"/>
                </a:lnTo>
                <a:lnTo>
                  <a:pt x="2146" y="1432"/>
                </a:lnTo>
                <a:lnTo>
                  <a:pt x="2148" y="1423"/>
                </a:lnTo>
                <a:lnTo>
                  <a:pt x="2149" y="1410"/>
                </a:lnTo>
                <a:lnTo>
                  <a:pt x="2150" y="1396"/>
                </a:lnTo>
                <a:lnTo>
                  <a:pt x="2152" y="1386"/>
                </a:lnTo>
                <a:lnTo>
                  <a:pt x="2153" y="1376"/>
                </a:lnTo>
                <a:lnTo>
                  <a:pt x="2153" y="1363"/>
                </a:lnTo>
                <a:lnTo>
                  <a:pt x="2152" y="1349"/>
                </a:lnTo>
                <a:lnTo>
                  <a:pt x="2146" y="1336"/>
                </a:lnTo>
                <a:lnTo>
                  <a:pt x="2141" y="1328"/>
                </a:lnTo>
                <a:lnTo>
                  <a:pt x="2135" y="1320"/>
                </a:lnTo>
                <a:lnTo>
                  <a:pt x="2128" y="1311"/>
                </a:lnTo>
                <a:lnTo>
                  <a:pt x="2122" y="1300"/>
                </a:lnTo>
                <a:lnTo>
                  <a:pt x="2116" y="1290"/>
                </a:lnTo>
                <a:lnTo>
                  <a:pt x="2111" y="1281"/>
                </a:lnTo>
                <a:lnTo>
                  <a:pt x="2107" y="1272"/>
                </a:lnTo>
                <a:lnTo>
                  <a:pt x="2104" y="1264"/>
                </a:lnTo>
                <a:lnTo>
                  <a:pt x="2099" y="1249"/>
                </a:lnTo>
                <a:lnTo>
                  <a:pt x="2089" y="1232"/>
                </a:lnTo>
                <a:lnTo>
                  <a:pt x="2078" y="1216"/>
                </a:lnTo>
                <a:lnTo>
                  <a:pt x="2070" y="1206"/>
                </a:lnTo>
                <a:lnTo>
                  <a:pt x="2063" y="1195"/>
                </a:lnTo>
                <a:lnTo>
                  <a:pt x="2055" y="1180"/>
                </a:lnTo>
                <a:lnTo>
                  <a:pt x="2048" y="1159"/>
                </a:lnTo>
                <a:lnTo>
                  <a:pt x="2041" y="1135"/>
                </a:lnTo>
                <a:lnTo>
                  <a:pt x="2040" y="1108"/>
                </a:lnTo>
                <a:lnTo>
                  <a:pt x="2041" y="1083"/>
                </a:lnTo>
                <a:lnTo>
                  <a:pt x="2048" y="1058"/>
                </a:lnTo>
                <a:lnTo>
                  <a:pt x="2058" y="1036"/>
                </a:lnTo>
                <a:lnTo>
                  <a:pt x="2064" y="1027"/>
                </a:lnTo>
                <a:lnTo>
                  <a:pt x="2071" y="1020"/>
                </a:lnTo>
                <a:lnTo>
                  <a:pt x="2076" y="1012"/>
                </a:lnTo>
                <a:lnTo>
                  <a:pt x="2081" y="1004"/>
                </a:lnTo>
                <a:lnTo>
                  <a:pt x="2086" y="998"/>
                </a:lnTo>
                <a:lnTo>
                  <a:pt x="2091" y="993"/>
                </a:lnTo>
                <a:lnTo>
                  <a:pt x="2096" y="986"/>
                </a:lnTo>
                <a:lnTo>
                  <a:pt x="2102" y="980"/>
                </a:lnTo>
                <a:lnTo>
                  <a:pt x="2111" y="969"/>
                </a:lnTo>
                <a:lnTo>
                  <a:pt x="2116" y="960"/>
                </a:lnTo>
                <a:lnTo>
                  <a:pt x="2118" y="951"/>
                </a:lnTo>
                <a:lnTo>
                  <a:pt x="2121" y="943"/>
                </a:lnTo>
                <a:lnTo>
                  <a:pt x="2125" y="933"/>
                </a:lnTo>
                <a:lnTo>
                  <a:pt x="2132" y="920"/>
                </a:lnTo>
                <a:lnTo>
                  <a:pt x="2141" y="910"/>
                </a:lnTo>
                <a:lnTo>
                  <a:pt x="2152" y="906"/>
                </a:lnTo>
                <a:lnTo>
                  <a:pt x="2159" y="904"/>
                </a:lnTo>
                <a:lnTo>
                  <a:pt x="2162" y="901"/>
                </a:lnTo>
                <a:lnTo>
                  <a:pt x="2163" y="893"/>
                </a:lnTo>
                <a:lnTo>
                  <a:pt x="2168" y="884"/>
                </a:lnTo>
                <a:lnTo>
                  <a:pt x="2177" y="872"/>
                </a:lnTo>
                <a:lnTo>
                  <a:pt x="2185" y="861"/>
                </a:lnTo>
                <a:lnTo>
                  <a:pt x="2191" y="851"/>
                </a:lnTo>
                <a:lnTo>
                  <a:pt x="2196" y="842"/>
                </a:lnTo>
                <a:lnTo>
                  <a:pt x="2200" y="834"/>
                </a:lnTo>
                <a:lnTo>
                  <a:pt x="2203" y="828"/>
                </a:lnTo>
                <a:lnTo>
                  <a:pt x="2205" y="822"/>
                </a:lnTo>
                <a:lnTo>
                  <a:pt x="2205" y="821"/>
                </a:lnTo>
                <a:lnTo>
                  <a:pt x="2208" y="807"/>
                </a:lnTo>
                <a:lnTo>
                  <a:pt x="2200" y="796"/>
                </a:lnTo>
                <a:lnTo>
                  <a:pt x="2203" y="794"/>
                </a:lnTo>
                <a:lnTo>
                  <a:pt x="2208" y="794"/>
                </a:lnTo>
                <a:lnTo>
                  <a:pt x="2214" y="794"/>
                </a:lnTo>
                <a:lnTo>
                  <a:pt x="2222" y="798"/>
                </a:lnTo>
                <a:lnTo>
                  <a:pt x="2228" y="799"/>
                </a:lnTo>
                <a:lnTo>
                  <a:pt x="2230" y="792"/>
                </a:lnTo>
                <a:lnTo>
                  <a:pt x="2228" y="781"/>
                </a:lnTo>
                <a:lnTo>
                  <a:pt x="2226" y="774"/>
                </a:lnTo>
                <a:lnTo>
                  <a:pt x="2221" y="769"/>
                </a:lnTo>
                <a:lnTo>
                  <a:pt x="2216" y="766"/>
                </a:lnTo>
                <a:lnTo>
                  <a:pt x="2209" y="766"/>
                </a:lnTo>
                <a:lnTo>
                  <a:pt x="2203" y="767"/>
                </a:lnTo>
                <a:lnTo>
                  <a:pt x="2198" y="767"/>
                </a:lnTo>
                <a:lnTo>
                  <a:pt x="2196" y="765"/>
                </a:lnTo>
                <a:lnTo>
                  <a:pt x="2199" y="760"/>
                </a:lnTo>
                <a:lnTo>
                  <a:pt x="2205" y="755"/>
                </a:lnTo>
                <a:lnTo>
                  <a:pt x="2212" y="747"/>
                </a:lnTo>
                <a:lnTo>
                  <a:pt x="2216" y="735"/>
                </a:lnTo>
                <a:lnTo>
                  <a:pt x="2216" y="724"/>
                </a:lnTo>
                <a:lnTo>
                  <a:pt x="2214" y="715"/>
                </a:lnTo>
                <a:lnTo>
                  <a:pt x="2212" y="710"/>
                </a:lnTo>
                <a:lnTo>
                  <a:pt x="2207" y="707"/>
                </a:lnTo>
                <a:lnTo>
                  <a:pt x="2200" y="706"/>
                </a:lnTo>
                <a:lnTo>
                  <a:pt x="2194" y="707"/>
                </a:lnTo>
                <a:lnTo>
                  <a:pt x="2187" y="707"/>
                </a:lnTo>
                <a:lnTo>
                  <a:pt x="2181" y="705"/>
                </a:lnTo>
                <a:lnTo>
                  <a:pt x="2177" y="699"/>
                </a:lnTo>
                <a:lnTo>
                  <a:pt x="2177" y="693"/>
                </a:lnTo>
                <a:lnTo>
                  <a:pt x="2178" y="685"/>
                </a:lnTo>
                <a:lnTo>
                  <a:pt x="2177" y="679"/>
                </a:lnTo>
                <a:lnTo>
                  <a:pt x="2175" y="673"/>
                </a:lnTo>
                <a:lnTo>
                  <a:pt x="2172" y="667"/>
                </a:lnTo>
                <a:lnTo>
                  <a:pt x="2173" y="662"/>
                </a:lnTo>
                <a:lnTo>
                  <a:pt x="2180" y="657"/>
                </a:lnTo>
                <a:lnTo>
                  <a:pt x="2184" y="655"/>
                </a:lnTo>
                <a:lnTo>
                  <a:pt x="2182" y="651"/>
                </a:lnTo>
                <a:lnTo>
                  <a:pt x="2177" y="647"/>
                </a:lnTo>
                <a:lnTo>
                  <a:pt x="2173" y="646"/>
                </a:lnTo>
                <a:lnTo>
                  <a:pt x="2168" y="644"/>
                </a:lnTo>
                <a:lnTo>
                  <a:pt x="2161" y="642"/>
                </a:lnTo>
                <a:lnTo>
                  <a:pt x="2155" y="638"/>
                </a:lnTo>
                <a:lnTo>
                  <a:pt x="2154" y="635"/>
                </a:lnTo>
                <a:lnTo>
                  <a:pt x="2157" y="633"/>
                </a:lnTo>
                <a:lnTo>
                  <a:pt x="2163" y="630"/>
                </a:lnTo>
                <a:lnTo>
                  <a:pt x="2168" y="629"/>
                </a:lnTo>
                <a:lnTo>
                  <a:pt x="2171" y="629"/>
                </a:lnTo>
                <a:lnTo>
                  <a:pt x="2171" y="626"/>
                </a:lnTo>
                <a:lnTo>
                  <a:pt x="2166" y="619"/>
                </a:lnTo>
                <a:lnTo>
                  <a:pt x="2158" y="606"/>
                </a:lnTo>
                <a:lnTo>
                  <a:pt x="2152" y="592"/>
                </a:lnTo>
                <a:lnTo>
                  <a:pt x="2148" y="579"/>
                </a:lnTo>
                <a:lnTo>
                  <a:pt x="2152" y="569"/>
                </a:lnTo>
                <a:lnTo>
                  <a:pt x="2159" y="560"/>
                </a:lnTo>
                <a:lnTo>
                  <a:pt x="2164" y="552"/>
                </a:lnTo>
                <a:lnTo>
                  <a:pt x="2170" y="551"/>
                </a:lnTo>
                <a:lnTo>
                  <a:pt x="2172" y="557"/>
                </a:lnTo>
                <a:lnTo>
                  <a:pt x="2175" y="569"/>
                </a:lnTo>
                <a:lnTo>
                  <a:pt x="2177" y="580"/>
                </a:lnTo>
                <a:lnTo>
                  <a:pt x="2178" y="592"/>
                </a:lnTo>
                <a:lnTo>
                  <a:pt x="2180" y="602"/>
                </a:lnTo>
                <a:lnTo>
                  <a:pt x="2181" y="610"/>
                </a:lnTo>
                <a:lnTo>
                  <a:pt x="2184" y="615"/>
                </a:lnTo>
                <a:lnTo>
                  <a:pt x="2189" y="619"/>
                </a:lnTo>
                <a:lnTo>
                  <a:pt x="2194" y="623"/>
                </a:lnTo>
                <a:lnTo>
                  <a:pt x="2202" y="629"/>
                </a:lnTo>
                <a:lnTo>
                  <a:pt x="2212" y="638"/>
                </a:lnTo>
                <a:lnTo>
                  <a:pt x="2220" y="643"/>
                </a:lnTo>
                <a:lnTo>
                  <a:pt x="2222" y="639"/>
                </a:lnTo>
                <a:lnTo>
                  <a:pt x="2221" y="632"/>
                </a:lnTo>
                <a:lnTo>
                  <a:pt x="2218" y="626"/>
                </a:lnTo>
                <a:lnTo>
                  <a:pt x="2217" y="623"/>
                </a:lnTo>
                <a:lnTo>
                  <a:pt x="2217" y="616"/>
                </a:lnTo>
                <a:lnTo>
                  <a:pt x="2221" y="609"/>
                </a:lnTo>
                <a:lnTo>
                  <a:pt x="2226" y="601"/>
                </a:lnTo>
                <a:lnTo>
                  <a:pt x="2227" y="593"/>
                </a:lnTo>
                <a:lnTo>
                  <a:pt x="2222" y="585"/>
                </a:lnTo>
                <a:lnTo>
                  <a:pt x="2213" y="578"/>
                </a:lnTo>
                <a:lnTo>
                  <a:pt x="2207" y="571"/>
                </a:lnTo>
                <a:lnTo>
                  <a:pt x="2204" y="566"/>
                </a:lnTo>
                <a:lnTo>
                  <a:pt x="2203" y="560"/>
                </a:lnTo>
                <a:lnTo>
                  <a:pt x="2205" y="556"/>
                </a:lnTo>
                <a:lnTo>
                  <a:pt x="2211" y="556"/>
                </a:lnTo>
                <a:lnTo>
                  <a:pt x="2218" y="557"/>
                </a:lnTo>
                <a:lnTo>
                  <a:pt x="2226" y="557"/>
                </a:lnTo>
                <a:lnTo>
                  <a:pt x="2231" y="552"/>
                </a:lnTo>
                <a:lnTo>
                  <a:pt x="2234" y="542"/>
                </a:lnTo>
                <a:lnTo>
                  <a:pt x="2236" y="532"/>
                </a:lnTo>
                <a:lnTo>
                  <a:pt x="2240" y="523"/>
                </a:lnTo>
                <a:lnTo>
                  <a:pt x="2244" y="518"/>
                </a:lnTo>
                <a:lnTo>
                  <a:pt x="2246" y="514"/>
                </a:lnTo>
                <a:lnTo>
                  <a:pt x="2248" y="509"/>
                </a:lnTo>
                <a:lnTo>
                  <a:pt x="2245" y="501"/>
                </a:lnTo>
                <a:lnTo>
                  <a:pt x="2243" y="489"/>
                </a:lnTo>
                <a:lnTo>
                  <a:pt x="2243" y="479"/>
                </a:lnTo>
                <a:lnTo>
                  <a:pt x="2243" y="471"/>
                </a:lnTo>
                <a:lnTo>
                  <a:pt x="2243" y="469"/>
                </a:lnTo>
                <a:lnTo>
                  <a:pt x="2241" y="469"/>
                </a:lnTo>
                <a:lnTo>
                  <a:pt x="2241" y="466"/>
                </a:lnTo>
                <a:lnTo>
                  <a:pt x="2243" y="465"/>
                </a:lnTo>
                <a:lnTo>
                  <a:pt x="2250" y="461"/>
                </a:lnTo>
                <a:lnTo>
                  <a:pt x="2257" y="457"/>
                </a:lnTo>
                <a:lnTo>
                  <a:pt x="2263" y="452"/>
                </a:lnTo>
                <a:lnTo>
                  <a:pt x="2270" y="446"/>
                </a:lnTo>
                <a:lnTo>
                  <a:pt x="2277" y="439"/>
                </a:lnTo>
                <a:lnTo>
                  <a:pt x="2282" y="432"/>
                </a:lnTo>
                <a:lnTo>
                  <a:pt x="2287" y="427"/>
                </a:lnTo>
                <a:lnTo>
                  <a:pt x="2291" y="423"/>
                </a:lnTo>
                <a:lnTo>
                  <a:pt x="2293" y="421"/>
                </a:lnTo>
                <a:lnTo>
                  <a:pt x="2271" y="430"/>
                </a:lnTo>
                <a:lnTo>
                  <a:pt x="2248" y="436"/>
                </a:lnTo>
                <a:lnTo>
                  <a:pt x="2248" y="433"/>
                </a:lnTo>
                <a:lnTo>
                  <a:pt x="2249" y="428"/>
                </a:lnTo>
                <a:lnTo>
                  <a:pt x="2254" y="421"/>
                </a:lnTo>
                <a:lnTo>
                  <a:pt x="2262" y="416"/>
                </a:lnTo>
                <a:lnTo>
                  <a:pt x="2270" y="411"/>
                </a:lnTo>
                <a:lnTo>
                  <a:pt x="2275" y="407"/>
                </a:lnTo>
                <a:lnTo>
                  <a:pt x="2281" y="405"/>
                </a:lnTo>
                <a:lnTo>
                  <a:pt x="2290" y="402"/>
                </a:lnTo>
                <a:lnTo>
                  <a:pt x="2302" y="400"/>
                </a:lnTo>
                <a:lnTo>
                  <a:pt x="2309" y="396"/>
                </a:lnTo>
                <a:lnTo>
                  <a:pt x="2314" y="392"/>
                </a:lnTo>
                <a:lnTo>
                  <a:pt x="2316" y="384"/>
                </a:lnTo>
                <a:lnTo>
                  <a:pt x="2316" y="378"/>
                </a:lnTo>
                <a:lnTo>
                  <a:pt x="2316" y="374"/>
                </a:lnTo>
                <a:lnTo>
                  <a:pt x="2316" y="373"/>
                </a:lnTo>
                <a:lnTo>
                  <a:pt x="2316" y="373"/>
                </a:lnTo>
                <a:lnTo>
                  <a:pt x="2317" y="374"/>
                </a:lnTo>
                <a:lnTo>
                  <a:pt x="2320" y="374"/>
                </a:lnTo>
                <a:lnTo>
                  <a:pt x="2323" y="373"/>
                </a:lnTo>
                <a:lnTo>
                  <a:pt x="2327" y="368"/>
                </a:lnTo>
                <a:lnTo>
                  <a:pt x="2331" y="360"/>
                </a:lnTo>
                <a:lnTo>
                  <a:pt x="2336" y="355"/>
                </a:lnTo>
                <a:lnTo>
                  <a:pt x="2340" y="352"/>
                </a:lnTo>
                <a:lnTo>
                  <a:pt x="2341" y="351"/>
                </a:lnTo>
                <a:lnTo>
                  <a:pt x="2337" y="339"/>
                </a:lnTo>
                <a:lnTo>
                  <a:pt x="2330" y="331"/>
                </a:lnTo>
                <a:lnTo>
                  <a:pt x="2323" y="322"/>
                </a:lnTo>
                <a:lnTo>
                  <a:pt x="2318" y="311"/>
                </a:lnTo>
                <a:lnTo>
                  <a:pt x="2316" y="293"/>
                </a:lnTo>
                <a:lnTo>
                  <a:pt x="2314" y="266"/>
                </a:lnTo>
                <a:lnTo>
                  <a:pt x="2314" y="242"/>
                </a:lnTo>
                <a:lnTo>
                  <a:pt x="2318" y="229"/>
                </a:lnTo>
                <a:lnTo>
                  <a:pt x="2327" y="223"/>
                </a:lnTo>
                <a:lnTo>
                  <a:pt x="2337" y="215"/>
                </a:lnTo>
                <a:lnTo>
                  <a:pt x="2346" y="209"/>
                </a:lnTo>
                <a:lnTo>
                  <a:pt x="2350" y="206"/>
                </a:lnTo>
                <a:lnTo>
                  <a:pt x="2350" y="202"/>
                </a:lnTo>
                <a:lnTo>
                  <a:pt x="2350" y="195"/>
                </a:lnTo>
                <a:lnTo>
                  <a:pt x="2352" y="186"/>
                </a:lnTo>
                <a:lnTo>
                  <a:pt x="2358" y="181"/>
                </a:lnTo>
                <a:lnTo>
                  <a:pt x="2367" y="179"/>
                </a:lnTo>
                <a:lnTo>
                  <a:pt x="2375" y="177"/>
                </a:lnTo>
                <a:lnTo>
                  <a:pt x="2380" y="172"/>
                </a:lnTo>
                <a:lnTo>
                  <a:pt x="2384" y="164"/>
                </a:lnTo>
                <a:lnTo>
                  <a:pt x="2387" y="154"/>
                </a:lnTo>
                <a:lnTo>
                  <a:pt x="2393" y="146"/>
                </a:lnTo>
                <a:lnTo>
                  <a:pt x="2396" y="141"/>
                </a:lnTo>
                <a:lnTo>
                  <a:pt x="2399" y="138"/>
                </a:lnTo>
                <a:lnTo>
                  <a:pt x="2399" y="137"/>
                </a:lnTo>
                <a:lnTo>
                  <a:pt x="2399" y="135"/>
                </a:lnTo>
                <a:lnTo>
                  <a:pt x="2399" y="132"/>
                </a:lnTo>
                <a:lnTo>
                  <a:pt x="2399" y="128"/>
                </a:lnTo>
                <a:lnTo>
                  <a:pt x="2399" y="126"/>
                </a:lnTo>
                <a:lnTo>
                  <a:pt x="2399" y="122"/>
                </a:lnTo>
                <a:lnTo>
                  <a:pt x="2399" y="119"/>
                </a:lnTo>
                <a:lnTo>
                  <a:pt x="2399" y="117"/>
                </a:lnTo>
                <a:lnTo>
                  <a:pt x="2396" y="111"/>
                </a:lnTo>
                <a:lnTo>
                  <a:pt x="2391" y="105"/>
                </a:lnTo>
                <a:lnTo>
                  <a:pt x="2385" y="97"/>
                </a:lnTo>
                <a:lnTo>
                  <a:pt x="2376" y="88"/>
                </a:lnTo>
                <a:lnTo>
                  <a:pt x="2368" y="81"/>
                </a:lnTo>
                <a:lnTo>
                  <a:pt x="2361" y="72"/>
                </a:lnTo>
                <a:lnTo>
                  <a:pt x="2355" y="65"/>
                </a:lnTo>
                <a:lnTo>
                  <a:pt x="2353" y="60"/>
                </a:lnTo>
                <a:lnTo>
                  <a:pt x="2352" y="54"/>
                </a:lnTo>
                <a:lnTo>
                  <a:pt x="2348" y="46"/>
                </a:lnTo>
                <a:lnTo>
                  <a:pt x="2344" y="36"/>
                </a:lnTo>
                <a:lnTo>
                  <a:pt x="2339" y="26"/>
                </a:lnTo>
                <a:lnTo>
                  <a:pt x="2334" y="15"/>
                </a:lnTo>
                <a:lnTo>
                  <a:pt x="2327" y="8"/>
                </a:lnTo>
                <a:lnTo>
                  <a:pt x="2321" y="3"/>
                </a:lnTo>
                <a:lnTo>
                  <a:pt x="2313" y="0"/>
                </a:lnTo>
                <a:lnTo>
                  <a:pt x="2312" y="0"/>
                </a:lnTo>
                <a:lnTo>
                  <a:pt x="2312" y="0"/>
                </a:lnTo>
                <a:lnTo>
                  <a:pt x="2311" y="0"/>
                </a:lnTo>
                <a:lnTo>
                  <a:pt x="2311" y="0"/>
                </a:lnTo>
                <a:lnTo>
                  <a:pt x="2303" y="3"/>
                </a:lnTo>
                <a:lnTo>
                  <a:pt x="2293" y="6"/>
                </a:lnTo>
                <a:lnTo>
                  <a:pt x="2284" y="12"/>
                </a:lnTo>
                <a:lnTo>
                  <a:pt x="2276" y="18"/>
                </a:lnTo>
                <a:lnTo>
                  <a:pt x="2268" y="27"/>
                </a:lnTo>
                <a:lnTo>
                  <a:pt x="2263" y="36"/>
                </a:lnTo>
                <a:lnTo>
                  <a:pt x="2261" y="47"/>
                </a:lnTo>
                <a:lnTo>
                  <a:pt x="2262" y="60"/>
                </a:lnTo>
                <a:lnTo>
                  <a:pt x="2267" y="90"/>
                </a:lnTo>
                <a:lnTo>
                  <a:pt x="2267" y="120"/>
                </a:lnTo>
                <a:lnTo>
                  <a:pt x="2259" y="149"/>
                </a:lnTo>
                <a:lnTo>
                  <a:pt x="2245" y="170"/>
                </a:lnTo>
                <a:lnTo>
                  <a:pt x="2234" y="178"/>
                </a:lnTo>
                <a:lnTo>
                  <a:pt x="2220" y="186"/>
                </a:lnTo>
                <a:lnTo>
                  <a:pt x="2203" y="193"/>
                </a:lnTo>
                <a:lnTo>
                  <a:pt x="2186" y="201"/>
                </a:lnTo>
                <a:lnTo>
                  <a:pt x="2170" y="208"/>
                </a:lnTo>
                <a:lnTo>
                  <a:pt x="2154" y="213"/>
                </a:lnTo>
                <a:lnTo>
                  <a:pt x="2143" y="217"/>
                </a:lnTo>
                <a:lnTo>
                  <a:pt x="2135" y="220"/>
                </a:lnTo>
                <a:lnTo>
                  <a:pt x="2130" y="224"/>
                </a:lnTo>
                <a:lnTo>
                  <a:pt x="2122" y="231"/>
                </a:lnTo>
                <a:lnTo>
                  <a:pt x="2116" y="237"/>
                </a:lnTo>
                <a:lnTo>
                  <a:pt x="2109" y="245"/>
                </a:lnTo>
                <a:lnTo>
                  <a:pt x="2103" y="252"/>
                </a:lnTo>
                <a:lnTo>
                  <a:pt x="2098" y="259"/>
                </a:lnTo>
                <a:lnTo>
                  <a:pt x="2093" y="265"/>
                </a:lnTo>
                <a:lnTo>
                  <a:pt x="2090" y="269"/>
                </a:lnTo>
                <a:lnTo>
                  <a:pt x="2086" y="275"/>
                </a:lnTo>
                <a:lnTo>
                  <a:pt x="2085" y="283"/>
                </a:lnTo>
                <a:lnTo>
                  <a:pt x="2086" y="291"/>
                </a:lnTo>
                <a:lnTo>
                  <a:pt x="2090" y="300"/>
                </a:lnTo>
                <a:lnTo>
                  <a:pt x="2093" y="309"/>
                </a:lnTo>
                <a:lnTo>
                  <a:pt x="2094" y="320"/>
                </a:lnTo>
                <a:lnTo>
                  <a:pt x="2089" y="331"/>
                </a:lnTo>
                <a:lnTo>
                  <a:pt x="2078" y="342"/>
                </a:lnTo>
                <a:lnTo>
                  <a:pt x="2071" y="347"/>
                </a:lnTo>
                <a:lnTo>
                  <a:pt x="2062" y="350"/>
                </a:lnTo>
                <a:lnTo>
                  <a:pt x="2054" y="352"/>
                </a:lnTo>
                <a:lnTo>
                  <a:pt x="2045" y="354"/>
                </a:lnTo>
                <a:lnTo>
                  <a:pt x="2037" y="355"/>
                </a:lnTo>
                <a:lnTo>
                  <a:pt x="2031" y="356"/>
                </a:lnTo>
                <a:lnTo>
                  <a:pt x="2026" y="357"/>
                </a:lnTo>
                <a:lnTo>
                  <a:pt x="2022" y="359"/>
                </a:lnTo>
                <a:lnTo>
                  <a:pt x="2013" y="361"/>
                </a:lnTo>
                <a:lnTo>
                  <a:pt x="2000" y="363"/>
                </a:lnTo>
                <a:lnTo>
                  <a:pt x="1990" y="365"/>
                </a:lnTo>
                <a:lnTo>
                  <a:pt x="1987" y="373"/>
                </a:lnTo>
                <a:lnTo>
                  <a:pt x="1991" y="380"/>
                </a:lnTo>
                <a:lnTo>
                  <a:pt x="1998" y="387"/>
                </a:lnTo>
                <a:lnTo>
                  <a:pt x="2002" y="395"/>
                </a:lnTo>
                <a:lnTo>
                  <a:pt x="1996" y="407"/>
                </a:lnTo>
                <a:lnTo>
                  <a:pt x="1991" y="415"/>
                </a:lnTo>
                <a:lnTo>
                  <a:pt x="1986" y="423"/>
                </a:lnTo>
                <a:lnTo>
                  <a:pt x="1980" y="428"/>
                </a:lnTo>
                <a:lnTo>
                  <a:pt x="1975" y="433"/>
                </a:lnTo>
                <a:lnTo>
                  <a:pt x="1968" y="438"/>
                </a:lnTo>
                <a:lnTo>
                  <a:pt x="1962" y="443"/>
                </a:lnTo>
                <a:lnTo>
                  <a:pt x="1955" y="448"/>
                </a:lnTo>
                <a:lnTo>
                  <a:pt x="1948" y="455"/>
                </a:lnTo>
                <a:lnTo>
                  <a:pt x="1940" y="462"/>
                </a:lnTo>
                <a:lnTo>
                  <a:pt x="1932" y="470"/>
                </a:lnTo>
                <a:lnTo>
                  <a:pt x="1923" y="479"/>
                </a:lnTo>
                <a:lnTo>
                  <a:pt x="1913" y="487"/>
                </a:lnTo>
                <a:lnTo>
                  <a:pt x="1904" y="494"/>
                </a:lnTo>
                <a:lnTo>
                  <a:pt x="1894" y="502"/>
                </a:lnTo>
                <a:lnTo>
                  <a:pt x="1885" y="509"/>
                </a:lnTo>
                <a:lnTo>
                  <a:pt x="1875" y="512"/>
                </a:lnTo>
                <a:lnTo>
                  <a:pt x="1864" y="515"/>
                </a:lnTo>
                <a:lnTo>
                  <a:pt x="1855" y="515"/>
                </a:lnTo>
                <a:lnTo>
                  <a:pt x="1846" y="515"/>
                </a:lnTo>
                <a:lnTo>
                  <a:pt x="1837" y="514"/>
                </a:lnTo>
                <a:lnTo>
                  <a:pt x="1831" y="511"/>
                </a:lnTo>
                <a:lnTo>
                  <a:pt x="1827" y="507"/>
                </a:lnTo>
                <a:lnTo>
                  <a:pt x="1826" y="502"/>
                </a:lnTo>
                <a:lnTo>
                  <a:pt x="1827" y="497"/>
                </a:lnTo>
                <a:lnTo>
                  <a:pt x="1831" y="487"/>
                </a:lnTo>
                <a:lnTo>
                  <a:pt x="1834" y="478"/>
                </a:lnTo>
                <a:lnTo>
                  <a:pt x="1835" y="470"/>
                </a:lnTo>
                <a:lnTo>
                  <a:pt x="1837" y="461"/>
                </a:lnTo>
                <a:lnTo>
                  <a:pt x="1844" y="455"/>
                </a:lnTo>
                <a:lnTo>
                  <a:pt x="1849" y="448"/>
                </a:lnTo>
                <a:lnTo>
                  <a:pt x="1853" y="443"/>
                </a:lnTo>
                <a:lnTo>
                  <a:pt x="1852" y="433"/>
                </a:lnTo>
                <a:lnTo>
                  <a:pt x="1849" y="423"/>
                </a:lnTo>
                <a:lnTo>
                  <a:pt x="1849" y="415"/>
                </a:lnTo>
                <a:lnTo>
                  <a:pt x="1846" y="409"/>
                </a:lnTo>
                <a:lnTo>
                  <a:pt x="1841" y="402"/>
                </a:lnTo>
                <a:lnTo>
                  <a:pt x="1832" y="392"/>
                </a:lnTo>
                <a:lnTo>
                  <a:pt x="1826" y="379"/>
                </a:lnTo>
                <a:lnTo>
                  <a:pt x="1821" y="369"/>
                </a:lnTo>
                <a:lnTo>
                  <a:pt x="1818" y="365"/>
                </a:lnTo>
                <a:lnTo>
                  <a:pt x="1816" y="369"/>
                </a:lnTo>
                <a:lnTo>
                  <a:pt x="1811" y="377"/>
                </a:lnTo>
                <a:lnTo>
                  <a:pt x="1804" y="386"/>
                </a:lnTo>
                <a:lnTo>
                  <a:pt x="1795" y="393"/>
                </a:lnTo>
                <a:lnTo>
                  <a:pt x="1787" y="396"/>
                </a:lnTo>
                <a:lnTo>
                  <a:pt x="1781" y="395"/>
                </a:lnTo>
                <a:lnTo>
                  <a:pt x="1778" y="389"/>
                </a:lnTo>
                <a:lnTo>
                  <a:pt x="1778" y="379"/>
                </a:lnTo>
                <a:lnTo>
                  <a:pt x="1782" y="369"/>
                </a:lnTo>
                <a:lnTo>
                  <a:pt x="1789" y="363"/>
                </a:lnTo>
                <a:lnTo>
                  <a:pt x="1794" y="354"/>
                </a:lnTo>
                <a:lnTo>
                  <a:pt x="1793" y="342"/>
                </a:lnTo>
                <a:lnTo>
                  <a:pt x="1789" y="329"/>
                </a:lnTo>
                <a:lnTo>
                  <a:pt x="1785" y="318"/>
                </a:lnTo>
                <a:lnTo>
                  <a:pt x="1781" y="310"/>
                </a:lnTo>
                <a:lnTo>
                  <a:pt x="1776" y="302"/>
                </a:lnTo>
                <a:lnTo>
                  <a:pt x="1768" y="297"/>
                </a:lnTo>
                <a:lnTo>
                  <a:pt x="1762" y="292"/>
                </a:lnTo>
                <a:lnTo>
                  <a:pt x="1754" y="288"/>
                </a:lnTo>
                <a:lnTo>
                  <a:pt x="1748" y="286"/>
                </a:lnTo>
                <a:lnTo>
                  <a:pt x="1739" y="283"/>
                </a:lnTo>
                <a:lnTo>
                  <a:pt x="1728" y="279"/>
                </a:lnTo>
                <a:lnTo>
                  <a:pt x="1721" y="275"/>
                </a:lnTo>
                <a:lnTo>
                  <a:pt x="1717" y="274"/>
                </a:lnTo>
                <a:lnTo>
                  <a:pt x="1716" y="279"/>
                </a:lnTo>
                <a:lnTo>
                  <a:pt x="1712" y="290"/>
                </a:lnTo>
                <a:lnTo>
                  <a:pt x="1708" y="302"/>
                </a:lnTo>
                <a:lnTo>
                  <a:pt x="1705" y="314"/>
                </a:lnTo>
                <a:lnTo>
                  <a:pt x="1704" y="324"/>
                </a:lnTo>
                <a:lnTo>
                  <a:pt x="1704" y="334"/>
                </a:lnTo>
                <a:lnTo>
                  <a:pt x="1702" y="342"/>
                </a:lnTo>
                <a:lnTo>
                  <a:pt x="1694" y="342"/>
                </a:lnTo>
                <a:lnTo>
                  <a:pt x="1684" y="341"/>
                </a:lnTo>
                <a:lnTo>
                  <a:pt x="1676" y="346"/>
                </a:lnTo>
                <a:lnTo>
                  <a:pt x="1671" y="355"/>
                </a:lnTo>
                <a:lnTo>
                  <a:pt x="1668" y="368"/>
                </a:lnTo>
                <a:lnTo>
                  <a:pt x="1668" y="380"/>
                </a:lnTo>
                <a:lnTo>
                  <a:pt x="1670" y="392"/>
                </a:lnTo>
                <a:lnTo>
                  <a:pt x="1672" y="402"/>
                </a:lnTo>
                <a:lnTo>
                  <a:pt x="1673" y="416"/>
                </a:lnTo>
                <a:lnTo>
                  <a:pt x="1678" y="432"/>
                </a:lnTo>
                <a:lnTo>
                  <a:pt x="1685" y="451"/>
                </a:lnTo>
                <a:lnTo>
                  <a:pt x="1689" y="471"/>
                </a:lnTo>
                <a:lnTo>
                  <a:pt x="1689" y="492"/>
                </a:lnTo>
                <a:lnTo>
                  <a:pt x="1685" y="510"/>
                </a:lnTo>
                <a:lnTo>
                  <a:pt x="1680" y="523"/>
                </a:lnTo>
                <a:lnTo>
                  <a:pt x="1673" y="530"/>
                </a:lnTo>
                <a:lnTo>
                  <a:pt x="1663" y="534"/>
                </a:lnTo>
                <a:lnTo>
                  <a:pt x="1652" y="534"/>
                </a:lnTo>
                <a:lnTo>
                  <a:pt x="1643" y="530"/>
                </a:lnTo>
                <a:lnTo>
                  <a:pt x="1635" y="523"/>
                </a:lnTo>
                <a:lnTo>
                  <a:pt x="1628" y="509"/>
                </a:lnTo>
                <a:lnTo>
                  <a:pt x="1623" y="492"/>
                </a:lnTo>
                <a:lnTo>
                  <a:pt x="1618" y="477"/>
                </a:lnTo>
                <a:lnTo>
                  <a:pt x="1616" y="462"/>
                </a:lnTo>
                <a:lnTo>
                  <a:pt x="1614" y="450"/>
                </a:lnTo>
                <a:lnTo>
                  <a:pt x="1614" y="432"/>
                </a:lnTo>
                <a:lnTo>
                  <a:pt x="1614" y="407"/>
                </a:lnTo>
                <a:lnTo>
                  <a:pt x="1616" y="384"/>
                </a:lnTo>
                <a:lnTo>
                  <a:pt x="1621" y="368"/>
                </a:lnTo>
                <a:lnTo>
                  <a:pt x="1625" y="357"/>
                </a:lnTo>
                <a:lnTo>
                  <a:pt x="1625" y="350"/>
                </a:lnTo>
                <a:lnTo>
                  <a:pt x="1625" y="345"/>
                </a:lnTo>
                <a:lnTo>
                  <a:pt x="1623" y="342"/>
                </a:lnTo>
                <a:lnTo>
                  <a:pt x="1622" y="343"/>
                </a:lnTo>
                <a:lnTo>
                  <a:pt x="1620" y="348"/>
                </a:lnTo>
                <a:lnTo>
                  <a:pt x="1614" y="354"/>
                </a:lnTo>
                <a:lnTo>
                  <a:pt x="1609" y="359"/>
                </a:lnTo>
                <a:lnTo>
                  <a:pt x="1604" y="359"/>
                </a:lnTo>
                <a:lnTo>
                  <a:pt x="1603" y="352"/>
                </a:lnTo>
                <a:lnTo>
                  <a:pt x="1604" y="342"/>
                </a:lnTo>
                <a:lnTo>
                  <a:pt x="1609" y="331"/>
                </a:lnTo>
                <a:lnTo>
                  <a:pt x="1614" y="320"/>
                </a:lnTo>
                <a:lnTo>
                  <a:pt x="1620" y="313"/>
                </a:lnTo>
                <a:lnTo>
                  <a:pt x="1627" y="302"/>
                </a:lnTo>
                <a:lnTo>
                  <a:pt x="1643" y="291"/>
                </a:lnTo>
                <a:lnTo>
                  <a:pt x="1652" y="284"/>
                </a:lnTo>
                <a:lnTo>
                  <a:pt x="1659" y="279"/>
                </a:lnTo>
                <a:lnTo>
                  <a:pt x="1667" y="274"/>
                </a:lnTo>
                <a:lnTo>
                  <a:pt x="1673" y="270"/>
                </a:lnTo>
                <a:lnTo>
                  <a:pt x="1680" y="268"/>
                </a:lnTo>
                <a:lnTo>
                  <a:pt x="1686" y="265"/>
                </a:lnTo>
                <a:lnTo>
                  <a:pt x="1691" y="263"/>
                </a:lnTo>
                <a:lnTo>
                  <a:pt x="1696" y="263"/>
                </a:lnTo>
                <a:lnTo>
                  <a:pt x="1702" y="263"/>
                </a:lnTo>
                <a:lnTo>
                  <a:pt x="1708" y="264"/>
                </a:lnTo>
                <a:lnTo>
                  <a:pt x="1714" y="264"/>
                </a:lnTo>
                <a:lnTo>
                  <a:pt x="1721" y="265"/>
                </a:lnTo>
                <a:lnTo>
                  <a:pt x="1726" y="265"/>
                </a:lnTo>
                <a:lnTo>
                  <a:pt x="1731" y="264"/>
                </a:lnTo>
                <a:lnTo>
                  <a:pt x="1735" y="263"/>
                </a:lnTo>
                <a:lnTo>
                  <a:pt x="1736" y="260"/>
                </a:lnTo>
                <a:lnTo>
                  <a:pt x="1739" y="255"/>
                </a:lnTo>
                <a:lnTo>
                  <a:pt x="1740" y="251"/>
                </a:lnTo>
                <a:lnTo>
                  <a:pt x="1739" y="247"/>
                </a:lnTo>
                <a:lnTo>
                  <a:pt x="1734" y="243"/>
                </a:lnTo>
                <a:lnTo>
                  <a:pt x="1725" y="242"/>
                </a:lnTo>
                <a:lnTo>
                  <a:pt x="1716" y="242"/>
                </a:lnTo>
                <a:lnTo>
                  <a:pt x="1707" y="242"/>
                </a:lnTo>
                <a:lnTo>
                  <a:pt x="1699" y="241"/>
                </a:lnTo>
                <a:lnTo>
                  <a:pt x="1695" y="238"/>
                </a:lnTo>
                <a:lnTo>
                  <a:pt x="1690" y="236"/>
                </a:lnTo>
                <a:lnTo>
                  <a:pt x="1682" y="234"/>
                </a:lnTo>
                <a:lnTo>
                  <a:pt x="1675" y="232"/>
                </a:lnTo>
                <a:lnTo>
                  <a:pt x="1667" y="232"/>
                </a:lnTo>
                <a:lnTo>
                  <a:pt x="1661" y="232"/>
                </a:lnTo>
                <a:lnTo>
                  <a:pt x="1654" y="232"/>
                </a:lnTo>
                <a:lnTo>
                  <a:pt x="1649" y="234"/>
                </a:lnTo>
                <a:lnTo>
                  <a:pt x="1641" y="241"/>
                </a:lnTo>
                <a:lnTo>
                  <a:pt x="1635" y="247"/>
                </a:lnTo>
                <a:lnTo>
                  <a:pt x="1627" y="251"/>
                </a:lnTo>
                <a:lnTo>
                  <a:pt x="1614" y="252"/>
                </a:lnTo>
                <a:lnTo>
                  <a:pt x="1607" y="252"/>
                </a:lnTo>
                <a:lnTo>
                  <a:pt x="1599" y="251"/>
                </a:lnTo>
                <a:lnTo>
                  <a:pt x="1591" y="251"/>
                </a:lnTo>
                <a:lnTo>
                  <a:pt x="1584" y="249"/>
                </a:lnTo>
                <a:lnTo>
                  <a:pt x="1576" y="247"/>
                </a:lnTo>
                <a:lnTo>
                  <a:pt x="1570" y="245"/>
                </a:lnTo>
                <a:lnTo>
                  <a:pt x="1566" y="242"/>
                </a:lnTo>
                <a:lnTo>
                  <a:pt x="1563" y="238"/>
                </a:lnTo>
                <a:lnTo>
                  <a:pt x="1562" y="231"/>
                </a:lnTo>
                <a:lnTo>
                  <a:pt x="1562" y="224"/>
                </a:lnTo>
                <a:lnTo>
                  <a:pt x="1564" y="219"/>
                </a:lnTo>
                <a:lnTo>
                  <a:pt x="1570" y="215"/>
                </a:lnTo>
                <a:lnTo>
                  <a:pt x="1573" y="210"/>
                </a:lnTo>
                <a:lnTo>
                  <a:pt x="1575" y="205"/>
                </a:lnTo>
                <a:lnTo>
                  <a:pt x="1570" y="202"/>
                </a:lnTo>
                <a:lnTo>
                  <a:pt x="1561" y="206"/>
                </a:lnTo>
                <a:lnTo>
                  <a:pt x="1554" y="211"/>
                </a:lnTo>
                <a:lnTo>
                  <a:pt x="1548" y="217"/>
                </a:lnTo>
                <a:lnTo>
                  <a:pt x="1543" y="223"/>
                </a:lnTo>
                <a:lnTo>
                  <a:pt x="1536" y="231"/>
                </a:lnTo>
                <a:lnTo>
                  <a:pt x="1531" y="237"/>
                </a:lnTo>
                <a:lnTo>
                  <a:pt x="1525" y="243"/>
                </a:lnTo>
                <a:lnTo>
                  <a:pt x="1521" y="249"/>
                </a:lnTo>
                <a:lnTo>
                  <a:pt x="1516" y="252"/>
                </a:lnTo>
                <a:lnTo>
                  <a:pt x="1511" y="255"/>
                </a:lnTo>
                <a:lnTo>
                  <a:pt x="1505" y="259"/>
                </a:lnTo>
                <a:lnTo>
                  <a:pt x="1499" y="261"/>
                </a:lnTo>
                <a:lnTo>
                  <a:pt x="1494" y="264"/>
                </a:lnTo>
                <a:lnTo>
                  <a:pt x="1487" y="266"/>
                </a:lnTo>
                <a:lnTo>
                  <a:pt x="1481" y="268"/>
                </a:lnTo>
                <a:lnTo>
                  <a:pt x="1476" y="268"/>
                </a:lnTo>
                <a:lnTo>
                  <a:pt x="1471" y="266"/>
                </a:lnTo>
                <a:lnTo>
                  <a:pt x="1463" y="261"/>
                </a:lnTo>
                <a:lnTo>
                  <a:pt x="1458" y="255"/>
                </a:lnTo>
                <a:lnTo>
                  <a:pt x="1454" y="250"/>
                </a:lnTo>
                <a:lnTo>
                  <a:pt x="1453" y="249"/>
                </a:lnTo>
                <a:lnTo>
                  <a:pt x="1452" y="251"/>
                </a:lnTo>
                <a:lnTo>
                  <a:pt x="1449" y="255"/>
                </a:lnTo>
                <a:lnTo>
                  <a:pt x="1443" y="260"/>
                </a:lnTo>
                <a:lnTo>
                  <a:pt x="1431" y="263"/>
                </a:lnTo>
                <a:lnTo>
                  <a:pt x="1421" y="261"/>
                </a:lnTo>
                <a:lnTo>
                  <a:pt x="1420" y="257"/>
                </a:lnTo>
                <a:lnTo>
                  <a:pt x="1425" y="250"/>
                </a:lnTo>
                <a:lnTo>
                  <a:pt x="1431" y="241"/>
                </a:lnTo>
                <a:lnTo>
                  <a:pt x="1435" y="234"/>
                </a:lnTo>
                <a:lnTo>
                  <a:pt x="1439" y="228"/>
                </a:lnTo>
                <a:lnTo>
                  <a:pt x="1445" y="222"/>
                </a:lnTo>
                <a:lnTo>
                  <a:pt x="1452" y="214"/>
                </a:lnTo>
                <a:lnTo>
                  <a:pt x="1458" y="208"/>
                </a:lnTo>
                <a:lnTo>
                  <a:pt x="1466" y="201"/>
                </a:lnTo>
                <a:lnTo>
                  <a:pt x="1472" y="196"/>
                </a:lnTo>
                <a:lnTo>
                  <a:pt x="1478" y="192"/>
                </a:lnTo>
                <a:lnTo>
                  <a:pt x="1489" y="188"/>
                </a:lnTo>
                <a:lnTo>
                  <a:pt x="1494" y="186"/>
                </a:lnTo>
                <a:lnTo>
                  <a:pt x="1496" y="184"/>
                </a:lnTo>
                <a:lnTo>
                  <a:pt x="1496" y="184"/>
                </a:lnTo>
                <a:lnTo>
                  <a:pt x="1495" y="183"/>
                </a:lnTo>
                <a:lnTo>
                  <a:pt x="1491" y="182"/>
                </a:lnTo>
                <a:lnTo>
                  <a:pt x="1485" y="179"/>
                </a:lnTo>
                <a:lnTo>
                  <a:pt x="1477" y="177"/>
                </a:lnTo>
                <a:lnTo>
                  <a:pt x="1470" y="174"/>
                </a:lnTo>
                <a:lnTo>
                  <a:pt x="1461" y="173"/>
                </a:lnTo>
                <a:lnTo>
                  <a:pt x="1452" y="173"/>
                </a:lnTo>
                <a:lnTo>
                  <a:pt x="1443" y="176"/>
                </a:lnTo>
                <a:lnTo>
                  <a:pt x="1428" y="179"/>
                </a:lnTo>
                <a:lnTo>
                  <a:pt x="1421" y="179"/>
                </a:lnTo>
                <a:lnTo>
                  <a:pt x="1414" y="177"/>
                </a:lnTo>
                <a:lnTo>
                  <a:pt x="1405" y="176"/>
                </a:lnTo>
                <a:lnTo>
                  <a:pt x="1394" y="173"/>
                </a:lnTo>
                <a:lnTo>
                  <a:pt x="1381" y="168"/>
                </a:lnTo>
                <a:lnTo>
                  <a:pt x="1372" y="164"/>
                </a:lnTo>
                <a:lnTo>
                  <a:pt x="1368" y="161"/>
                </a:lnTo>
                <a:lnTo>
                  <a:pt x="1366" y="160"/>
                </a:lnTo>
                <a:lnTo>
                  <a:pt x="1357" y="159"/>
                </a:lnTo>
                <a:lnTo>
                  <a:pt x="1348" y="158"/>
                </a:lnTo>
                <a:lnTo>
                  <a:pt x="1337" y="159"/>
                </a:lnTo>
                <a:lnTo>
                  <a:pt x="1332" y="160"/>
                </a:lnTo>
                <a:lnTo>
                  <a:pt x="1327" y="160"/>
                </a:lnTo>
                <a:lnTo>
                  <a:pt x="1322" y="161"/>
                </a:lnTo>
                <a:lnTo>
                  <a:pt x="1317" y="161"/>
                </a:lnTo>
                <a:lnTo>
                  <a:pt x="1312" y="160"/>
                </a:lnTo>
                <a:lnTo>
                  <a:pt x="1307" y="159"/>
                </a:lnTo>
                <a:lnTo>
                  <a:pt x="1302" y="156"/>
                </a:lnTo>
                <a:lnTo>
                  <a:pt x="1298" y="152"/>
                </a:lnTo>
                <a:lnTo>
                  <a:pt x="1291" y="143"/>
                </a:lnTo>
                <a:lnTo>
                  <a:pt x="1285" y="135"/>
                </a:lnTo>
                <a:lnTo>
                  <a:pt x="1276" y="131"/>
                </a:lnTo>
                <a:lnTo>
                  <a:pt x="1264" y="136"/>
                </a:lnTo>
                <a:lnTo>
                  <a:pt x="1257" y="141"/>
                </a:lnTo>
                <a:lnTo>
                  <a:pt x="1248" y="143"/>
                </a:lnTo>
                <a:lnTo>
                  <a:pt x="1237" y="146"/>
                </a:lnTo>
                <a:lnTo>
                  <a:pt x="1226" y="149"/>
                </a:lnTo>
                <a:lnTo>
                  <a:pt x="1212" y="149"/>
                </a:lnTo>
                <a:lnTo>
                  <a:pt x="1196" y="150"/>
                </a:lnTo>
                <a:lnTo>
                  <a:pt x="1178" y="150"/>
                </a:lnTo>
                <a:lnTo>
                  <a:pt x="1159" y="150"/>
                </a:lnTo>
                <a:lnTo>
                  <a:pt x="1148" y="150"/>
                </a:lnTo>
                <a:lnTo>
                  <a:pt x="1132" y="150"/>
                </a:lnTo>
                <a:lnTo>
                  <a:pt x="1114" y="150"/>
                </a:lnTo>
                <a:lnTo>
                  <a:pt x="1094" y="150"/>
                </a:lnTo>
                <a:lnTo>
                  <a:pt x="1072" y="150"/>
                </a:lnTo>
                <a:lnTo>
                  <a:pt x="1048" y="150"/>
                </a:lnTo>
                <a:lnTo>
                  <a:pt x="1022" y="150"/>
                </a:lnTo>
                <a:lnTo>
                  <a:pt x="996" y="150"/>
                </a:lnTo>
                <a:lnTo>
                  <a:pt x="969" y="150"/>
                </a:lnTo>
                <a:lnTo>
                  <a:pt x="944" y="149"/>
                </a:lnTo>
                <a:lnTo>
                  <a:pt x="918" y="149"/>
                </a:lnTo>
                <a:lnTo>
                  <a:pt x="893" y="147"/>
                </a:lnTo>
                <a:lnTo>
                  <a:pt x="869" y="147"/>
                </a:lnTo>
                <a:lnTo>
                  <a:pt x="848" y="146"/>
                </a:lnTo>
                <a:lnTo>
                  <a:pt x="827" y="143"/>
                </a:lnTo>
                <a:lnTo>
                  <a:pt x="811" y="142"/>
                </a:lnTo>
                <a:lnTo>
                  <a:pt x="790" y="140"/>
                </a:lnTo>
                <a:lnTo>
                  <a:pt x="763" y="137"/>
                </a:lnTo>
                <a:lnTo>
                  <a:pt x="730" y="133"/>
                </a:lnTo>
                <a:lnTo>
                  <a:pt x="691" y="129"/>
                </a:lnTo>
                <a:lnTo>
                  <a:pt x="649" y="124"/>
                </a:lnTo>
                <a:lnTo>
                  <a:pt x="603" y="120"/>
                </a:lnTo>
                <a:lnTo>
                  <a:pt x="554" y="114"/>
                </a:lnTo>
                <a:lnTo>
                  <a:pt x="505" y="109"/>
                </a:lnTo>
                <a:lnTo>
                  <a:pt x="457" y="102"/>
                </a:lnTo>
                <a:lnTo>
                  <a:pt x="408" y="95"/>
                </a:lnTo>
                <a:lnTo>
                  <a:pt x="362" y="88"/>
                </a:lnTo>
                <a:lnTo>
                  <a:pt x="318" y="81"/>
                </a:lnTo>
                <a:lnTo>
                  <a:pt x="280" y="73"/>
                </a:lnTo>
                <a:lnTo>
                  <a:pt x="245" y="64"/>
                </a:lnTo>
                <a:lnTo>
                  <a:pt x="217" y="55"/>
                </a:lnTo>
                <a:lnTo>
                  <a:pt x="196" y="46"/>
                </a:lnTo>
                <a:lnTo>
                  <a:pt x="168" y="85"/>
                </a:lnTo>
                <a:lnTo>
                  <a:pt x="112" y="51"/>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1828800" y="1447800"/>
            <a:ext cx="2917746" cy="2332038"/>
          </a:xfrm>
          <a:custGeom>
            <a:avLst/>
            <a:gdLst>
              <a:gd name="T0" fmla="*/ 1427 w 2162"/>
              <a:gd name="T1" fmla="*/ 1676 h 1727"/>
              <a:gd name="T2" fmla="*/ 1361 w 2162"/>
              <a:gd name="T3" fmla="*/ 1662 h 1727"/>
              <a:gd name="T4" fmla="*/ 1276 w 2162"/>
              <a:gd name="T5" fmla="*/ 1616 h 1727"/>
              <a:gd name="T6" fmla="*/ 1106 w 2162"/>
              <a:gd name="T7" fmla="*/ 1619 h 1727"/>
              <a:gd name="T8" fmla="*/ 1019 w 2162"/>
              <a:gd name="T9" fmla="*/ 1676 h 1727"/>
              <a:gd name="T10" fmla="*/ 939 w 2162"/>
              <a:gd name="T11" fmla="*/ 1596 h 1727"/>
              <a:gd name="T12" fmla="*/ 868 w 2162"/>
              <a:gd name="T13" fmla="*/ 1533 h 1727"/>
              <a:gd name="T14" fmla="*/ 874 w 2162"/>
              <a:gd name="T15" fmla="*/ 1320 h 1727"/>
              <a:gd name="T16" fmla="*/ 792 w 2162"/>
              <a:gd name="T17" fmla="*/ 1264 h 1727"/>
              <a:gd name="T18" fmla="*/ 669 w 2162"/>
              <a:gd name="T19" fmla="*/ 1299 h 1727"/>
              <a:gd name="T20" fmla="*/ 552 w 2162"/>
              <a:gd name="T21" fmla="*/ 1299 h 1727"/>
              <a:gd name="T22" fmla="*/ 476 w 2162"/>
              <a:gd name="T23" fmla="*/ 1298 h 1727"/>
              <a:gd name="T24" fmla="*/ 318 w 2162"/>
              <a:gd name="T25" fmla="*/ 1242 h 1727"/>
              <a:gd name="T26" fmla="*/ 223 w 2162"/>
              <a:gd name="T27" fmla="*/ 1146 h 1727"/>
              <a:gd name="T28" fmla="*/ 120 w 2162"/>
              <a:gd name="T29" fmla="*/ 1068 h 1727"/>
              <a:gd name="T30" fmla="*/ 137 w 2162"/>
              <a:gd name="T31" fmla="*/ 985 h 1727"/>
              <a:gd name="T32" fmla="*/ 99 w 2162"/>
              <a:gd name="T33" fmla="*/ 838 h 1727"/>
              <a:gd name="T34" fmla="*/ 31 w 2162"/>
              <a:gd name="T35" fmla="*/ 730 h 1727"/>
              <a:gd name="T36" fmla="*/ 20 w 2162"/>
              <a:gd name="T37" fmla="*/ 582 h 1727"/>
              <a:gd name="T38" fmla="*/ 112 w 2162"/>
              <a:gd name="T39" fmla="*/ 558 h 1727"/>
              <a:gd name="T40" fmla="*/ 226 w 2162"/>
              <a:gd name="T41" fmla="*/ 533 h 1727"/>
              <a:gd name="T42" fmla="*/ 320 w 2162"/>
              <a:gd name="T43" fmla="*/ 447 h 1727"/>
              <a:gd name="T44" fmla="*/ 386 w 2162"/>
              <a:gd name="T45" fmla="*/ 379 h 1727"/>
              <a:gd name="T46" fmla="*/ 511 w 2162"/>
              <a:gd name="T47" fmla="*/ 323 h 1727"/>
              <a:gd name="T48" fmla="*/ 621 w 2162"/>
              <a:gd name="T49" fmla="*/ 244 h 1727"/>
              <a:gd name="T50" fmla="*/ 698 w 2162"/>
              <a:gd name="T51" fmla="*/ 340 h 1727"/>
              <a:gd name="T52" fmla="*/ 749 w 2162"/>
              <a:gd name="T53" fmla="*/ 452 h 1727"/>
              <a:gd name="T54" fmla="*/ 858 w 2162"/>
              <a:gd name="T55" fmla="*/ 565 h 1727"/>
              <a:gd name="T56" fmla="*/ 1132 w 2162"/>
              <a:gd name="T57" fmla="*/ 643 h 1727"/>
              <a:gd name="T58" fmla="*/ 1338 w 2162"/>
              <a:gd name="T59" fmla="*/ 603 h 1727"/>
              <a:gd name="T60" fmla="*/ 1421 w 2162"/>
              <a:gd name="T61" fmla="*/ 477 h 1727"/>
              <a:gd name="T62" fmla="*/ 1595 w 2162"/>
              <a:gd name="T63" fmla="*/ 379 h 1727"/>
              <a:gd name="T64" fmla="*/ 1681 w 2162"/>
              <a:gd name="T65" fmla="*/ 322 h 1727"/>
              <a:gd name="T66" fmla="*/ 1595 w 2162"/>
              <a:gd name="T67" fmla="*/ 312 h 1727"/>
              <a:gd name="T68" fmla="*/ 1558 w 2162"/>
              <a:gd name="T69" fmla="*/ 217 h 1727"/>
              <a:gd name="T70" fmla="*/ 1648 w 2162"/>
              <a:gd name="T71" fmla="*/ 181 h 1727"/>
              <a:gd name="T72" fmla="*/ 1671 w 2162"/>
              <a:gd name="T73" fmla="*/ 12 h 1727"/>
              <a:gd name="T74" fmla="*/ 1791 w 2162"/>
              <a:gd name="T75" fmla="*/ 11 h 1727"/>
              <a:gd name="T76" fmla="*/ 1896 w 2162"/>
              <a:gd name="T77" fmla="*/ 130 h 1727"/>
              <a:gd name="T78" fmla="*/ 2042 w 2162"/>
              <a:gd name="T79" fmla="*/ 212 h 1727"/>
              <a:gd name="T80" fmla="*/ 2147 w 2162"/>
              <a:gd name="T81" fmla="*/ 161 h 1727"/>
              <a:gd name="T82" fmla="*/ 2160 w 2162"/>
              <a:gd name="T83" fmla="*/ 290 h 1727"/>
              <a:gd name="T84" fmla="*/ 2126 w 2162"/>
              <a:gd name="T85" fmla="*/ 413 h 1727"/>
              <a:gd name="T86" fmla="*/ 2066 w 2162"/>
              <a:gd name="T87" fmla="*/ 509 h 1727"/>
              <a:gd name="T88" fmla="*/ 1988 w 2162"/>
              <a:gd name="T89" fmla="*/ 585 h 1727"/>
              <a:gd name="T90" fmla="*/ 1884 w 2162"/>
              <a:gd name="T91" fmla="*/ 678 h 1727"/>
              <a:gd name="T92" fmla="*/ 1827 w 2162"/>
              <a:gd name="T93" fmla="*/ 712 h 1727"/>
              <a:gd name="T94" fmla="*/ 1795 w 2162"/>
              <a:gd name="T95" fmla="*/ 651 h 1727"/>
              <a:gd name="T96" fmla="*/ 1731 w 2162"/>
              <a:gd name="T97" fmla="*/ 735 h 1727"/>
              <a:gd name="T98" fmla="*/ 1740 w 2162"/>
              <a:gd name="T99" fmla="*/ 794 h 1727"/>
              <a:gd name="T100" fmla="*/ 1844 w 2162"/>
              <a:gd name="T101" fmla="*/ 798 h 1727"/>
              <a:gd name="T102" fmla="*/ 1834 w 2162"/>
              <a:gd name="T103" fmla="*/ 855 h 1727"/>
              <a:gd name="T104" fmla="*/ 1810 w 2162"/>
              <a:gd name="T105" fmla="*/ 962 h 1727"/>
              <a:gd name="T106" fmla="*/ 1886 w 2162"/>
              <a:gd name="T107" fmla="*/ 1083 h 1727"/>
              <a:gd name="T108" fmla="*/ 1905 w 2162"/>
              <a:gd name="T109" fmla="*/ 1137 h 1727"/>
              <a:gd name="T110" fmla="*/ 1912 w 2162"/>
              <a:gd name="T111" fmla="*/ 1159 h 1727"/>
              <a:gd name="T112" fmla="*/ 1921 w 2162"/>
              <a:gd name="T113" fmla="*/ 1266 h 1727"/>
              <a:gd name="T114" fmla="*/ 1850 w 2162"/>
              <a:gd name="T115" fmla="*/ 1369 h 1727"/>
              <a:gd name="T116" fmla="*/ 1791 w 2162"/>
              <a:gd name="T117" fmla="*/ 1501 h 1727"/>
              <a:gd name="T118" fmla="*/ 1687 w 2162"/>
              <a:gd name="T119" fmla="*/ 1576 h 1727"/>
              <a:gd name="T120" fmla="*/ 1593 w 2162"/>
              <a:gd name="T121" fmla="*/ 1619 h 1727"/>
              <a:gd name="T122" fmla="*/ 1485 w 2162"/>
              <a:gd name="T123" fmla="*/ 1669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2" h="1727">
                <a:moveTo>
                  <a:pt x="1471" y="1670"/>
                </a:moveTo>
                <a:lnTo>
                  <a:pt x="1467" y="1669"/>
                </a:lnTo>
                <a:lnTo>
                  <a:pt x="1461" y="1668"/>
                </a:lnTo>
                <a:lnTo>
                  <a:pt x="1455" y="1669"/>
                </a:lnTo>
                <a:lnTo>
                  <a:pt x="1456" y="1676"/>
                </a:lnTo>
                <a:lnTo>
                  <a:pt x="1458" y="1685"/>
                </a:lnTo>
                <a:lnTo>
                  <a:pt x="1456" y="1690"/>
                </a:lnTo>
                <a:lnTo>
                  <a:pt x="1451" y="1692"/>
                </a:lnTo>
                <a:lnTo>
                  <a:pt x="1449" y="1692"/>
                </a:lnTo>
                <a:lnTo>
                  <a:pt x="1467" y="1727"/>
                </a:lnTo>
                <a:lnTo>
                  <a:pt x="1440" y="1722"/>
                </a:lnTo>
                <a:lnTo>
                  <a:pt x="1421" y="1698"/>
                </a:lnTo>
                <a:lnTo>
                  <a:pt x="1420" y="1696"/>
                </a:lnTo>
                <a:lnTo>
                  <a:pt x="1418" y="1690"/>
                </a:lnTo>
                <a:lnTo>
                  <a:pt x="1418" y="1684"/>
                </a:lnTo>
                <a:lnTo>
                  <a:pt x="1421" y="1680"/>
                </a:lnTo>
                <a:lnTo>
                  <a:pt x="1427" y="1676"/>
                </a:lnTo>
                <a:lnTo>
                  <a:pt x="1429" y="1670"/>
                </a:lnTo>
                <a:lnTo>
                  <a:pt x="1431" y="1667"/>
                </a:lnTo>
                <a:lnTo>
                  <a:pt x="1431" y="1665"/>
                </a:lnTo>
                <a:lnTo>
                  <a:pt x="1429" y="1665"/>
                </a:lnTo>
                <a:lnTo>
                  <a:pt x="1426" y="1665"/>
                </a:lnTo>
                <a:lnTo>
                  <a:pt x="1421" y="1665"/>
                </a:lnTo>
                <a:lnTo>
                  <a:pt x="1417" y="1665"/>
                </a:lnTo>
                <a:lnTo>
                  <a:pt x="1410" y="1664"/>
                </a:lnTo>
                <a:lnTo>
                  <a:pt x="1404" y="1664"/>
                </a:lnTo>
                <a:lnTo>
                  <a:pt x="1399" y="1662"/>
                </a:lnTo>
                <a:lnTo>
                  <a:pt x="1395" y="1661"/>
                </a:lnTo>
                <a:lnTo>
                  <a:pt x="1387" y="1660"/>
                </a:lnTo>
                <a:lnTo>
                  <a:pt x="1378" y="1659"/>
                </a:lnTo>
                <a:lnTo>
                  <a:pt x="1371" y="1659"/>
                </a:lnTo>
                <a:lnTo>
                  <a:pt x="1367" y="1659"/>
                </a:lnTo>
                <a:lnTo>
                  <a:pt x="1366" y="1660"/>
                </a:lnTo>
                <a:lnTo>
                  <a:pt x="1361" y="1662"/>
                </a:lnTo>
                <a:lnTo>
                  <a:pt x="1355" y="1666"/>
                </a:lnTo>
                <a:lnTo>
                  <a:pt x="1345" y="1667"/>
                </a:lnTo>
                <a:lnTo>
                  <a:pt x="1341" y="1667"/>
                </a:lnTo>
                <a:lnTo>
                  <a:pt x="1336" y="1667"/>
                </a:lnTo>
                <a:lnTo>
                  <a:pt x="1330" y="1667"/>
                </a:lnTo>
                <a:lnTo>
                  <a:pt x="1326" y="1666"/>
                </a:lnTo>
                <a:lnTo>
                  <a:pt x="1321" y="1666"/>
                </a:lnTo>
                <a:lnTo>
                  <a:pt x="1315" y="1665"/>
                </a:lnTo>
                <a:lnTo>
                  <a:pt x="1311" y="1664"/>
                </a:lnTo>
                <a:lnTo>
                  <a:pt x="1306" y="1661"/>
                </a:lnTo>
                <a:lnTo>
                  <a:pt x="1297" y="1654"/>
                </a:lnTo>
                <a:lnTo>
                  <a:pt x="1289" y="1645"/>
                </a:lnTo>
                <a:lnTo>
                  <a:pt x="1284" y="1637"/>
                </a:lnTo>
                <a:lnTo>
                  <a:pt x="1282" y="1634"/>
                </a:lnTo>
                <a:lnTo>
                  <a:pt x="1282" y="1630"/>
                </a:lnTo>
                <a:lnTo>
                  <a:pt x="1280" y="1623"/>
                </a:lnTo>
                <a:lnTo>
                  <a:pt x="1276" y="1616"/>
                </a:lnTo>
                <a:lnTo>
                  <a:pt x="1267" y="1613"/>
                </a:lnTo>
                <a:lnTo>
                  <a:pt x="1255" y="1612"/>
                </a:lnTo>
                <a:lnTo>
                  <a:pt x="1245" y="1608"/>
                </a:lnTo>
                <a:lnTo>
                  <a:pt x="1238" y="1605"/>
                </a:lnTo>
                <a:lnTo>
                  <a:pt x="1236" y="1604"/>
                </a:lnTo>
                <a:lnTo>
                  <a:pt x="1227" y="1589"/>
                </a:lnTo>
                <a:lnTo>
                  <a:pt x="1206" y="1589"/>
                </a:lnTo>
                <a:lnTo>
                  <a:pt x="1181" y="1607"/>
                </a:lnTo>
                <a:lnTo>
                  <a:pt x="1156" y="1609"/>
                </a:lnTo>
                <a:lnTo>
                  <a:pt x="1154" y="1622"/>
                </a:lnTo>
                <a:lnTo>
                  <a:pt x="1152" y="1622"/>
                </a:lnTo>
                <a:lnTo>
                  <a:pt x="1147" y="1622"/>
                </a:lnTo>
                <a:lnTo>
                  <a:pt x="1140" y="1621"/>
                </a:lnTo>
                <a:lnTo>
                  <a:pt x="1132" y="1620"/>
                </a:lnTo>
                <a:lnTo>
                  <a:pt x="1123" y="1620"/>
                </a:lnTo>
                <a:lnTo>
                  <a:pt x="1114" y="1619"/>
                </a:lnTo>
                <a:lnTo>
                  <a:pt x="1106" y="1619"/>
                </a:lnTo>
                <a:lnTo>
                  <a:pt x="1099" y="1619"/>
                </a:lnTo>
                <a:lnTo>
                  <a:pt x="1087" y="1619"/>
                </a:lnTo>
                <a:lnTo>
                  <a:pt x="1078" y="1619"/>
                </a:lnTo>
                <a:lnTo>
                  <a:pt x="1071" y="1619"/>
                </a:lnTo>
                <a:lnTo>
                  <a:pt x="1069" y="1619"/>
                </a:lnTo>
                <a:lnTo>
                  <a:pt x="1053" y="1628"/>
                </a:lnTo>
                <a:lnTo>
                  <a:pt x="1041" y="1631"/>
                </a:lnTo>
                <a:lnTo>
                  <a:pt x="1041" y="1631"/>
                </a:lnTo>
                <a:lnTo>
                  <a:pt x="1040" y="1634"/>
                </a:lnTo>
                <a:lnTo>
                  <a:pt x="1041" y="1638"/>
                </a:lnTo>
                <a:lnTo>
                  <a:pt x="1044" y="1646"/>
                </a:lnTo>
                <a:lnTo>
                  <a:pt x="1047" y="1657"/>
                </a:lnTo>
                <a:lnTo>
                  <a:pt x="1048" y="1668"/>
                </a:lnTo>
                <a:lnTo>
                  <a:pt x="1045" y="1679"/>
                </a:lnTo>
                <a:lnTo>
                  <a:pt x="1038" y="1685"/>
                </a:lnTo>
                <a:lnTo>
                  <a:pt x="1029" y="1684"/>
                </a:lnTo>
                <a:lnTo>
                  <a:pt x="1019" y="1676"/>
                </a:lnTo>
                <a:lnTo>
                  <a:pt x="1012" y="1666"/>
                </a:lnTo>
                <a:lnTo>
                  <a:pt x="1010" y="1661"/>
                </a:lnTo>
                <a:lnTo>
                  <a:pt x="1007" y="1661"/>
                </a:lnTo>
                <a:lnTo>
                  <a:pt x="1000" y="1661"/>
                </a:lnTo>
                <a:lnTo>
                  <a:pt x="992" y="1662"/>
                </a:lnTo>
                <a:lnTo>
                  <a:pt x="986" y="1667"/>
                </a:lnTo>
                <a:lnTo>
                  <a:pt x="979" y="1668"/>
                </a:lnTo>
                <a:lnTo>
                  <a:pt x="970" y="1660"/>
                </a:lnTo>
                <a:lnTo>
                  <a:pt x="962" y="1651"/>
                </a:lnTo>
                <a:lnTo>
                  <a:pt x="958" y="1646"/>
                </a:lnTo>
                <a:lnTo>
                  <a:pt x="954" y="1645"/>
                </a:lnTo>
                <a:lnTo>
                  <a:pt x="946" y="1642"/>
                </a:lnTo>
                <a:lnTo>
                  <a:pt x="936" y="1637"/>
                </a:lnTo>
                <a:lnTo>
                  <a:pt x="932" y="1631"/>
                </a:lnTo>
                <a:lnTo>
                  <a:pt x="933" y="1621"/>
                </a:lnTo>
                <a:lnTo>
                  <a:pt x="936" y="1607"/>
                </a:lnTo>
                <a:lnTo>
                  <a:pt x="939" y="1596"/>
                </a:lnTo>
                <a:lnTo>
                  <a:pt x="940" y="1591"/>
                </a:lnTo>
                <a:lnTo>
                  <a:pt x="939" y="1591"/>
                </a:lnTo>
                <a:lnTo>
                  <a:pt x="934" y="1590"/>
                </a:lnTo>
                <a:lnTo>
                  <a:pt x="928" y="1587"/>
                </a:lnTo>
                <a:lnTo>
                  <a:pt x="921" y="1585"/>
                </a:lnTo>
                <a:lnTo>
                  <a:pt x="915" y="1583"/>
                </a:lnTo>
                <a:lnTo>
                  <a:pt x="909" y="1579"/>
                </a:lnTo>
                <a:lnTo>
                  <a:pt x="905" y="1576"/>
                </a:lnTo>
                <a:lnTo>
                  <a:pt x="905" y="1573"/>
                </a:lnTo>
                <a:lnTo>
                  <a:pt x="908" y="1566"/>
                </a:lnTo>
                <a:lnTo>
                  <a:pt x="909" y="1559"/>
                </a:lnTo>
                <a:lnTo>
                  <a:pt x="906" y="1552"/>
                </a:lnTo>
                <a:lnTo>
                  <a:pt x="898" y="1548"/>
                </a:lnTo>
                <a:lnTo>
                  <a:pt x="887" y="1545"/>
                </a:lnTo>
                <a:lnTo>
                  <a:pt x="878" y="1540"/>
                </a:lnTo>
                <a:lnTo>
                  <a:pt x="871" y="1536"/>
                </a:lnTo>
                <a:lnTo>
                  <a:pt x="868" y="1533"/>
                </a:lnTo>
                <a:lnTo>
                  <a:pt x="867" y="1526"/>
                </a:lnTo>
                <a:lnTo>
                  <a:pt x="865" y="1510"/>
                </a:lnTo>
                <a:lnTo>
                  <a:pt x="866" y="1493"/>
                </a:lnTo>
                <a:lnTo>
                  <a:pt x="872" y="1481"/>
                </a:lnTo>
                <a:lnTo>
                  <a:pt x="877" y="1478"/>
                </a:lnTo>
                <a:lnTo>
                  <a:pt x="882" y="1473"/>
                </a:lnTo>
                <a:lnTo>
                  <a:pt x="888" y="1468"/>
                </a:lnTo>
                <a:lnTo>
                  <a:pt x="894" y="1463"/>
                </a:lnTo>
                <a:lnTo>
                  <a:pt x="900" y="1458"/>
                </a:lnTo>
                <a:lnTo>
                  <a:pt x="904" y="1455"/>
                </a:lnTo>
                <a:lnTo>
                  <a:pt x="906" y="1453"/>
                </a:lnTo>
                <a:lnTo>
                  <a:pt x="908" y="1452"/>
                </a:lnTo>
                <a:lnTo>
                  <a:pt x="908" y="1363"/>
                </a:lnTo>
                <a:lnTo>
                  <a:pt x="904" y="1362"/>
                </a:lnTo>
                <a:lnTo>
                  <a:pt x="896" y="1357"/>
                </a:lnTo>
                <a:lnTo>
                  <a:pt x="885" y="1344"/>
                </a:lnTo>
                <a:lnTo>
                  <a:pt x="874" y="1320"/>
                </a:lnTo>
                <a:lnTo>
                  <a:pt x="873" y="1320"/>
                </a:lnTo>
                <a:lnTo>
                  <a:pt x="868" y="1321"/>
                </a:lnTo>
                <a:lnTo>
                  <a:pt x="862" y="1322"/>
                </a:lnTo>
                <a:lnTo>
                  <a:pt x="853" y="1324"/>
                </a:lnTo>
                <a:lnTo>
                  <a:pt x="844" y="1325"/>
                </a:lnTo>
                <a:lnTo>
                  <a:pt x="836" y="1324"/>
                </a:lnTo>
                <a:lnTo>
                  <a:pt x="828" y="1321"/>
                </a:lnTo>
                <a:lnTo>
                  <a:pt x="822" y="1317"/>
                </a:lnTo>
                <a:lnTo>
                  <a:pt x="817" y="1305"/>
                </a:lnTo>
                <a:lnTo>
                  <a:pt x="815" y="1295"/>
                </a:lnTo>
                <a:lnTo>
                  <a:pt x="815" y="1287"/>
                </a:lnTo>
                <a:lnTo>
                  <a:pt x="817" y="1283"/>
                </a:lnTo>
                <a:lnTo>
                  <a:pt x="815" y="1282"/>
                </a:lnTo>
                <a:lnTo>
                  <a:pt x="812" y="1279"/>
                </a:lnTo>
                <a:lnTo>
                  <a:pt x="807" y="1274"/>
                </a:lnTo>
                <a:lnTo>
                  <a:pt x="800" y="1268"/>
                </a:lnTo>
                <a:lnTo>
                  <a:pt x="792" y="1264"/>
                </a:lnTo>
                <a:lnTo>
                  <a:pt x="783" y="1259"/>
                </a:lnTo>
                <a:lnTo>
                  <a:pt x="773" y="1256"/>
                </a:lnTo>
                <a:lnTo>
                  <a:pt x="761" y="1256"/>
                </a:lnTo>
                <a:lnTo>
                  <a:pt x="751" y="1257"/>
                </a:lnTo>
                <a:lnTo>
                  <a:pt x="742" y="1258"/>
                </a:lnTo>
                <a:lnTo>
                  <a:pt x="734" y="1260"/>
                </a:lnTo>
                <a:lnTo>
                  <a:pt x="727" y="1261"/>
                </a:lnTo>
                <a:lnTo>
                  <a:pt x="720" y="1264"/>
                </a:lnTo>
                <a:lnTo>
                  <a:pt x="713" y="1267"/>
                </a:lnTo>
                <a:lnTo>
                  <a:pt x="707" y="1271"/>
                </a:lnTo>
                <a:lnTo>
                  <a:pt x="700" y="1274"/>
                </a:lnTo>
                <a:lnTo>
                  <a:pt x="692" y="1280"/>
                </a:lnTo>
                <a:lnTo>
                  <a:pt x="690" y="1280"/>
                </a:lnTo>
                <a:lnTo>
                  <a:pt x="688" y="1280"/>
                </a:lnTo>
                <a:lnTo>
                  <a:pt x="683" y="1287"/>
                </a:lnTo>
                <a:lnTo>
                  <a:pt x="675" y="1295"/>
                </a:lnTo>
                <a:lnTo>
                  <a:pt x="669" y="1299"/>
                </a:lnTo>
                <a:lnTo>
                  <a:pt x="662" y="1304"/>
                </a:lnTo>
                <a:lnTo>
                  <a:pt x="652" y="1311"/>
                </a:lnTo>
                <a:lnTo>
                  <a:pt x="645" y="1316"/>
                </a:lnTo>
                <a:lnTo>
                  <a:pt x="640" y="1319"/>
                </a:lnTo>
                <a:lnTo>
                  <a:pt x="635" y="1322"/>
                </a:lnTo>
                <a:lnTo>
                  <a:pt x="631" y="1326"/>
                </a:lnTo>
                <a:lnTo>
                  <a:pt x="627" y="1328"/>
                </a:lnTo>
                <a:lnTo>
                  <a:pt x="621" y="1329"/>
                </a:lnTo>
                <a:lnTo>
                  <a:pt x="616" y="1329"/>
                </a:lnTo>
                <a:lnTo>
                  <a:pt x="609" y="1329"/>
                </a:lnTo>
                <a:lnTo>
                  <a:pt x="601" y="1327"/>
                </a:lnTo>
                <a:lnTo>
                  <a:pt x="593" y="1324"/>
                </a:lnTo>
                <a:lnTo>
                  <a:pt x="584" y="1319"/>
                </a:lnTo>
                <a:lnTo>
                  <a:pt x="575" y="1313"/>
                </a:lnTo>
                <a:lnTo>
                  <a:pt x="567" y="1309"/>
                </a:lnTo>
                <a:lnTo>
                  <a:pt x="559" y="1303"/>
                </a:lnTo>
                <a:lnTo>
                  <a:pt x="552" y="1299"/>
                </a:lnTo>
                <a:lnTo>
                  <a:pt x="546" y="1296"/>
                </a:lnTo>
                <a:lnTo>
                  <a:pt x="541" y="1294"/>
                </a:lnTo>
                <a:lnTo>
                  <a:pt x="538" y="1293"/>
                </a:lnTo>
                <a:lnTo>
                  <a:pt x="533" y="1291"/>
                </a:lnTo>
                <a:lnTo>
                  <a:pt x="530" y="1291"/>
                </a:lnTo>
                <a:lnTo>
                  <a:pt x="526" y="1291"/>
                </a:lnTo>
                <a:lnTo>
                  <a:pt x="522" y="1293"/>
                </a:lnTo>
                <a:lnTo>
                  <a:pt x="517" y="1295"/>
                </a:lnTo>
                <a:lnTo>
                  <a:pt x="511" y="1298"/>
                </a:lnTo>
                <a:lnTo>
                  <a:pt x="506" y="1302"/>
                </a:lnTo>
                <a:lnTo>
                  <a:pt x="500" y="1304"/>
                </a:lnTo>
                <a:lnTo>
                  <a:pt x="494" y="1306"/>
                </a:lnTo>
                <a:lnTo>
                  <a:pt x="488" y="1307"/>
                </a:lnTo>
                <a:lnTo>
                  <a:pt x="484" y="1307"/>
                </a:lnTo>
                <a:lnTo>
                  <a:pt x="480" y="1306"/>
                </a:lnTo>
                <a:lnTo>
                  <a:pt x="477" y="1303"/>
                </a:lnTo>
                <a:lnTo>
                  <a:pt x="476" y="1298"/>
                </a:lnTo>
                <a:lnTo>
                  <a:pt x="473" y="1298"/>
                </a:lnTo>
                <a:lnTo>
                  <a:pt x="469" y="1299"/>
                </a:lnTo>
                <a:lnTo>
                  <a:pt x="461" y="1299"/>
                </a:lnTo>
                <a:lnTo>
                  <a:pt x="450" y="1298"/>
                </a:lnTo>
                <a:lnTo>
                  <a:pt x="438" y="1297"/>
                </a:lnTo>
                <a:lnTo>
                  <a:pt x="424" y="1294"/>
                </a:lnTo>
                <a:lnTo>
                  <a:pt x="409" y="1288"/>
                </a:lnTo>
                <a:lnTo>
                  <a:pt x="393" y="1280"/>
                </a:lnTo>
                <a:lnTo>
                  <a:pt x="377" y="1273"/>
                </a:lnTo>
                <a:lnTo>
                  <a:pt x="362" y="1268"/>
                </a:lnTo>
                <a:lnTo>
                  <a:pt x="349" y="1265"/>
                </a:lnTo>
                <a:lnTo>
                  <a:pt x="337" y="1264"/>
                </a:lnTo>
                <a:lnTo>
                  <a:pt x="328" y="1261"/>
                </a:lnTo>
                <a:lnTo>
                  <a:pt x="321" y="1258"/>
                </a:lnTo>
                <a:lnTo>
                  <a:pt x="319" y="1252"/>
                </a:lnTo>
                <a:lnTo>
                  <a:pt x="320" y="1244"/>
                </a:lnTo>
                <a:lnTo>
                  <a:pt x="318" y="1242"/>
                </a:lnTo>
                <a:lnTo>
                  <a:pt x="312" y="1237"/>
                </a:lnTo>
                <a:lnTo>
                  <a:pt x="305" y="1231"/>
                </a:lnTo>
                <a:lnTo>
                  <a:pt x="296" y="1226"/>
                </a:lnTo>
                <a:lnTo>
                  <a:pt x="288" y="1219"/>
                </a:lnTo>
                <a:lnTo>
                  <a:pt x="283" y="1210"/>
                </a:lnTo>
                <a:lnTo>
                  <a:pt x="281" y="1201"/>
                </a:lnTo>
                <a:lnTo>
                  <a:pt x="280" y="1198"/>
                </a:lnTo>
                <a:lnTo>
                  <a:pt x="280" y="1198"/>
                </a:lnTo>
                <a:lnTo>
                  <a:pt x="278" y="1198"/>
                </a:lnTo>
                <a:lnTo>
                  <a:pt x="273" y="1196"/>
                </a:lnTo>
                <a:lnTo>
                  <a:pt x="263" y="1189"/>
                </a:lnTo>
                <a:lnTo>
                  <a:pt x="256" y="1184"/>
                </a:lnTo>
                <a:lnTo>
                  <a:pt x="249" y="1177"/>
                </a:lnTo>
                <a:lnTo>
                  <a:pt x="242" y="1169"/>
                </a:lnTo>
                <a:lnTo>
                  <a:pt x="236" y="1161"/>
                </a:lnTo>
                <a:lnTo>
                  <a:pt x="229" y="1154"/>
                </a:lnTo>
                <a:lnTo>
                  <a:pt x="223" y="1146"/>
                </a:lnTo>
                <a:lnTo>
                  <a:pt x="218" y="1139"/>
                </a:lnTo>
                <a:lnTo>
                  <a:pt x="213" y="1135"/>
                </a:lnTo>
                <a:lnTo>
                  <a:pt x="208" y="1125"/>
                </a:lnTo>
                <a:lnTo>
                  <a:pt x="206" y="1117"/>
                </a:lnTo>
                <a:lnTo>
                  <a:pt x="203" y="1114"/>
                </a:lnTo>
                <a:lnTo>
                  <a:pt x="192" y="1119"/>
                </a:lnTo>
                <a:lnTo>
                  <a:pt x="177" y="1127"/>
                </a:lnTo>
                <a:lnTo>
                  <a:pt x="167" y="1131"/>
                </a:lnTo>
                <a:lnTo>
                  <a:pt x="161" y="1133"/>
                </a:lnTo>
                <a:lnTo>
                  <a:pt x="159" y="1135"/>
                </a:lnTo>
                <a:lnTo>
                  <a:pt x="158" y="1131"/>
                </a:lnTo>
                <a:lnTo>
                  <a:pt x="153" y="1122"/>
                </a:lnTo>
                <a:lnTo>
                  <a:pt x="147" y="1107"/>
                </a:lnTo>
                <a:lnTo>
                  <a:pt x="140" y="1089"/>
                </a:lnTo>
                <a:lnTo>
                  <a:pt x="135" y="1079"/>
                </a:lnTo>
                <a:lnTo>
                  <a:pt x="127" y="1072"/>
                </a:lnTo>
                <a:lnTo>
                  <a:pt x="120" y="1068"/>
                </a:lnTo>
                <a:lnTo>
                  <a:pt x="116" y="1067"/>
                </a:lnTo>
                <a:lnTo>
                  <a:pt x="112" y="1062"/>
                </a:lnTo>
                <a:lnTo>
                  <a:pt x="102" y="1052"/>
                </a:lnTo>
                <a:lnTo>
                  <a:pt x="93" y="1040"/>
                </a:lnTo>
                <a:lnTo>
                  <a:pt x="89" y="1031"/>
                </a:lnTo>
                <a:lnTo>
                  <a:pt x="90" y="1021"/>
                </a:lnTo>
                <a:lnTo>
                  <a:pt x="92" y="1006"/>
                </a:lnTo>
                <a:lnTo>
                  <a:pt x="93" y="994"/>
                </a:lnTo>
                <a:lnTo>
                  <a:pt x="94" y="988"/>
                </a:lnTo>
                <a:lnTo>
                  <a:pt x="96" y="988"/>
                </a:lnTo>
                <a:lnTo>
                  <a:pt x="100" y="989"/>
                </a:lnTo>
                <a:lnTo>
                  <a:pt x="106" y="989"/>
                </a:lnTo>
                <a:lnTo>
                  <a:pt x="113" y="989"/>
                </a:lnTo>
                <a:lnTo>
                  <a:pt x="120" y="989"/>
                </a:lnTo>
                <a:lnTo>
                  <a:pt x="127" y="989"/>
                </a:lnTo>
                <a:lnTo>
                  <a:pt x="132" y="987"/>
                </a:lnTo>
                <a:lnTo>
                  <a:pt x="137" y="985"/>
                </a:lnTo>
                <a:lnTo>
                  <a:pt x="142" y="980"/>
                </a:lnTo>
                <a:lnTo>
                  <a:pt x="143" y="977"/>
                </a:lnTo>
                <a:lnTo>
                  <a:pt x="139" y="972"/>
                </a:lnTo>
                <a:lnTo>
                  <a:pt x="134" y="963"/>
                </a:lnTo>
                <a:lnTo>
                  <a:pt x="128" y="951"/>
                </a:lnTo>
                <a:lnTo>
                  <a:pt x="127" y="938"/>
                </a:lnTo>
                <a:lnTo>
                  <a:pt x="128" y="926"/>
                </a:lnTo>
                <a:lnTo>
                  <a:pt x="131" y="916"/>
                </a:lnTo>
                <a:lnTo>
                  <a:pt x="135" y="906"/>
                </a:lnTo>
                <a:lnTo>
                  <a:pt x="136" y="900"/>
                </a:lnTo>
                <a:lnTo>
                  <a:pt x="134" y="893"/>
                </a:lnTo>
                <a:lnTo>
                  <a:pt x="124" y="886"/>
                </a:lnTo>
                <a:lnTo>
                  <a:pt x="115" y="879"/>
                </a:lnTo>
                <a:lnTo>
                  <a:pt x="111" y="871"/>
                </a:lnTo>
                <a:lnTo>
                  <a:pt x="107" y="862"/>
                </a:lnTo>
                <a:lnTo>
                  <a:pt x="104" y="849"/>
                </a:lnTo>
                <a:lnTo>
                  <a:pt x="99" y="838"/>
                </a:lnTo>
                <a:lnTo>
                  <a:pt x="94" y="832"/>
                </a:lnTo>
                <a:lnTo>
                  <a:pt x="87" y="826"/>
                </a:lnTo>
                <a:lnTo>
                  <a:pt x="76" y="818"/>
                </a:lnTo>
                <a:lnTo>
                  <a:pt x="69" y="813"/>
                </a:lnTo>
                <a:lnTo>
                  <a:pt x="62" y="809"/>
                </a:lnTo>
                <a:lnTo>
                  <a:pt x="55" y="803"/>
                </a:lnTo>
                <a:lnTo>
                  <a:pt x="49" y="798"/>
                </a:lnTo>
                <a:lnTo>
                  <a:pt x="45" y="795"/>
                </a:lnTo>
                <a:lnTo>
                  <a:pt x="40" y="791"/>
                </a:lnTo>
                <a:lnTo>
                  <a:pt x="38" y="789"/>
                </a:lnTo>
                <a:lnTo>
                  <a:pt x="37" y="788"/>
                </a:lnTo>
                <a:lnTo>
                  <a:pt x="38" y="784"/>
                </a:lnTo>
                <a:lnTo>
                  <a:pt x="40" y="774"/>
                </a:lnTo>
                <a:lnTo>
                  <a:pt x="41" y="764"/>
                </a:lnTo>
                <a:lnTo>
                  <a:pt x="43" y="754"/>
                </a:lnTo>
                <a:lnTo>
                  <a:pt x="39" y="744"/>
                </a:lnTo>
                <a:lnTo>
                  <a:pt x="31" y="730"/>
                </a:lnTo>
                <a:lnTo>
                  <a:pt x="22" y="719"/>
                </a:lnTo>
                <a:lnTo>
                  <a:pt x="18" y="714"/>
                </a:lnTo>
                <a:lnTo>
                  <a:pt x="28" y="666"/>
                </a:lnTo>
                <a:lnTo>
                  <a:pt x="29" y="663"/>
                </a:lnTo>
                <a:lnTo>
                  <a:pt x="31" y="659"/>
                </a:lnTo>
                <a:lnTo>
                  <a:pt x="30" y="653"/>
                </a:lnTo>
                <a:lnTo>
                  <a:pt x="24" y="647"/>
                </a:lnTo>
                <a:lnTo>
                  <a:pt x="16" y="643"/>
                </a:lnTo>
                <a:lnTo>
                  <a:pt x="8" y="638"/>
                </a:lnTo>
                <a:lnTo>
                  <a:pt x="2" y="633"/>
                </a:lnTo>
                <a:lnTo>
                  <a:pt x="0" y="632"/>
                </a:lnTo>
                <a:lnTo>
                  <a:pt x="0" y="617"/>
                </a:lnTo>
                <a:lnTo>
                  <a:pt x="1" y="613"/>
                </a:lnTo>
                <a:lnTo>
                  <a:pt x="3" y="601"/>
                </a:lnTo>
                <a:lnTo>
                  <a:pt x="8" y="590"/>
                </a:lnTo>
                <a:lnTo>
                  <a:pt x="15" y="584"/>
                </a:lnTo>
                <a:lnTo>
                  <a:pt x="20" y="582"/>
                </a:lnTo>
                <a:lnTo>
                  <a:pt x="24" y="577"/>
                </a:lnTo>
                <a:lnTo>
                  <a:pt x="29" y="572"/>
                </a:lnTo>
                <a:lnTo>
                  <a:pt x="32" y="565"/>
                </a:lnTo>
                <a:lnTo>
                  <a:pt x="37" y="560"/>
                </a:lnTo>
                <a:lnTo>
                  <a:pt x="41" y="555"/>
                </a:lnTo>
                <a:lnTo>
                  <a:pt x="46" y="552"/>
                </a:lnTo>
                <a:lnTo>
                  <a:pt x="52" y="550"/>
                </a:lnTo>
                <a:lnTo>
                  <a:pt x="58" y="549"/>
                </a:lnTo>
                <a:lnTo>
                  <a:pt x="63" y="548"/>
                </a:lnTo>
                <a:lnTo>
                  <a:pt x="69" y="546"/>
                </a:lnTo>
                <a:lnTo>
                  <a:pt x="74" y="543"/>
                </a:lnTo>
                <a:lnTo>
                  <a:pt x="79" y="541"/>
                </a:lnTo>
                <a:lnTo>
                  <a:pt x="84" y="541"/>
                </a:lnTo>
                <a:lnTo>
                  <a:pt x="90" y="541"/>
                </a:lnTo>
                <a:lnTo>
                  <a:pt x="94" y="543"/>
                </a:lnTo>
                <a:lnTo>
                  <a:pt x="104" y="552"/>
                </a:lnTo>
                <a:lnTo>
                  <a:pt x="112" y="558"/>
                </a:lnTo>
                <a:lnTo>
                  <a:pt x="120" y="562"/>
                </a:lnTo>
                <a:lnTo>
                  <a:pt x="127" y="560"/>
                </a:lnTo>
                <a:lnTo>
                  <a:pt x="134" y="553"/>
                </a:lnTo>
                <a:lnTo>
                  <a:pt x="139" y="548"/>
                </a:lnTo>
                <a:lnTo>
                  <a:pt x="145" y="546"/>
                </a:lnTo>
                <a:lnTo>
                  <a:pt x="152" y="547"/>
                </a:lnTo>
                <a:lnTo>
                  <a:pt x="158" y="548"/>
                </a:lnTo>
                <a:lnTo>
                  <a:pt x="165" y="549"/>
                </a:lnTo>
                <a:lnTo>
                  <a:pt x="172" y="549"/>
                </a:lnTo>
                <a:lnTo>
                  <a:pt x="180" y="549"/>
                </a:lnTo>
                <a:lnTo>
                  <a:pt x="188" y="549"/>
                </a:lnTo>
                <a:lnTo>
                  <a:pt x="195" y="547"/>
                </a:lnTo>
                <a:lnTo>
                  <a:pt x="202" y="545"/>
                </a:lnTo>
                <a:lnTo>
                  <a:pt x="207" y="541"/>
                </a:lnTo>
                <a:lnTo>
                  <a:pt x="212" y="538"/>
                </a:lnTo>
                <a:lnTo>
                  <a:pt x="219" y="534"/>
                </a:lnTo>
                <a:lnTo>
                  <a:pt x="226" y="533"/>
                </a:lnTo>
                <a:lnTo>
                  <a:pt x="233" y="533"/>
                </a:lnTo>
                <a:lnTo>
                  <a:pt x="240" y="533"/>
                </a:lnTo>
                <a:lnTo>
                  <a:pt x="245" y="533"/>
                </a:lnTo>
                <a:lnTo>
                  <a:pt x="249" y="534"/>
                </a:lnTo>
                <a:lnTo>
                  <a:pt x="250" y="534"/>
                </a:lnTo>
                <a:lnTo>
                  <a:pt x="251" y="533"/>
                </a:lnTo>
                <a:lnTo>
                  <a:pt x="254" y="529"/>
                </a:lnTo>
                <a:lnTo>
                  <a:pt x="259" y="522"/>
                </a:lnTo>
                <a:lnTo>
                  <a:pt x="266" y="514"/>
                </a:lnTo>
                <a:lnTo>
                  <a:pt x="273" y="507"/>
                </a:lnTo>
                <a:lnTo>
                  <a:pt x="281" y="499"/>
                </a:lnTo>
                <a:lnTo>
                  <a:pt x="289" y="493"/>
                </a:lnTo>
                <a:lnTo>
                  <a:pt x="296" y="489"/>
                </a:lnTo>
                <a:lnTo>
                  <a:pt x="307" y="482"/>
                </a:lnTo>
                <a:lnTo>
                  <a:pt x="314" y="472"/>
                </a:lnTo>
                <a:lnTo>
                  <a:pt x="319" y="461"/>
                </a:lnTo>
                <a:lnTo>
                  <a:pt x="320" y="447"/>
                </a:lnTo>
                <a:lnTo>
                  <a:pt x="319" y="428"/>
                </a:lnTo>
                <a:lnTo>
                  <a:pt x="317" y="405"/>
                </a:lnTo>
                <a:lnTo>
                  <a:pt x="314" y="387"/>
                </a:lnTo>
                <a:lnTo>
                  <a:pt x="313" y="379"/>
                </a:lnTo>
                <a:lnTo>
                  <a:pt x="314" y="379"/>
                </a:lnTo>
                <a:lnTo>
                  <a:pt x="318" y="379"/>
                </a:lnTo>
                <a:lnTo>
                  <a:pt x="322" y="379"/>
                </a:lnTo>
                <a:lnTo>
                  <a:pt x="328" y="379"/>
                </a:lnTo>
                <a:lnTo>
                  <a:pt x="335" y="379"/>
                </a:lnTo>
                <a:lnTo>
                  <a:pt x="342" y="379"/>
                </a:lnTo>
                <a:lnTo>
                  <a:pt x="348" y="379"/>
                </a:lnTo>
                <a:lnTo>
                  <a:pt x="354" y="379"/>
                </a:lnTo>
                <a:lnTo>
                  <a:pt x="364" y="379"/>
                </a:lnTo>
                <a:lnTo>
                  <a:pt x="374" y="380"/>
                </a:lnTo>
                <a:lnTo>
                  <a:pt x="383" y="382"/>
                </a:lnTo>
                <a:lnTo>
                  <a:pt x="387" y="382"/>
                </a:lnTo>
                <a:lnTo>
                  <a:pt x="386" y="379"/>
                </a:lnTo>
                <a:lnTo>
                  <a:pt x="386" y="372"/>
                </a:lnTo>
                <a:lnTo>
                  <a:pt x="386" y="363"/>
                </a:lnTo>
                <a:lnTo>
                  <a:pt x="390" y="355"/>
                </a:lnTo>
                <a:lnTo>
                  <a:pt x="397" y="348"/>
                </a:lnTo>
                <a:lnTo>
                  <a:pt x="405" y="341"/>
                </a:lnTo>
                <a:lnTo>
                  <a:pt x="411" y="333"/>
                </a:lnTo>
                <a:lnTo>
                  <a:pt x="417" y="325"/>
                </a:lnTo>
                <a:lnTo>
                  <a:pt x="424" y="315"/>
                </a:lnTo>
                <a:lnTo>
                  <a:pt x="431" y="307"/>
                </a:lnTo>
                <a:lnTo>
                  <a:pt x="436" y="303"/>
                </a:lnTo>
                <a:lnTo>
                  <a:pt x="439" y="300"/>
                </a:lnTo>
                <a:lnTo>
                  <a:pt x="472" y="312"/>
                </a:lnTo>
                <a:lnTo>
                  <a:pt x="476" y="315"/>
                </a:lnTo>
                <a:lnTo>
                  <a:pt x="486" y="322"/>
                </a:lnTo>
                <a:lnTo>
                  <a:pt x="496" y="327"/>
                </a:lnTo>
                <a:lnTo>
                  <a:pt x="506" y="327"/>
                </a:lnTo>
                <a:lnTo>
                  <a:pt x="511" y="323"/>
                </a:lnTo>
                <a:lnTo>
                  <a:pt x="517" y="320"/>
                </a:lnTo>
                <a:lnTo>
                  <a:pt x="521" y="315"/>
                </a:lnTo>
                <a:lnTo>
                  <a:pt x="524" y="306"/>
                </a:lnTo>
                <a:lnTo>
                  <a:pt x="527" y="291"/>
                </a:lnTo>
                <a:lnTo>
                  <a:pt x="532" y="273"/>
                </a:lnTo>
                <a:lnTo>
                  <a:pt x="539" y="258"/>
                </a:lnTo>
                <a:lnTo>
                  <a:pt x="548" y="251"/>
                </a:lnTo>
                <a:lnTo>
                  <a:pt x="559" y="252"/>
                </a:lnTo>
                <a:lnTo>
                  <a:pt x="565" y="253"/>
                </a:lnTo>
                <a:lnTo>
                  <a:pt x="571" y="251"/>
                </a:lnTo>
                <a:lnTo>
                  <a:pt x="576" y="245"/>
                </a:lnTo>
                <a:lnTo>
                  <a:pt x="582" y="237"/>
                </a:lnTo>
                <a:lnTo>
                  <a:pt x="591" y="234"/>
                </a:lnTo>
                <a:lnTo>
                  <a:pt x="600" y="231"/>
                </a:lnTo>
                <a:lnTo>
                  <a:pt x="609" y="232"/>
                </a:lnTo>
                <a:lnTo>
                  <a:pt x="616" y="237"/>
                </a:lnTo>
                <a:lnTo>
                  <a:pt x="621" y="244"/>
                </a:lnTo>
                <a:lnTo>
                  <a:pt x="623" y="252"/>
                </a:lnTo>
                <a:lnTo>
                  <a:pt x="624" y="260"/>
                </a:lnTo>
                <a:lnTo>
                  <a:pt x="627" y="266"/>
                </a:lnTo>
                <a:lnTo>
                  <a:pt x="631" y="269"/>
                </a:lnTo>
                <a:lnTo>
                  <a:pt x="637" y="275"/>
                </a:lnTo>
                <a:lnTo>
                  <a:pt x="646" y="282"/>
                </a:lnTo>
                <a:lnTo>
                  <a:pt x="653" y="287"/>
                </a:lnTo>
                <a:lnTo>
                  <a:pt x="660" y="291"/>
                </a:lnTo>
                <a:lnTo>
                  <a:pt x="668" y="296"/>
                </a:lnTo>
                <a:lnTo>
                  <a:pt x="676" y="302"/>
                </a:lnTo>
                <a:lnTo>
                  <a:pt x="683" y="306"/>
                </a:lnTo>
                <a:lnTo>
                  <a:pt x="688" y="311"/>
                </a:lnTo>
                <a:lnTo>
                  <a:pt x="691" y="315"/>
                </a:lnTo>
                <a:lnTo>
                  <a:pt x="692" y="319"/>
                </a:lnTo>
                <a:lnTo>
                  <a:pt x="692" y="325"/>
                </a:lnTo>
                <a:lnTo>
                  <a:pt x="695" y="331"/>
                </a:lnTo>
                <a:lnTo>
                  <a:pt x="698" y="340"/>
                </a:lnTo>
                <a:lnTo>
                  <a:pt x="700" y="349"/>
                </a:lnTo>
                <a:lnTo>
                  <a:pt x="700" y="361"/>
                </a:lnTo>
                <a:lnTo>
                  <a:pt x="699" y="378"/>
                </a:lnTo>
                <a:lnTo>
                  <a:pt x="697" y="395"/>
                </a:lnTo>
                <a:lnTo>
                  <a:pt x="692" y="406"/>
                </a:lnTo>
                <a:lnTo>
                  <a:pt x="689" y="411"/>
                </a:lnTo>
                <a:lnTo>
                  <a:pt x="684" y="417"/>
                </a:lnTo>
                <a:lnTo>
                  <a:pt x="682" y="423"/>
                </a:lnTo>
                <a:lnTo>
                  <a:pt x="680" y="428"/>
                </a:lnTo>
                <a:lnTo>
                  <a:pt x="680" y="433"/>
                </a:lnTo>
                <a:lnTo>
                  <a:pt x="683" y="439"/>
                </a:lnTo>
                <a:lnTo>
                  <a:pt x="689" y="443"/>
                </a:lnTo>
                <a:lnTo>
                  <a:pt x="700" y="447"/>
                </a:lnTo>
                <a:lnTo>
                  <a:pt x="714" y="449"/>
                </a:lnTo>
                <a:lnTo>
                  <a:pt x="727" y="451"/>
                </a:lnTo>
                <a:lnTo>
                  <a:pt x="738" y="452"/>
                </a:lnTo>
                <a:lnTo>
                  <a:pt x="749" y="452"/>
                </a:lnTo>
                <a:lnTo>
                  <a:pt x="759" y="454"/>
                </a:lnTo>
                <a:lnTo>
                  <a:pt x="768" y="455"/>
                </a:lnTo>
                <a:lnTo>
                  <a:pt x="776" y="458"/>
                </a:lnTo>
                <a:lnTo>
                  <a:pt x="783" y="462"/>
                </a:lnTo>
                <a:lnTo>
                  <a:pt x="791" y="467"/>
                </a:lnTo>
                <a:lnTo>
                  <a:pt x="799" y="474"/>
                </a:lnTo>
                <a:lnTo>
                  <a:pt x="809" y="482"/>
                </a:lnTo>
                <a:lnTo>
                  <a:pt x="819" y="492"/>
                </a:lnTo>
                <a:lnTo>
                  <a:pt x="827" y="501"/>
                </a:lnTo>
                <a:lnTo>
                  <a:pt x="835" y="509"/>
                </a:lnTo>
                <a:lnTo>
                  <a:pt x="841" y="518"/>
                </a:lnTo>
                <a:lnTo>
                  <a:pt x="844" y="525"/>
                </a:lnTo>
                <a:lnTo>
                  <a:pt x="847" y="532"/>
                </a:lnTo>
                <a:lnTo>
                  <a:pt x="848" y="541"/>
                </a:lnTo>
                <a:lnTo>
                  <a:pt x="850" y="549"/>
                </a:lnTo>
                <a:lnTo>
                  <a:pt x="853" y="557"/>
                </a:lnTo>
                <a:lnTo>
                  <a:pt x="858" y="565"/>
                </a:lnTo>
                <a:lnTo>
                  <a:pt x="866" y="572"/>
                </a:lnTo>
                <a:lnTo>
                  <a:pt x="878" y="577"/>
                </a:lnTo>
                <a:lnTo>
                  <a:pt x="893" y="580"/>
                </a:lnTo>
                <a:lnTo>
                  <a:pt x="913" y="583"/>
                </a:lnTo>
                <a:lnTo>
                  <a:pt x="939" y="586"/>
                </a:lnTo>
                <a:lnTo>
                  <a:pt x="969" y="590"/>
                </a:lnTo>
                <a:lnTo>
                  <a:pt x="997" y="593"/>
                </a:lnTo>
                <a:lnTo>
                  <a:pt x="1025" y="597"/>
                </a:lnTo>
                <a:lnTo>
                  <a:pt x="1048" y="600"/>
                </a:lnTo>
                <a:lnTo>
                  <a:pt x="1063" y="601"/>
                </a:lnTo>
                <a:lnTo>
                  <a:pt x="1069" y="602"/>
                </a:lnTo>
                <a:lnTo>
                  <a:pt x="1069" y="606"/>
                </a:lnTo>
                <a:lnTo>
                  <a:pt x="1073" y="615"/>
                </a:lnTo>
                <a:lnTo>
                  <a:pt x="1083" y="626"/>
                </a:lnTo>
                <a:lnTo>
                  <a:pt x="1102" y="636"/>
                </a:lnTo>
                <a:lnTo>
                  <a:pt x="1116" y="639"/>
                </a:lnTo>
                <a:lnTo>
                  <a:pt x="1132" y="643"/>
                </a:lnTo>
                <a:lnTo>
                  <a:pt x="1149" y="646"/>
                </a:lnTo>
                <a:lnTo>
                  <a:pt x="1167" y="647"/>
                </a:lnTo>
                <a:lnTo>
                  <a:pt x="1184" y="647"/>
                </a:lnTo>
                <a:lnTo>
                  <a:pt x="1200" y="644"/>
                </a:lnTo>
                <a:lnTo>
                  <a:pt x="1215" y="638"/>
                </a:lnTo>
                <a:lnTo>
                  <a:pt x="1227" y="629"/>
                </a:lnTo>
                <a:lnTo>
                  <a:pt x="1237" y="620"/>
                </a:lnTo>
                <a:lnTo>
                  <a:pt x="1246" y="613"/>
                </a:lnTo>
                <a:lnTo>
                  <a:pt x="1257" y="609"/>
                </a:lnTo>
                <a:lnTo>
                  <a:pt x="1266" y="608"/>
                </a:lnTo>
                <a:lnTo>
                  <a:pt x="1275" y="608"/>
                </a:lnTo>
                <a:lnTo>
                  <a:pt x="1283" y="608"/>
                </a:lnTo>
                <a:lnTo>
                  <a:pt x="1292" y="608"/>
                </a:lnTo>
                <a:lnTo>
                  <a:pt x="1300" y="608"/>
                </a:lnTo>
                <a:lnTo>
                  <a:pt x="1311" y="607"/>
                </a:lnTo>
                <a:lnTo>
                  <a:pt x="1323" y="606"/>
                </a:lnTo>
                <a:lnTo>
                  <a:pt x="1338" y="603"/>
                </a:lnTo>
                <a:lnTo>
                  <a:pt x="1355" y="601"/>
                </a:lnTo>
                <a:lnTo>
                  <a:pt x="1368" y="599"/>
                </a:lnTo>
                <a:lnTo>
                  <a:pt x="1381" y="595"/>
                </a:lnTo>
                <a:lnTo>
                  <a:pt x="1390" y="590"/>
                </a:lnTo>
                <a:lnTo>
                  <a:pt x="1395" y="584"/>
                </a:lnTo>
                <a:lnTo>
                  <a:pt x="1398" y="571"/>
                </a:lnTo>
                <a:lnTo>
                  <a:pt x="1403" y="560"/>
                </a:lnTo>
                <a:lnTo>
                  <a:pt x="1410" y="550"/>
                </a:lnTo>
                <a:lnTo>
                  <a:pt x="1419" y="543"/>
                </a:lnTo>
                <a:lnTo>
                  <a:pt x="1427" y="539"/>
                </a:lnTo>
                <a:lnTo>
                  <a:pt x="1432" y="534"/>
                </a:lnTo>
                <a:lnTo>
                  <a:pt x="1433" y="529"/>
                </a:lnTo>
                <a:lnTo>
                  <a:pt x="1431" y="523"/>
                </a:lnTo>
                <a:lnTo>
                  <a:pt x="1426" y="512"/>
                </a:lnTo>
                <a:lnTo>
                  <a:pt x="1421" y="500"/>
                </a:lnTo>
                <a:lnTo>
                  <a:pt x="1419" y="486"/>
                </a:lnTo>
                <a:lnTo>
                  <a:pt x="1421" y="477"/>
                </a:lnTo>
                <a:lnTo>
                  <a:pt x="1516" y="471"/>
                </a:lnTo>
                <a:lnTo>
                  <a:pt x="1517" y="465"/>
                </a:lnTo>
                <a:lnTo>
                  <a:pt x="1519" y="454"/>
                </a:lnTo>
                <a:lnTo>
                  <a:pt x="1523" y="440"/>
                </a:lnTo>
                <a:lnTo>
                  <a:pt x="1528" y="431"/>
                </a:lnTo>
                <a:lnTo>
                  <a:pt x="1535" y="431"/>
                </a:lnTo>
                <a:lnTo>
                  <a:pt x="1543" y="435"/>
                </a:lnTo>
                <a:lnTo>
                  <a:pt x="1552" y="440"/>
                </a:lnTo>
                <a:lnTo>
                  <a:pt x="1562" y="437"/>
                </a:lnTo>
                <a:lnTo>
                  <a:pt x="1571" y="429"/>
                </a:lnTo>
                <a:lnTo>
                  <a:pt x="1577" y="419"/>
                </a:lnTo>
                <a:lnTo>
                  <a:pt x="1581" y="408"/>
                </a:lnTo>
                <a:lnTo>
                  <a:pt x="1584" y="397"/>
                </a:lnTo>
                <a:lnTo>
                  <a:pt x="1586" y="389"/>
                </a:lnTo>
                <a:lnTo>
                  <a:pt x="1591" y="383"/>
                </a:lnTo>
                <a:lnTo>
                  <a:pt x="1594" y="380"/>
                </a:lnTo>
                <a:lnTo>
                  <a:pt x="1595" y="379"/>
                </a:lnTo>
                <a:lnTo>
                  <a:pt x="1599" y="378"/>
                </a:lnTo>
                <a:lnTo>
                  <a:pt x="1607" y="374"/>
                </a:lnTo>
                <a:lnTo>
                  <a:pt x="1616" y="370"/>
                </a:lnTo>
                <a:lnTo>
                  <a:pt x="1623" y="364"/>
                </a:lnTo>
                <a:lnTo>
                  <a:pt x="1628" y="356"/>
                </a:lnTo>
                <a:lnTo>
                  <a:pt x="1633" y="346"/>
                </a:lnTo>
                <a:lnTo>
                  <a:pt x="1641" y="341"/>
                </a:lnTo>
                <a:lnTo>
                  <a:pt x="1653" y="340"/>
                </a:lnTo>
                <a:lnTo>
                  <a:pt x="1666" y="343"/>
                </a:lnTo>
                <a:lnTo>
                  <a:pt x="1676" y="349"/>
                </a:lnTo>
                <a:lnTo>
                  <a:pt x="1682" y="352"/>
                </a:lnTo>
                <a:lnTo>
                  <a:pt x="1684" y="355"/>
                </a:lnTo>
                <a:lnTo>
                  <a:pt x="1684" y="351"/>
                </a:lnTo>
                <a:lnTo>
                  <a:pt x="1683" y="344"/>
                </a:lnTo>
                <a:lnTo>
                  <a:pt x="1681" y="335"/>
                </a:lnTo>
                <a:lnTo>
                  <a:pt x="1681" y="327"/>
                </a:lnTo>
                <a:lnTo>
                  <a:pt x="1681" y="322"/>
                </a:lnTo>
                <a:lnTo>
                  <a:pt x="1678" y="320"/>
                </a:lnTo>
                <a:lnTo>
                  <a:pt x="1674" y="316"/>
                </a:lnTo>
                <a:lnTo>
                  <a:pt x="1666" y="312"/>
                </a:lnTo>
                <a:lnTo>
                  <a:pt x="1661" y="308"/>
                </a:lnTo>
                <a:lnTo>
                  <a:pt x="1657" y="305"/>
                </a:lnTo>
                <a:lnTo>
                  <a:pt x="1653" y="303"/>
                </a:lnTo>
                <a:lnTo>
                  <a:pt x="1649" y="300"/>
                </a:lnTo>
                <a:lnTo>
                  <a:pt x="1645" y="298"/>
                </a:lnTo>
                <a:lnTo>
                  <a:pt x="1640" y="298"/>
                </a:lnTo>
                <a:lnTo>
                  <a:pt x="1636" y="298"/>
                </a:lnTo>
                <a:lnTo>
                  <a:pt x="1629" y="300"/>
                </a:lnTo>
                <a:lnTo>
                  <a:pt x="1622" y="303"/>
                </a:lnTo>
                <a:lnTo>
                  <a:pt x="1616" y="305"/>
                </a:lnTo>
                <a:lnTo>
                  <a:pt x="1610" y="307"/>
                </a:lnTo>
                <a:lnTo>
                  <a:pt x="1606" y="308"/>
                </a:lnTo>
                <a:lnTo>
                  <a:pt x="1600" y="311"/>
                </a:lnTo>
                <a:lnTo>
                  <a:pt x="1595" y="312"/>
                </a:lnTo>
                <a:lnTo>
                  <a:pt x="1591" y="314"/>
                </a:lnTo>
                <a:lnTo>
                  <a:pt x="1586" y="315"/>
                </a:lnTo>
                <a:lnTo>
                  <a:pt x="1581" y="316"/>
                </a:lnTo>
                <a:lnTo>
                  <a:pt x="1575" y="319"/>
                </a:lnTo>
                <a:lnTo>
                  <a:pt x="1569" y="320"/>
                </a:lnTo>
                <a:lnTo>
                  <a:pt x="1562" y="322"/>
                </a:lnTo>
                <a:lnTo>
                  <a:pt x="1556" y="323"/>
                </a:lnTo>
                <a:lnTo>
                  <a:pt x="1552" y="325"/>
                </a:lnTo>
                <a:lnTo>
                  <a:pt x="1548" y="326"/>
                </a:lnTo>
                <a:lnTo>
                  <a:pt x="1547" y="326"/>
                </a:lnTo>
                <a:lnTo>
                  <a:pt x="1543" y="308"/>
                </a:lnTo>
                <a:lnTo>
                  <a:pt x="1553" y="273"/>
                </a:lnTo>
                <a:lnTo>
                  <a:pt x="1554" y="266"/>
                </a:lnTo>
                <a:lnTo>
                  <a:pt x="1557" y="252"/>
                </a:lnTo>
                <a:lnTo>
                  <a:pt x="1558" y="236"/>
                </a:lnTo>
                <a:lnTo>
                  <a:pt x="1558" y="224"/>
                </a:lnTo>
                <a:lnTo>
                  <a:pt x="1558" y="217"/>
                </a:lnTo>
                <a:lnTo>
                  <a:pt x="1562" y="213"/>
                </a:lnTo>
                <a:lnTo>
                  <a:pt x="1569" y="210"/>
                </a:lnTo>
                <a:lnTo>
                  <a:pt x="1580" y="212"/>
                </a:lnTo>
                <a:lnTo>
                  <a:pt x="1587" y="213"/>
                </a:lnTo>
                <a:lnTo>
                  <a:pt x="1594" y="213"/>
                </a:lnTo>
                <a:lnTo>
                  <a:pt x="1601" y="213"/>
                </a:lnTo>
                <a:lnTo>
                  <a:pt x="1607" y="213"/>
                </a:lnTo>
                <a:lnTo>
                  <a:pt x="1611" y="213"/>
                </a:lnTo>
                <a:lnTo>
                  <a:pt x="1616" y="212"/>
                </a:lnTo>
                <a:lnTo>
                  <a:pt x="1618" y="212"/>
                </a:lnTo>
                <a:lnTo>
                  <a:pt x="1619" y="212"/>
                </a:lnTo>
                <a:lnTo>
                  <a:pt x="1621" y="209"/>
                </a:lnTo>
                <a:lnTo>
                  <a:pt x="1623" y="204"/>
                </a:lnTo>
                <a:lnTo>
                  <a:pt x="1629" y="196"/>
                </a:lnTo>
                <a:lnTo>
                  <a:pt x="1638" y="190"/>
                </a:lnTo>
                <a:lnTo>
                  <a:pt x="1646" y="185"/>
                </a:lnTo>
                <a:lnTo>
                  <a:pt x="1648" y="181"/>
                </a:lnTo>
                <a:lnTo>
                  <a:pt x="1648" y="174"/>
                </a:lnTo>
                <a:lnTo>
                  <a:pt x="1647" y="166"/>
                </a:lnTo>
                <a:lnTo>
                  <a:pt x="1646" y="155"/>
                </a:lnTo>
                <a:lnTo>
                  <a:pt x="1645" y="141"/>
                </a:lnTo>
                <a:lnTo>
                  <a:pt x="1645" y="126"/>
                </a:lnTo>
                <a:lnTo>
                  <a:pt x="1647" y="114"/>
                </a:lnTo>
                <a:lnTo>
                  <a:pt x="1653" y="103"/>
                </a:lnTo>
                <a:lnTo>
                  <a:pt x="1660" y="95"/>
                </a:lnTo>
                <a:lnTo>
                  <a:pt x="1663" y="85"/>
                </a:lnTo>
                <a:lnTo>
                  <a:pt x="1660" y="71"/>
                </a:lnTo>
                <a:lnTo>
                  <a:pt x="1653" y="56"/>
                </a:lnTo>
                <a:lnTo>
                  <a:pt x="1649" y="43"/>
                </a:lnTo>
                <a:lnTo>
                  <a:pt x="1652" y="33"/>
                </a:lnTo>
                <a:lnTo>
                  <a:pt x="1656" y="23"/>
                </a:lnTo>
                <a:lnTo>
                  <a:pt x="1660" y="18"/>
                </a:lnTo>
                <a:lnTo>
                  <a:pt x="1666" y="15"/>
                </a:lnTo>
                <a:lnTo>
                  <a:pt x="1671" y="12"/>
                </a:lnTo>
                <a:lnTo>
                  <a:pt x="1677" y="10"/>
                </a:lnTo>
                <a:lnTo>
                  <a:pt x="1683" y="8"/>
                </a:lnTo>
                <a:lnTo>
                  <a:pt x="1689" y="7"/>
                </a:lnTo>
                <a:lnTo>
                  <a:pt x="1694" y="5"/>
                </a:lnTo>
                <a:lnTo>
                  <a:pt x="1699" y="4"/>
                </a:lnTo>
                <a:lnTo>
                  <a:pt x="1705" y="3"/>
                </a:lnTo>
                <a:lnTo>
                  <a:pt x="1712" y="2"/>
                </a:lnTo>
                <a:lnTo>
                  <a:pt x="1720" y="1"/>
                </a:lnTo>
                <a:lnTo>
                  <a:pt x="1728" y="0"/>
                </a:lnTo>
                <a:lnTo>
                  <a:pt x="1737" y="0"/>
                </a:lnTo>
                <a:lnTo>
                  <a:pt x="1745" y="0"/>
                </a:lnTo>
                <a:lnTo>
                  <a:pt x="1751" y="2"/>
                </a:lnTo>
                <a:lnTo>
                  <a:pt x="1757" y="4"/>
                </a:lnTo>
                <a:lnTo>
                  <a:pt x="1762" y="7"/>
                </a:lnTo>
                <a:lnTo>
                  <a:pt x="1770" y="9"/>
                </a:lnTo>
                <a:lnTo>
                  <a:pt x="1781" y="10"/>
                </a:lnTo>
                <a:lnTo>
                  <a:pt x="1791" y="11"/>
                </a:lnTo>
                <a:lnTo>
                  <a:pt x="1800" y="13"/>
                </a:lnTo>
                <a:lnTo>
                  <a:pt x="1811" y="17"/>
                </a:lnTo>
                <a:lnTo>
                  <a:pt x="1819" y="23"/>
                </a:lnTo>
                <a:lnTo>
                  <a:pt x="1824" y="32"/>
                </a:lnTo>
                <a:lnTo>
                  <a:pt x="1834" y="48"/>
                </a:lnTo>
                <a:lnTo>
                  <a:pt x="1843" y="57"/>
                </a:lnTo>
                <a:lnTo>
                  <a:pt x="1851" y="65"/>
                </a:lnTo>
                <a:lnTo>
                  <a:pt x="1858" y="78"/>
                </a:lnTo>
                <a:lnTo>
                  <a:pt x="1861" y="85"/>
                </a:lnTo>
                <a:lnTo>
                  <a:pt x="1865" y="89"/>
                </a:lnTo>
                <a:lnTo>
                  <a:pt x="1871" y="93"/>
                </a:lnTo>
                <a:lnTo>
                  <a:pt x="1876" y="96"/>
                </a:lnTo>
                <a:lnTo>
                  <a:pt x="1881" y="100"/>
                </a:lnTo>
                <a:lnTo>
                  <a:pt x="1887" y="106"/>
                </a:lnTo>
                <a:lnTo>
                  <a:pt x="1890" y="111"/>
                </a:lnTo>
                <a:lnTo>
                  <a:pt x="1894" y="121"/>
                </a:lnTo>
                <a:lnTo>
                  <a:pt x="1896" y="130"/>
                </a:lnTo>
                <a:lnTo>
                  <a:pt x="1899" y="136"/>
                </a:lnTo>
                <a:lnTo>
                  <a:pt x="1903" y="141"/>
                </a:lnTo>
                <a:lnTo>
                  <a:pt x="1907" y="144"/>
                </a:lnTo>
                <a:lnTo>
                  <a:pt x="1913" y="147"/>
                </a:lnTo>
                <a:lnTo>
                  <a:pt x="1920" y="148"/>
                </a:lnTo>
                <a:lnTo>
                  <a:pt x="1928" y="149"/>
                </a:lnTo>
                <a:lnTo>
                  <a:pt x="1937" y="151"/>
                </a:lnTo>
                <a:lnTo>
                  <a:pt x="1948" y="152"/>
                </a:lnTo>
                <a:lnTo>
                  <a:pt x="1960" y="154"/>
                </a:lnTo>
                <a:lnTo>
                  <a:pt x="1973" y="156"/>
                </a:lnTo>
                <a:lnTo>
                  <a:pt x="1986" y="159"/>
                </a:lnTo>
                <a:lnTo>
                  <a:pt x="1996" y="160"/>
                </a:lnTo>
                <a:lnTo>
                  <a:pt x="2005" y="162"/>
                </a:lnTo>
                <a:lnTo>
                  <a:pt x="2011" y="163"/>
                </a:lnTo>
                <a:lnTo>
                  <a:pt x="2013" y="163"/>
                </a:lnTo>
                <a:lnTo>
                  <a:pt x="2040" y="212"/>
                </a:lnTo>
                <a:lnTo>
                  <a:pt x="2042" y="212"/>
                </a:lnTo>
                <a:lnTo>
                  <a:pt x="2048" y="210"/>
                </a:lnTo>
                <a:lnTo>
                  <a:pt x="2056" y="208"/>
                </a:lnTo>
                <a:lnTo>
                  <a:pt x="2065" y="206"/>
                </a:lnTo>
                <a:lnTo>
                  <a:pt x="2074" y="204"/>
                </a:lnTo>
                <a:lnTo>
                  <a:pt x="2083" y="200"/>
                </a:lnTo>
                <a:lnTo>
                  <a:pt x="2088" y="197"/>
                </a:lnTo>
                <a:lnTo>
                  <a:pt x="2092" y="193"/>
                </a:lnTo>
                <a:lnTo>
                  <a:pt x="2097" y="185"/>
                </a:lnTo>
                <a:lnTo>
                  <a:pt x="2107" y="176"/>
                </a:lnTo>
                <a:lnTo>
                  <a:pt x="2116" y="168"/>
                </a:lnTo>
                <a:lnTo>
                  <a:pt x="2119" y="160"/>
                </a:lnTo>
                <a:lnTo>
                  <a:pt x="2121" y="157"/>
                </a:lnTo>
                <a:lnTo>
                  <a:pt x="2123" y="156"/>
                </a:lnTo>
                <a:lnTo>
                  <a:pt x="2125" y="155"/>
                </a:lnTo>
                <a:lnTo>
                  <a:pt x="2129" y="155"/>
                </a:lnTo>
                <a:lnTo>
                  <a:pt x="2138" y="157"/>
                </a:lnTo>
                <a:lnTo>
                  <a:pt x="2147" y="161"/>
                </a:lnTo>
                <a:lnTo>
                  <a:pt x="2154" y="167"/>
                </a:lnTo>
                <a:lnTo>
                  <a:pt x="2156" y="175"/>
                </a:lnTo>
                <a:lnTo>
                  <a:pt x="2154" y="185"/>
                </a:lnTo>
                <a:lnTo>
                  <a:pt x="2149" y="190"/>
                </a:lnTo>
                <a:lnTo>
                  <a:pt x="2146" y="196"/>
                </a:lnTo>
                <a:lnTo>
                  <a:pt x="2147" y="206"/>
                </a:lnTo>
                <a:lnTo>
                  <a:pt x="2152" y="217"/>
                </a:lnTo>
                <a:lnTo>
                  <a:pt x="2156" y="229"/>
                </a:lnTo>
                <a:lnTo>
                  <a:pt x="2160" y="239"/>
                </a:lnTo>
                <a:lnTo>
                  <a:pt x="2162" y="250"/>
                </a:lnTo>
                <a:lnTo>
                  <a:pt x="2162" y="251"/>
                </a:lnTo>
                <a:lnTo>
                  <a:pt x="2162" y="252"/>
                </a:lnTo>
                <a:lnTo>
                  <a:pt x="2162" y="253"/>
                </a:lnTo>
                <a:lnTo>
                  <a:pt x="2162" y="254"/>
                </a:lnTo>
                <a:lnTo>
                  <a:pt x="2162" y="267"/>
                </a:lnTo>
                <a:lnTo>
                  <a:pt x="2161" y="280"/>
                </a:lnTo>
                <a:lnTo>
                  <a:pt x="2160" y="290"/>
                </a:lnTo>
                <a:lnTo>
                  <a:pt x="2160" y="293"/>
                </a:lnTo>
                <a:lnTo>
                  <a:pt x="2159" y="298"/>
                </a:lnTo>
                <a:lnTo>
                  <a:pt x="2156" y="310"/>
                </a:lnTo>
                <a:lnTo>
                  <a:pt x="2152" y="321"/>
                </a:lnTo>
                <a:lnTo>
                  <a:pt x="2144" y="327"/>
                </a:lnTo>
                <a:lnTo>
                  <a:pt x="2139" y="328"/>
                </a:lnTo>
                <a:lnTo>
                  <a:pt x="2133" y="329"/>
                </a:lnTo>
                <a:lnTo>
                  <a:pt x="2127" y="329"/>
                </a:lnTo>
                <a:lnTo>
                  <a:pt x="2122" y="330"/>
                </a:lnTo>
                <a:lnTo>
                  <a:pt x="2116" y="333"/>
                </a:lnTo>
                <a:lnTo>
                  <a:pt x="2111" y="335"/>
                </a:lnTo>
                <a:lnTo>
                  <a:pt x="2107" y="340"/>
                </a:lnTo>
                <a:lnTo>
                  <a:pt x="2104" y="345"/>
                </a:lnTo>
                <a:lnTo>
                  <a:pt x="2104" y="361"/>
                </a:lnTo>
                <a:lnTo>
                  <a:pt x="2110" y="380"/>
                </a:lnTo>
                <a:lnTo>
                  <a:pt x="2119" y="398"/>
                </a:lnTo>
                <a:lnTo>
                  <a:pt x="2126" y="413"/>
                </a:lnTo>
                <a:lnTo>
                  <a:pt x="2129" y="427"/>
                </a:lnTo>
                <a:lnTo>
                  <a:pt x="2127" y="442"/>
                </a:lnTo>
                <a:lnTo>
                  <a:pt x="2123" y="457"/>
                </a:lnTo>
                <a:lnTo>
                  <a:pt x="2117" y="467"/>
                </a:lnTo>
                <a:lnTo>
                  <a:pt x="2111" y="472"/>
                </a:lnTo>
                <a:lnTo>
                  <a:pt x="2108" y="473"/>
                </a:lnTo>
                <a:lnTo>
                  <a:pt x="2104" y="471"/>
                </a:lnTo>
                <a:lnTo>
                  <a:pt x="2099" y="467"/>
                </a:lnTo>
                <a:lnTo>
                  <a:pt x="2094" y="465"/>
                </a:lnTo>
                <a:lnTo>
                  <a:pt x="2092" y="466"/>
                </a:lnTo>
                <a:lnTo>
                  <a:pt x="2092" y="471"/>
                </a:lnTo>
                <a:lnTo>
                  <a:pt x="2092" y="480"/>
                </a:lnTo>
                <a:lnTo>
                  <a:pt x="2092" y="488"/>
                </a:lnTo>
                <a:lnTo>
                  <a:pt x="2091" y="493"/>
                </a:lnTo>
                <a:lnTo>
                  <a:pt x="2086" y="497"/>
                </a:lnTo>
                <a:lnTo>
                  <a:pt x="2074" y="504"/>
                </a:lnTo>
                <a:lnTo>
                  <a:pt x="2066" y="509"/>
                </a:lnTo>
                <a:lnTo>
                  <a:pt x="2059" y="512"/>
                </a:lnTo>
                <a:lnTo>
                  <a:pt x="2054" y="516"/>
                </a:lnTo>
                <a:lnTo>
                  <a:pt x="2049" y="519"/>
                </a:lnTo>
                <a:lnTo>
                  <a:pt x="2045" y="523"/>
                </a:lnTo>
                <a:lnTo>
                  <a:pt x="2042" y="526"/>
                </a:lnTo>
                <a:lnTo>
                  <a:pt x="2042" y="530"/>
                </a:lnTo>
                <a:lnTo>
                  <a:pt x="2043" y="534"/>
                </a:lnTo>
                <a:lnTo>
                  <a:pt x="2046" y="542"/>
                </a:lnTo>
                <a:lnTo>
                  <a:pt x="2043" y="548"/>
                </a:lnTo>
                <a:lnTo>
                  <a:pt x="2036" y="552"/>
                </a:lnTo>
                <a:lnTo>
                  <a:pt x="2025" y="553"/>
                </a:lnTo>
                <a:lnTo>
                  <a:pt x="2012" y="552"/>
                </a:lnTo>
                <a:lnTo>
                  <a:pt x="2004" y="552"/>
                </a:lnTo>
                <a:lnTo>
                  <a:pt x="1998" y="554"/>
                </a:lnTo>
                <a:lnTo>
                  <a:pt x="1995" y="562"/>
                </a:lnTo>
                <a:lnTo>
                  <a:pt x="1993" y="573"/>
                </a:lnTo>
                <a:lnTo>
                  <a:pt x="1988" y="585"/>
                </a:lnTo>
                <a:lnTo>
                  <a:pt x="1982" y="595"/>
                </a:lnTo>
                <a:lnTo>
                  <a:pt x="1973" y="605"/>
                </a:lnTo>
                <a:lnTo>
                  <a:pt x="1967" y="609"/>
                </a:lnTo>
                <a:lnTo>
                  <a:pt x="1962" y="614"/>
                </a:lnTo>
                <a:lnTo>
                  <a:pt x="1955" y="618"/>
                </a:lnTo>
                <a:lnTo>
                  <a:pt x="1949" y="623"/>
                </a:lnTo>
                <a:lnTo>
                  <a:pt x="1944" y="628"/>
                </a:lnTo>
                <a:lnTo>
                  <a:pt x="1940" y="633"/>
                </a:lnTo>
                <a:lnTo>
                  <a:pt x="1936" y="640"/>
                </a:lnTo>
                <a:lnTo>
                  <a:pt x="1934" y="647"/>
                </a:lnTo>
                <a:lnTo>
                  <a:pt x="1930" y="660"/>
                </a:lnTo>
                <a:lnTo>
                  <a:pt x="1924" y="667"/>
                </a:lnTo>
                <a:lnTo>
                  <a:pt x="1915" y="669"/>
                </a:lnTo>
                <a:lnTo>
                  <a:pt x="1903" y="669"/>
                </a:lnTo>
                <a:lnTo>
                  <a:pt x="1896" y="670"/>
                </a:lnTo>
                <a:lnTo>
                  <a:pt x="1890" y="674"/>
                </a:lnTo>
                <a:lnTo>
                  <a:pt x="1884" y="678"/>
                </a:lnTo>
                <a:lnTo>
                  <a:pt x="1879" y="684"/>
                </a:lnTo>
                <a:lnTo>
                  <a:pt x="1874" y="690"/>
                </a:lnTo>
                <a:lnTo>
                  <a:pt x="1871" y="694"/>
                </a:lnTo>
                <a:lnTo>
                  <a:pt x="1868" y="698"/>
                </a:lnTo>
                <a:lnTo>
                  <a:pt x="1867" y="699"/>
                </a:lnTo>
                <a:lnTo>
                  <a:pt x="1864" y="703"/>
                </a:lnTo>
                <a:lnTo>
                  <a:pt x="1857" y="712"/>
                </a:lnTo>
                <a:lnTo>
                  <a:pt x="1848" y="723"/>
                </a:lnTo>
                <a:lnTo>
                  <a:pt x="1839" y="732"/>
                </a:lnTo>
                <a:lnTo>
                  <a:pt x="1833" y="737"/>
                </a:lnTo>
                <a:lnTo>
                  <a:pt x="1826" y="737"/>
                </a:lnTo>
                <a:lnTo>
                  <a:pt x="1820" y="737"/>
                </a:lnTo>
                <a:lnTo>
                  <a:pt x="1818" y="736"/>
                </a:lnTo>
                <a:lnTo>
                  <a:pt x="1821" y="732"/>
                </a:lnTo>
                <a:lnTo>
                  <a:pt x="1828" y="723"/>
                </a:lnTo>
                <a:lnTo>
                  <a:pt x="1831" y="715"/>
                </a:lnTo>
                <a:lnTo>
                  <a:pt x="1827" y="712"/>
                </a:lnTo>
                <a:lnTo>
                  <a:pt x="1826" y="708"/>
                </a:lnTo>
                <a:lnTo>
                  <a:pt x="1823" y="701"/>
                </a:lnTo>
                <a:lnTo>
                  <a:pt x="1822" y="692"/>
                </a:lnTo>
                <a:lnTo>
                  <a:pt x="1824" y="684"/>
                </a:lnTo>
                <a:lnTo>
                  <a:pt x="1829" y="677"/>
                </a:lnTo>
                <a:lnTo>
                  <a:pt x="1835" y="669"/>
                </a:lnTo>
                <a:lnTo>
                  <a:pt x="1839" y="661"/>
                </a:lnTo>
                <a:lnTo>
                  <a:pt x="1842" y="654"/>
                </a:lnTo>
                <a:lnTo>
                  <a:pt x="1844" y="647"/>
                </a:lnTo>
                <a:lnTo>
                  <a:pt x="1843" y="643"/>
                </a:lnTo>
                <a:lnTo>
                  <a:pt x="1838" y="638"/>
                </a:lnTo>
                <a:lnTo>
                  <a:pt x="1830" y="636"/>
                </a:lnTo>
                <a:lnTo>
                  <a:pt x="1819" y="633"/>
                </a:lnTo>
                <a:lnTo>
                  <a:pt x="1808" y="632"/>
                </a:lnTo>
                <a:lnTo>
                  <a:pt x="1801" y="635"/>
                </a:lnTo>
                <a:lnTo>
                  <a:pt x="1797" y="641"/>
                </a:lnTo>
                <a:lnTo>
                  <a:pt x="1795" y="651"/>
                </a:lnTo>
                <a:lnTo>
                  <a:pt x="1792" y="658"/>
                </a:lnTo>
                <a:lnTo>
                  <a:pt x="1789" y="664"/>
                </a:lnTo>
                <a:lnTo>
                  <a:pt x="1784" y="671"/>
                </a:lnTo>
                <a:lnTo>
                  <a:pt x="1780" y="678"/>
                </a:lnTo>
                <a:lnTo>
                  <a:pt x="1775" y="683"/>
                </a:lnTo>
                <a:lnTo>
                  <a:pt x="1769" y="688"/>
                </a:lnTo>
                <a:lnTo>
                  <a:pt x="1763" y="690"/>
                </a:lnTo>
                <a:lnTo>
                  <a:pt x="1757" y="692"/>
                </a:lnTo>
                <a:lnTo>
                  <a:pt x="1752" y="696"/>
                </a:lnTo>
                <a:lnTo>
                  <a:pt x="1747" y="699"/>
                </a:lnTo>
                <a:lnTo>
                  <a:pt x="1745" y="705"/>
                </a:lnTo>
                <a:lnTo>
                  <a:pt x="1742" y="713"/>
                </a:lnTo>
                <a:lnTo>
                  <a:pt x="1739" y="722"/>
                </a:lnTo>
                <a:lnTo>
                  <a:pt x="1737" y="729"/>
                </a:lnTo>
                <a:lnTo>
                  <a:pt x="1736" y="732"/>
                </a:lnTo>
                <a:lnTo>
                  <a:pt x="1735" y="734"/>
                </a:lnTo>
                <a:lnTo>
                  <a:pt x="1731" y="735"/>
                </a:lnTo>
                <a:lnTo>
                  <a:pt x="1724" y="737"/>
                </a:lnTo>
                <a:lnTo>
                  <a:pt x="1714" y="739"/>
                </a:lnTo>
                <a:lnTo>
                  <a:pt x="1705" y="739"/>
                </a:lnTo>
                <a:lnTo>
                  <a:pt x="1700" y="738"/>
                </a:lnTo>
                <a:lnTo>
                  <a:pt x="1695" y="739"/>
                </a:lnTo>
                <a:lnTo>
                  <a:pt x="1690" y="745"/>
                </a:lnTo>
                <a:lnTo>
                  <a:pt x="1685" y="754"/>
                </a:lnTo>
                <a:lnTo>
                  <a:pt x="1685" y="765"/>
                </a:lnTo>
                <a:lnTo>
                  <a:pt x="1690" y="774"/>
                </a:lnTo>
                <a:lnTo>
                  <a:pt x="1699" y="782"/>
                </a:lnTo>
                <a:lnTo>
                  <a:pt x="1709" y="787"/>
                </a:lnTo>
                <a:lnTo>
                  <a:pt x="1719" y="787"/>
                </a:lnTo>
                <a:lnTo>
                  <a:pt x="1724" y="785"/>
                </a:lnTo>
                <a:lnTo>
                  <a:pt x="1727" y="784"/>
                </a:lnTo>
                <a:lnTo>
                  <a:pt x="1729" y="784"/>
                </a:lnTo>
                <a:lnTo>
                  <a:pt x="1735" y="787"/>
                </a:lnTo>
                <a:lnTo>
                  <a:pt x="1740" y="794"/>
                </a:lnTo>
                <a:lnTo>
                  <a:pt x="1745" y="806"/>
                </a:lnTo>
                <a:lnTo>
                  <a:pt x="1747" y="819"/>
                </a:lnTo>
                <a:lnTo>
                  <a:pt x="1753" y="827"/>
                </a:lnTo>
                <a:lnTo>
                  <a:pt x="1761" y="829"/>
                </a:lnTo>
                <a:lnTo>
                  <a:pt x="1773" y="827"/>
                </a:lnTo>
                <a:lnTo>
                  <a:pt x="1784" y="822"/>
                </a:lnTo>
                <a:lnTo>
                  <a:pt x="1790" y="817"/>
                </a:lnTo>
                <a:lnTo>
                  <a:pt x="1795" y="810"/>
                </a:lnTo>
                <a:lnTo>
                  <a:pt x="1797" y="803"/>
                </a:lnTo>
                <a:lnTo>
                  <a:pt x="1799" y="797"/>
                </a:lnTo>
                <a:lnTo>
                  <a:pt x="1803" y="794"/>
                </a:lnTo>
                <a:lnTo>
                  <a:pt x="1810" y="792"/>
                </a:lnTo>
                <a:lnTo>
                  <a:pt x="1821" y="794"/>
                </a:lnTo>
                <a:lnTo>
                  <a:pt x="1828" y="795"/>
                </a:lnTo>
                <a:lnTo>
                  <a:pt x="1834" y="796"/>
                </a:lnTo>
                <a:lnTo>
                  <a:pt x="1838" y="797"/>
                </a:lnTo>
                <a:lnTo>
                  <a:pt x="1844" y="798"/>
                </a:lnTo>
                <a:lnTo>
                  <a:pt x="1849" y="798"/>
                </a:lnTo>
                <a:lnTo>
                  <a:pt x="1853" y="799"/>
                </a:lnTo>
                <a:lnTo>
                  <a:pt x="1858" y="799"/>
                </a:lnTo>
                <a:lnTo>
                  <a:pt x="1864" y="799"/>
                </a:lnTo>
                <a:lnTo>
                  <a:pt x="1875" y="800"/>
                </a:lnTo>
                <a:lnTo>
                  <a:pt x="1886" y="803"/>
                </a:lnTo>
                <a:lnTo>
                  <a:pt x="1894" y="805"/>
                </a:lnTo>
                <a:lnTo>
                  <a:pt x="1897" y="806"/>
                </a:lnTo>
                <a:lnTo>
                  <a:pt x="1891" y="825"/>
                </a:lnTo>
                <a:lnTo>
                  <a:pt x="1888" y="824"/>
                </a:lnTo>
                <a:lnTo>
                  <a:pt x="1880" y="822"/>
                </a:lnTo>
                <a:lnTo>
                  <a:pt x="1869" y="825"/>
                </a:lnTo>
                <a:lnTo>
                  <a:pt x="1860" y="830"/>
                </a:lnTo>
                <a:lnTo>
                  <a:pt x="1852" y="840"/>
                </a:lnTo>
                <a:lnTo>
                  <a:pt x="1844" y="848"/>
                </a:lnTo>
                <a:lnTo>
                  <a:pt x="1836" y="852"/>
                </a:lnTo>
                <a:lnTo>
                  <a:pt x="1834" y="855"/>
                </a:lnTo>
                <a:lnTo>
                  <a:pt x="1833" y="858"/>
                </a:lnTo>
                <a:lnTo>
                  <a:pt x="1831" y="866"/>
                </a:lnTo>
                <a:lnTo>
                  <a:pt x="1827" y="875"/>
                </a:lnTo>
                <a:lnTo>
                  <a:pt x="1821" y="882"/>
                </a:lnTo>
                <a:lnTo>
                  <a:pt x="1815" y="887"/>
                </a:lnTo>
                <a:lnTo>
                  <a:pt x="1811" y="890"/>
                </a:lnTo>
                <a:lnTo>
                  <a:pt x="1806" y="896"/>
                </a:lnTo>
                <a:lnTo>
                  <a:pt x="1803" y="903"/>
                </a:lnTo>
                <a:lnTo>
                  <a:pt x="1798" y="912"/>
                </a:lnTo>
                <a:lnTo>
                  <a:pt x="1792" y="920"/>
                </a:lnTo>
                <a:lnTo>
                  <a:pt x="1788" y="930"/>
                </a:lnTo>
                <a:lnTo>
                  <a:pt x="1784" y="939"/>
                </a:lnTo>
                <a:lnTo>
                  <a:pt x="1783" y="948"/>
                </a:lnTo>
                <a:lnTo>
                  <a:pt x="1783" y="955"/>
                </a:lnTo>
                <a:lnTo>
                  <a:pt x="1786" y="959"/>
                </a:lnTo>
                <a:lnTo>
                  <a:pt x="1797" y="961"/>
                </a:lnTo>
                <a:lnTo>
                  <a:pt x="1810" y="962"/>
                </a:lnTo>
                <a:lnTo>
                  <a:pt x="1819" y="963"/>
                </a:lnTo>
                <a:lnTo>
                  <a:pt x="1824" y="965"/>
                </a:lnTo>
                <a:lnTo>
                  <a:pt x="1827" y="966"/>
                </a:lnTo>
                <a:lnTo>
                  <a:pt x="1828" y="970"/>
                </a:lnTo>
                <a:lnTo>
                  <a:pt x="1833" y="979"/>
                </a:lnTo>
                <a:lnTo>
                  <a:pt x="1837" y="991"/>
                </a:lnTo>
                <a:lnTo>
                  <a:pt x="1842" y="1000"/>
                </a:lnTo>
                <a:lnTo>
                  <a:pt x="1848" y="1007"/>
                </a:lnTo>
                <a:lnTo>
                  <a:pt x="1853" y="1015"/>
                </a:lnTo>
                <a:lnTo>
                  <a:pt x="1858" y="1023"/>
                </a:lnTo>
                <a:lnTo>
                  <a:pt x="1860" y="1033"/>
                </a:lnTo>
                <a:lnTo>
                  <a:pt x="1866" y="1044"/>
                </a:lnTo>
                <a:lnTo>
                  <a:pt x="1874" y="1051"/>
                </a:lnTo>
                <a:lnTo>
                  <a:pt x="1882" y="1056"/>
                </a:lnTo>
                <a:lnTo>
                  <a:pt x="1886" y="1057"/>
                </a:lnTo>
                <a:lnTo>
                  <a:pt x="1910" y="1083"/>
                </a:lnTo>
                <a:lnTo>
                  <a:pt x="1886" y="1083"/>
                </a:lnTo>
                <a:lnTo>
                  <a:pt x="1864" y="1079"/>
                </a:lnTo>
                <a:lnTo>
                  <a:pt x="1861" y="1080"/>
                </a:lnTo>
                <a:lnTo>
                  <a:pt x="1856" y="1083"/>
                </a:lnTo>
                <a:lnTo>
                  <a:pt x="1853" y="1086"/>
                </a:lnTo>
                <a:lnTo>
                  <a:pt x="1858" y="1091"/>
                </a:lnTo>
                <a:lnTo>
                  <a:pt x="1867" y="1093"/>
                </a:lnTo>
                <a:lnTo>
                  <a:pt x="1876" y="1093"/>
                </a:lnTo>
                <a:lnTo>
                  <a:pt x="1884" y="1094"/>
                </a:lnTo>
                <a:lnTo>
                  <a:pt x="1888" y="1098"/>
                </a:lnTo>
                <a:lnTo>
                  <a:pt x="1892" y="1104"/>
                </a:lnTo>
                <a:lnTo>
                  <a:pt x="1901" y="1106"/>
                </a:lnTo>
                <a:lnTo>
                  <a:pt x="1906" y="1107"/>
                </a:lnTo>
                <a:lnTo>
                  <a:pt x="1910" y="1107"/>
                </a:lnTo>
                <a:lnTo>
                  <a:pt x="1921" y="1128"/>
                </a:lnTo>
                <a:lnTo>
                  <a:pt x="1919" y="1129"/>
                </a:lnTo>
                <a:lnTo>
                  <a:pt x="1913" y="1132"/>
                </a:lnTo>
                <a:lnTo>
                  <a:pt x="1905" y="1137"/>
                </a:lnTo>
                <a:lnTo>
                  <a:pt x="1897" y="1143"/>
                </a:lnTo>
                <a:lnTo>
                  <a:pt x="1891" y="1150"/>
                </a:lnTo>
                <a:lnTo>
                  <a:pt x="1887" y="1155"/>
                </a:lnTo>
                <a:lnTo>
                  <a:pt x="1883" y="1160"/>
                </a:lnTo>
                <a:lnTo>
                  <a:pt x="1882" y="1161"/>
                </a:lnTo>
                <a:lnTo>
                  <a:pt x="1880" y="1161"/>
                </a:lnTo>
                <a:lnTo>
                  <a:pt x="1875" y="1162"/>
                </a:lnTo>
                <a:lnTo>
                  <a:pt x="1869" y="1165"/>
                </a:lnTo>
                <a:lnTo>
                  <a:pt x="1867" y="1170"/>
                </a:lnTo>
                <a:lnTo>
                  <a:pt x="1869" y="1175"/>
                </a:lnTo>
                <a:lnTo>
                  <a:pt x="1874" y="1176"/>
                </a:lnTo>
                <a:lnTo>
                  <a:pt x="1881" y="1175"/>
                </a:lnTo>
                <a:lnTo>
                  <a:pt x="1888" y="1170"/>
                </a:lnTo>
                <a:lnTo>
                  <a:pt x="1895" y="1165"/>
                </a:lnTo>
                <a:lnTo>
                  <a:pt x="1903" y="1159"/>
                </a:lnTo>
                <a:lnTo>
                  <a:pt x="1909" y="1155"/>
                </a:lnTo>
                <a:lnTo>
                  <a:pt x="1912" y="1159"/>
                </a:lnTo>
                <a:lnTo>
                  <a:pt x="1914" y="1165"/>
                </a:lnTo>
                <a:lnTo>
                  <a:pt x="1917" y="1169"/>
                </a:lnTo>
                <a:lnTo>
                  <a:pt x="1919" y="1173"/>
                </a:lnTo>
                <a:lnTo>
                  <a:pt x="1925" y="1174"/>
                </a:lnTo>
                <a:lnTo>
                  <a:pt x="1929" y="1176"/>
                </a:lnTo>
                <a:lnTo>
                  <a:pt x="1932" y="1182"/>
                </a:lnTo>
                <a:lnTo>
                  <a:pt x="1930" y="1191"/>
                </a:lnTo>
                <a:lnTo>
                  <a:pt x="1930" y="1204"/>
                </a:lnTo>
                <a:lnTo>
                  <a:pt x="1932" y="1212"/>
                </a:lnTo>
                <a:lnTo>
                  <a:pt x="1933" y="1212"/>
                </a:lnTo>
                <a:lnTo>
                  <a:pt x="1934" y="1213"/>
                </a:lnTo>
                <a:lnTo>
                  <a:pt x="1930" y="1222"/>
                </a:lnTo>
                <a:lnTo>
                  <a:pt x="1929" y="1238"/>
                </a:lnTo>
                <a:lnTo>
                  <a:pt x="1930" y="1251"/>
                </a:lnTo>
                <a:lnTo>
                  <a:pt x="1932" y="1260"/>
                </a:lnTo>
                <a:lnTo>
                  <a:pt x="1928" y="1265"/>
                </a:lnTo>
                <a:lnTo>
                  <a:pt x="1921" y="1266"/>
                </a:lnTo>
                <a:lnTo>
                  <a:pt x="1917" y="1265"/>
                </a:lnTo>
                <a:lnTo>
                  <a:pt x="1912" y="1265"/>
                </a:lnTo>
                <a:lnTo>
                  <a:pt x="1910" y="1268"/>
                </a:lnTo>
                <a:lnTo>
                  <a:pt x="1905" y="1278"/>
                </a:lnTo>
                <a:lnTo>
                  <a:pt x="1898" y="1290"/>
                </a:lnTo>
                <a:lnTo>
                  <a:pt x="1891" y="1306"/>
                </a:lnTo>
                <a:lnTo>
                  <a:pt x="1886" y="1326"/>
                </a:lnTo>
                <a:lnTo>
                  <a:pt x="1880" y="1342"/>
                </a:lnTo>
                <a:lnTo>
                  <a:pt x="1874" y="1351"/>
                </a:lnTo>
                <a:lnTo>
                  <a:pt x="1869" y="1356"/>
                </a:lnTo>
                <a:lnTo>
                  <a:pt x="1867" y="1357"/>
                </a:lnTo>
                <a:lnTo>
                  <a:pt x="1865" y="1355"/>
                </a:lnTo>
                <a:lnTo>
                  <a:pt x="1859" y="1350"/>
                </a:lnTo>
                <a:lnTo>
                  <a:pt x="1852" y="1349"/>
                </a:lnTo>
                <a:lnTo>
                  <a:pt x="1849" y="1354"/>
                </a:lnTo>
                <a:lnTo>
                  <a:pt x="1849" y="1362"/>
                </a:lnTo>
                <a:lnTo>
                  <a:pt x="1850" y="1369"/>
                </a:lnTo>
                <a:lnTo>
                  <a:pt x="1853" y="1375"/>
                </a:lnTo>
                <a:lnTo>
                  <a:pt x="1854" y="1387"/>
                </a:lnTo>
                <a:lnTo>
                  <a:pt x="1854" y="1400"/>
                </a:lnTo>
                <a:lnTo>
                  <a:pt x="1853" y="1411"/>
                </a:lnTo>
                <a:lnTo>
                  <a:pt x="1851" y="1420"/>
                </a:lnTo>
                <a:lnTo>
                  <a:pt x="1845" y="1426"/>
                </a:lnTo>
                <a:lnTo>
                  <a:pt x="1839" y="1432"/>
                </a:lnTo>
                <a:lnTo>
                  <a:pt x="1836" y="1440"/>
                </a:lnTo>
                <a:lnTo>
                  <a:pt x="1834" y="1448"/>
                </a:lnTo>
                <a:lnTo>
                  <a:pt x="1834" y="1457"/>
                </a:lnTo>
                <a:lnTo>
                  <a:pt x="1830" y="1462"/>
                </a:lnTo>
                <a:lnTo>
                  <a:pt x="1821" y="1461"/>
                </a:lnTo>
                <a:lnTo>
                  <a:pt x="1812" y="1462"/>
                </a:lnTo>
                <a:lnTo>
                  <a:pt x="1806" y="1469"/>
                </a:lnTo>
                <a:lnTo>
                  <a:pt x="1803" y="1481"/>
                </a:lnTo>
                <a:lnTo>
                  <a:pt x="1797" y="1492"/>
                </a:lnTo>
                <a:lnTo>
                  <a:pt x="1791" y="1501"/>
                </a:lnTo>
                <a:lnTo>
                  <a:pt x="1784" y="1509"/>
                </a:lnTo>
                <a:lnTo>
                  <a:pt x="1780" y="1514"/>
                </a:lnTo>
                <a:lnTo>
                  <a:pt x="1774" y="1520"/>
                </a:lnTo>
                <a:lnTo>
                  <a:pt x="1767" y="1525"/>
                </a:lnTo>
                <a:lnTo>
                  <a:pt x="1760" y="1533"/>
                </a:lnTo>
                <a:lnTo>
                  <a:pt x="1752" y="1540"/>
                </a:lnTo>
                <a:lnTo>
                  <a:pt x="1745" y="1548"/>
                </a:lnTo>
                <a:lnTo>
                  <a:pt x="1738" y="1555"/>
                </a:lnTo>
                <a:lnTo>
                  <a:pt x="1732" y="1561"/>
                </a:lnTo>
                <a:lnTo>
                  <a:pt x="1728" y="1566"/>
                </a:lnTo>
                <a:lnTo>
                  <a:pt x="1722" y="1568"/>
                </a:lnTo>
                <a:lnTo>
                  <a:pt x="1715" y="1570"/>
                </a:lnTo>
                <a:lnTo>
                  <a:pt x="1709" y="1570"/>
                </a:lnTo>
                <a:lnTo>
                  <a:pt x="1702" y="1571"/>
                </a:lnTo>
                <a:lnTo>
                  <a:pt x="1697" y="1571"/>
                </a:lnTo>
                <a:lnTo>
                  <a:pt x="1692" y="1574"/>
                </a:lnTo>
                <a:lnTo>
                  <a:pt x="1687" y="1576"/>
                </a:lnTo>
                <a:lnTo>
                  <a:pt x="1682" y="1581"/>
                </a:lnTo>
                <a:lnTo>
                  <a:pt x="1676" y="1582"/>
                </a:lnTo>
                <a:lnTo>
                  <a:pt x="1669" y="1584"/>
                </a:lnTo>
                <a:lnTo>
                  <a:pt x="1660" y="1589"/>
                </a:lnTo>
                <a:lnTo>
                  <a:pt x="1651" y="1592"/>
                </a:lnTo>
                <a:lnTo>
                  <a:pt x="1643" y="1592"/>
                </a:lnTo>
                <a:lnTo>
                  <a:pt x="1638" y="1592"/>
                </a:lnTo>
                <a:lnTo>
                  <a:pt x="1636" y="1598"/>
                </a:lnTo>
                <a:lnTo>
                  <a:pt x="1632" y="1604"/>
                </a:lnTo>
                <a:lnTo>
                  <a:pt x="1626" y="1605"/>
                </a:lnTo>
                <a:lnTo>
                  <a:pt x="1622" y="1605"/>
                </a:lnTo>
                <a:lnTo>
                  <a:pt x="1619" y="1604"/>
                </a:lnTo>
                <a:lnTo>
                  <a:pt x="1604" y="1589"/>
                </a:lnTo>
                <a:lnTo>
                  <a:pt x="1604" y="1592"/>
                </a:lnTo>
                <a:lnTo>
                  <a:pt x="1603" y="1600"/>
                </a:lnTo>
                <a:lnTo>
                  <a:pt x="1600" y="1611"/>
                </a:lnTo>
                <a:lnTo>
                  <a:pt x="1593" y="1619"/>
                </a:lnTo>
                <a:lnTo>
                  <a:pt x="1586" y="1623"/>
                </a:lnTo>
                <a:lnTo>
                  <a:pt x="1580" y="1624"/>
                </a:lnTo>
                <a:lnTo>
                  <a:pt x="1577" y="1626"/>
                </a:lnTo>
                <a:lnTo>
                  <a:pt x="1571" y="1628"/>
                </a:lnTo>
                <a:lnTo>
                  <a:pt x="1564" y="1632"/>
                </a:lnTo>
                <a:lnTo>
                  <a:pt x="1556" y="1637"/>
                </a:lnTo>
                <a:lnTo>
                  <a:pt x="1547" y="1642"/>
                </a:lnTo>
                <a:lnTo>
                  <a:pt x="1538" y="1646"/>
                </a:lnTo>
                <a:lnTo>
                  <a:pt x="1532" y="1649"/>
                </a:lnTo>
                <a:lnTo>
                  <a:pt x="1526" y="1652"/>
                </a:lnTo>
                <a:lnTo>
                  <a:pt x="1520" y="1654"/>
                </a:lnTo>
                <a:lnTo>
                  <a:pt x="1513" y="1658"/>
                </a:lnTo>
                <a:lnTo>
                  <a:pt x="1507" y="1661"/>
                </a:lnTo>
                <a:lnTo>
                  <a:pt x="1501" y="1664"/>
                </a:lnTo>
                <a:lnTo>
                  <a:pt x="1496" y="1666"/>
                </a:lnTo>
                <a:lnTo>
                  <a:pt x="1492" y="1667"/>
                </a:lnTo>
                <a:lnTo>
                  <a:pt x="1485" y="1669"/>
                </a:lnTo>
                <a:lnTo>
                  <a:pt x="1478" y="1670"/>
                </a:lnTo>
                <a:lnTo>
                  <a:pt x="1473" y="1670"/>
                </a:lnTo>
                <a:lnTo>
                  <a:pt x="1471" y="1670"/>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 name="Picture 33"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3747388" y="2065972"/>
            <a:ext cx="361410" cy="55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172200" y="1524000"/>
            <a:ext cx="1223412" cy="400110"/>
          </a:xfrm>
          <a:prstGeom prst="rect">
            <a:avLst/>
          </a:prstGeom>
          <a:noFill/>
        </p:spPr>
        <p:txBody>
          <a:bodyPr wrap="none" rtlCol="0">
            <a:spAutoFit/>
          </a:bodyPr>
          <a:lstStyle/>
          <a:p>
            <a:r>
              <a:rPr lang="en-US" sz="2000" dirty="0" smtClean="0"/>
              <a:t>Microsoft</a:t>
            </a:r>
            <a:endParaRPr lang="en-US" sz="2000" dirty="0"/>
          </a:p>
        </p:txBody>
      </p:sp>
      <p:sp>
        <p:nvSpPr>
          <p:cNvPr id="22" name="Rectangle 21"/>
          <p:cNvSpPr/>
          <p:nvPr/>
        </p:nvSpPr>
        <p:spPr>
          <a:xfrm>
            <a:off x="2667000" y="2590800"/>
            <a:ext cx="2441694" cy="646331"/>
          </a:xfrm>
          <a:prstGeom prst="rect">
            <a:avLst/>
          </a:prstGeom>
        </p:spPr>
        <p:txBody>
          <a:bodyPr wrap="none">
            <a:spAutoFit/>
          </a:bodyPr>
          <a:lstStyle/>
          <a:p>
            <a:r>
              <a:rPr lang="en-US" sz="1800" dirty="0"/>
              <a:t>Fujian </a:t>
            </a:r>
            <a:r>
              <a:rPr lang="en-US" sz="1800" dirty="0" err="1"/>
              <a:t>Dongbai</a:t>
            </a:r>
            <a:r>
              <a:rPr lang="en-US" sz="1800" dirty="0"/>
              <a:t> </a:t>
            </a:r>
            <a:r>
              <a:rPr lang="en-US" sz="1800" dirty="0" smtClean="0"/>
              <a:t>Group</a:t>
            </a:r>
          </a:p>
          <a:p>
            <a:r>
              <a:rPr lang="en-US" sz="1800" dirty="0" smtClean="0"/>
              <a:t>Department Store</a:t>
            </a:r>
            <a:endParaRPr lang="en-US" sz="1800" dirty="0"/>
          </a:p>
        </p:txBody>
      </p:sp>
      <p:cxnSp>
        <p:nvCxnSpPr>
          <p:cNvPr id="24" name="Straight Arrow Connector 23"/>
          <p:cNvCxnSpPr>
            <a:endCxn id="21" idx="3"/>
          </p:cNvCxnSpPr>
          <p:nvPr/>
        </p:nvCxnSpPr>
        <p:spPr>
          <a:xfrm flipH="1">
            <a:off x="4108578" y="1828800"/>
            <a:ext cx="2749422" cy="508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0" y="3733800"/>
            <a:ext cx="6934200" cy="2308324"/>
          </a:xfrm>
          <a:prstGeom prst="rect">
            <a:avLst/>
          </a:prstGeom>
          <a:noFill/>
        </p:spPr>
        <p:txBody>
          <a:bodyPr wrap="square" rtlCol="0">
            <a:spAutoFit/>
          </a:bodyPr>
          <a:lstStyle/>
          <a:p>
            <a:pPr marL="457200" indent="-457200">
              <a:buAutoNum type="arabicPeriod"/>
            </a:pPr>
            <a:r>
              <a:rPr lang="en-US" sz="1800" dirty="0" smtClean="0"/>
              <a:t>Microsoft accused the Chinese department store company of illegally copying software (copyright violation).</a:t>
            </a:r>
          </a:p>
          <a:p>
            <a:pPr marL="457200" indent="-457200">
              <a:buAutoNum type="arabicPeriod"/>
            </a:pPr>
            <a:r>
              <a:rPr lang="en-US" sz="1800" dirty="0" smtClean="0"/>
              <a:t>In April 2011, the company agreed to pay about $138,000 to Microsoft.</a:t>
            </a:r>
          </a:p>
          <a:p>
            <a:pPr marL="457200" indent="-457200">
              <a:buAutoNum type="arabicPeriod"/>
            </a:pPr>
            <a:r>
              <a:rPr lang="en-US" sz="1800" dirty="0" smtClean="0"/>
              <a:t>How is this case different from France v. Yahoo?</a:t>
            </a:r>
          </a:p>
          <a:p>
            <a:pPr marL="914400" lvl="1" indent="-457200">
              <a:buAutoNum type="arabicPeriod"/>
            </a:pPr>
            <a:r>
              <a:rPr lang="en-US" sz="1800" dirty="0" smtClean="0"/>
              <a:t>Several years ago, the U.S. government convinced China to create its own copyright law.</a:t>
            </a:r>
          </a:p>
          <a:p>
            <a:pPr marL="914400" lvl="1" indent="-457200">
              <a:buAutoNum type="arabicPeriod"/>
            </a:pPr>
            <a:r>
              <a:rPr lang="en-US" sz="1800" dirty="0" smtClean="0"/>
              <a:t>Microsoft accused the Chinese company within China.</a:t>
            </a:r>
            <a:endParaRPr lang="en-US" sz="1800" dirty="0"/>
          </a:p>
        </p:txBody>
      </p:sp>
      <p:sp>
        <p:nvSpPr>
          <p:cNvPr id="26" name="TextBox 25"/>
          <p:cNvSpPr txBox="1"/>
          <p:nvPr/>
        </p:nvSpPr>
        <p:spPr>
          <a:xfrm>
            <a:off x="6172200" y="3048000"/>
            <a:ext cx="2819400" cy="646331"/>
          </a:xfrm>
          <a:prstGeom prst="rect">
            <a:avLst/>
          </a:prstGeom>
          <a:noFill/>
        </p:spPr>
        <p:txBody>
          <a:bodyPr wrap="square" rtlCol="0">
            <a:spAutoFit/>
          </a:bodyPr>
          <a:lstStyle/>
          <a:p>
            <a:r>
              <a:rPr lang="en-US" sz="1800" dirty="0" smtClean="0">
                <a:solidFill>
                  <a:schemeClr val="accent6"/>
                </a:solidFill>
              </a:rPr>
              <a:t>International cooperation on laws.</a:t>
            </a:r>
            <a:endParaRPr lang="en-US" sz="1800" dirty="0">
              <a:solidFill>
                <a:schemeClr val="accent6"/>
              </a:solidFill>
            </a:endParaRPr>
          </a:p>
        </p:txBody>
      </p:sp>
    </p:spTree>
    <p:extLst>
      <p:ext uri="{BB962C8B-B14F-4D97-AF65-F5344CB8AC3E}">
        <p14:creationId xmlns:p14="http://schemas.microsoft.com/office/powerpoint/2010/main" val="3556146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 name="Group 11263"/>
          <p:cNvGrpSpPr/>
          <p:nvPr/>
        </p:nvGrpSpPr>
        <p:grpSpPr>
          <a:xfrm>
            <a:off x="6977062" y="381000"/>
            <a:ext cx="1911350" cy="2254250"/>
            <a:chOff x="6977062" y="381000"/>
            <a:chExt cx="1911350" cy="2254250"/>
          </a:xfrm>
        </p:grpSpPr>
        <p:sp>
          <p:nvSpPr>
            <p:cNvPr id="11270" name="Freeform 9"/>
            <p:cNvSpPr>
              <a:spLocks/>
            </p:cNvSpPr>
            <p:nvPr/>
          </p:nvSpPr>
          <p:spPr bwMode="auto">
            <a:xfrm>
              <a:off x="7072312" y="1624012"/>
              <a:ext cx="11112" cy="22225"/>
            </a:xfrm>
            <a:custGeom>
              <a:avLst/>
              <a:gdLst>
                <a:gd name="T0" fmla="*/ 0 w 14"/>
                <a:gd name="T1" fmla="*/ 0 h 27"/>
                <a:gd name="T2" fmla="*/ 1 w 14"/>
                <a:gd name="T3" fmla="*/ 6 h 27"/>
                <a:gd name="T4" fmla="*/ 3 w 14"/>
                <a:gd name="T5" fmla="*/ 14 h 27"/>
                <a:gd name="T6" fmla="*/ 5 w 14"/>
                <a:gd name="T7" fmla="*/ 21 h 27"/>
                <a:gd name="T8" fmla="*/ 6 w 14"/>
                <a:gd name="T9" fmla="*/ 27 h 27"/>
                <a:gd name="T10" fmla="*/ 13 w 14"/>
                <a:gd name="T11" fmla="*/ 19 h 27"/>
                <a:gd name="T12" fmla="*/ 14 w 14"/>
                <a:gd name="T13" fmla="*/ 11 h 27"/>
                <a:gd name="T14" fmla="*/ 9 w 14"/>
                <a:gd name="T15" fmla="*/ 5 h 27"/>
                <a:gd name="T16" fmla="*/ 0 w 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7">
                  <a:moveTo>
                    <a:pt x="0" y="0"/>
                  </a:moveTo>
                  <a:lnTo>
                    <a:pt x="1" y="6"/>
                  </a:lnTo>
                  <a:lnTo>
                    <a:pt x="3" y="14"/>
                  </a:lnTo>
                  <a:lnTo>
                    <a:pt x="5" y="21"/>
                  </a:lnTo>
                  <a:lnTo>
                    <a:pt x="6" y="27"/>
                  </a:lnTo>
                  <a:lnTo>
                    <a:pt x="13" y="19"/>
                  </a:lnTo>
                  <a:lnTo>
                    <a:pt x="14" y="11"/>
                  </a:lnTo>
                  <a:lnTo>
                    <a:pt x="9"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Freeform 14"/>
            <p:cNvSpPr>
              <a:spLocks/>
            </p:cNvSpPr>
            <p:nvPr/>
          </p:nvSpPr>
          <p:spPr bwMode="auto">
            <a:xfrm>
              <a:off x="7153275" y="2120900"/>
              <a:ext cx="42862" cy="20638"/>
            </a:xfrm>
            <a:custGeom>
              <a:avLst/>
              <a:gdLst>
                <a:gd name="T0" fmla="*/ 54 w 54"/>
                <a:gd name="T1" fmla="*/ 26 h 26"/>
                <a:gd name="T2" fmla="*/ 46 w 54"/>
                <a:gd name="T3" fmla="*/ 21 h 26"/>
                <a:gd name="T4" fmla="*/ 38 w 54"/>
                <a:gd name="T5" fmla="*/ 18 h 26"/>
                <a:gd name="T6" fmla="*/ 29 w 54"/>
                <a:gd name="T7" fmla="*/ 13 h 26"/>
                <a:gd name="T8" fmla="*/ 21 w 54"/>
                <a:gd name="T9" fmla="*/ 8 h 26"/>
                <a:gd name="T10" fmla="*/ 15 w 54"/>
                <a:gd name="T11" fmla="*/ 4 h 26"/>
                <a:gd name="T12" fmla="*/ 8 w 54"/>
                <a:gd name="T13" fmla="*/ 2 h 26"/>
                <a:gd name="T14" fmla="*/ 3 w 54"/>
                <a:gd name="T15" fmla="*/ 0 h 26"/>
                <a:gd name="T16" fmla="*/ 0 w 54"/>
                <a:gd name="T17" fmla="*/ 2 h 26"/>
                <a:gd name="T18" fmla="*/ 7 w 54"/>
                <a:gd name="T19" fmla="*/ 5 h 26"/>
                <a:gd name="T20" fmla="*/ 13 w 54"/>
                <a:gd name="T21" fmla="*/ 10 h 26"/>
                <a:gd name="T22" fmla="*/ 21 w 54"/>
                <a:gd name="T23" fmla="*/ 15 h 26"/>
                <a:gd name="T24" fmla="*/ 29 w 54"/>
                <a:gd name="T25" fmla="*/ 18 h 26"/>
                <a:gd name="T26" fmla="*/ 34 w 54"/>
                <a:gd name="T27" fmla="*/ 20 h 26"/>
                <a:gd name="T28" fmla="*/ 41 w 54"/>
                <a:gd name="T29" fmla="*/ 23 h 26"/>
                <a:gd name="T30" fmla="*/ 47 w 54"/>
                <a:gd name="T31" fmla="*/ 25 h 26"/>
                <a:gd name="T32" fmla="*/ 54 w 54"/>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6">
                  <a:moveTo>
                    <a:pt x="54" y="26"/>
                  </a:moveTo>
                  <a:lnTo>
                    <a:pt x="46" y="21"/>
                  </a:lnTo>
                  <a:lnTo>
                    <a:pt x="38" y="18"/>
                  </a:lnTo>
                  <a:lnTo>
                    <a:pt x="29" y="13"/>
                  </a:lnTo>
                  <a:lnTo>
                    <a:pt x="21" y="8"/>
                  </a:lnTo>
                  <a:lnTo>
                    <a:pt x="15" y="4"/>
                  </a:lnTo>
                  <a:lnTo>
                    <a:pt x="8" y="2"/>
                  </a:lnTo>
                  <a:lnTo>
                    <a:pt x="3" y="0"/>
                  </a:lnTo>
                  <a:lnTo>
                    <a:pt x="0" y="2"/>
                  </a:lnTo>
                  <a:lnTo>
                    <a:pt x="7" y="5"/>
                  </a:lnTo>
                  <a:lnTo>
                    <a:pt x="13" y="10"/>
                  </a:lnTo>
                  <a:lnTo>
                    <a:pt x="21" y="15"/>
                  </a:lnTo>
                  <a:lnTo>
                    <a:pt x="29" y="18"/>
                  </a:lnTo>
                  <a:lnTo>
                    <a:pt x="34" y="20"/>
                  </a:lnTo>
                  <a:lnTo>
                    <a:pt x="41" y="23"/>
                  </a:lnTo>
                  <a:lnTo>
                    <a:pt x="47" y="25"/>
                  </a:lnTo>
                  <a:lnTo>
                    <a:pt x="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Freeform 18"/>
            <p:cNvSpPr>
              <a:spLocks/>
            </p:cNvSpPr>
            <p:nvPr/>
          </p:nvSpPr>
          <p:spPr bwMode="auto">
            <a:xfrm>
              <a:off x="7996237" y="1379537"/>
              <a:ext cx="9525" cy="74613"/>
            </a:xfrm>
            <a:custGeom>
              <a:avLst/>
              <a:gdLst>
                <a:gd name="T0" fmla="*/ 2 w 13"/>
                <a:gd name="T1" fmla="*/ 0 h 94"/>
                <a:gd name="T2" fmla="*/ 4 w 13"/>
                <a:gd name="T3" fmla="*/ 13 h 94"/>
                <a:gd name="T4" fmla="*/ 4 w 13"/>
                <a:gd name="T5" fmla="*/ 26 h 94"/>
                <a:gd name="T6" fmla="*/ 2 w 13"/>
                <a:gd name="T7" fmla="*/ 41 h 94"/>
                <a:gd name="T8" fmla="*/ 0 w 13"/>
                <a:gd name="T9" fmla="*/ 54 h 94"/>
                <a:gd name="T10" fmla="*/ 0 w 13"/>
                <a:gd name="T11" fmla="*/ 67 h 94"/>
                <a:gd name="T12" fmla="*/ 2 w 13"/>
                <a:gd name="T13" fmla="*/ 77 h 94"/>
                <a:gd name="T14" fmla="*/ 5 w 13"/>
                <a:gd name="T15" fmla="*/ 86 h 94"/>
                <a:gd name="T16" fmla="*/ 12 w 13"/>
                <a:gd name="T17" fmla="*/ 94 h 94"/>
                <a:gd name="T18" fmla="*/ 12 w 13"/>
                <a:gd name="T19" fmla="*/ 94 h 94"/>
                <a:gd name="T20" fmla="*/ 12 w 13"/>
                <a:gd name="T21" fmla="*/ 94 h 94"/>
                <a:gd name="T22" fmla="*/ 12 w 13"/>
                <a:gd name="T23" fmla="*/ 94 h 94"/>
                <a:gd name="T24" fmla="*/ 12 w 13"/>
                <a:gd name="T25" fmla="*/ 94 h 94"/>
                <a:gd name="T26" fmla="*/ 13 w 13"/>
                <a:gd name="T27" fmla="*/ 73 h 94"/>
                <a:gd name="T28" fmla="*/ 13 w 13"/>
                <a:gd name="T29" fmla="*/ 49 h 94"/>
                <a:gd name="T30" fmla="*/ 10 w 13"/>
                <a:gd name="T31" fmla="*/ 24 h 94"/>
                <a:gd name="T32" fmla="*/ 2 w 13"/>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4">
                  <a:moveTo>
                    <a:pt x="2" y="0"/>
                  </a:moveTo>
                  <a:lnTo>
                    <a:pt x="4" y="13"/>
                  </a:lnTo>
                  <a:lnTo>
                    <a:pt x="4" y="26"/>
                  </a:lnTo>
                  <a:lnTo>
                    <a:pt x="2" y="41"/>
                  </a:lnTo>
                  <a:lnTo>
                    <a:pt x="0" y="54"/>
                  </a:lnTo>
                  <a:lnTo>
                    <a:pt x="0" y="67"/>
                  </a:lnTo>
                  <a:lnTo>
                    <a:pt x="2" y="77"/>
                  </a:lnTo>
                  <a:lnTo>
                    <a:pt x="5" y="86"/>
                  </a:lnTo>
                  <a:lnTo>
                    <a:pt x="12" y="94"/>
                  </a:lnTo>
                  <a:lnTo>
                    <a:pt x="12" y="94"/>
                  </a:lnTo>
                  <a:lnTo>
                    <a:pt x="12" y="94"/>
                  </a:lnTo>
                  <a:lnTo>
                    <a:pt x="12" y="94"/>
                  </a:lnTo>
                  <a:lnTo>
                    <a:pt x="12" y="94"/>
                  </a:lnTo>
                  <a:lnTo>
                    <a:pt x="13" y="73"/>
                  </a:lnTo>
                  <a:lnTo>
                    <a:pt x="13" y="49"/>
                  </a:lnTo>
                  <a:lnTo>
                    <a:pt x="10" y="24"/>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Freeform 22"/>
            <p:cNvSpPr>
              <a:spLocks/>
            </p:cNvSpPr>
            <p:nvPr/>
          </p:nvSpPr>
          <p:spPr bwMode="auto">
            <a:xfrm>
              <a:off x="6977062" y="1654175"/>
              <a:ext cx="200025" cy="214313"/>
            </a:xfrm>
            <a:custGeom>
              <a:avLst/>
              <a:gdLst>
                <a:gd name="T0" fmla="*/ 156 w 250"/>
                <a:gd name="T1" fmla="*/ 5 h 270"/>
                <a:gd name="T2" fmla="*/ 140 w 250"/>
                <a:gd name="T3" fmla="*/ 0 h 270"/>
                <a:gd name="T4" fmla="*/ 119 w 250"/>
                <a:gd name="T5" fmla="*/ 0 h 270"/>
                <a:gd name="T6" fmla="*/ 101 w 250"/>
                <a:gd name="T7" fmla="*/ 9 h 270"/>
                <a:gd name="T8" fmla="*/ 94 w 250"/>
                <a:gd name="T9" fmla="*/ 40 h 270"/>
                <a:gd name="T10" fmla="*/ 84 w 250"/>
                <a:gd name="T11" fmla="*/ 63 h 270"/>
                <a:gd name="T12" fmla="*/ 47 w 250"/>
                <a:gd name="T13" fmla="*/ 68 h 270"/>
                <a:gd name="T14" fmla="*/ 27 w 250"/>
                <a:gd name="T15" fmla="*/ 75 h 270"/>
                <a:gd name="T16" fmla="*/ 14 w 250"/>
                <a:gd name="T17" fmla="*/ 88 h 270"/>
                <a:gd name="T18" fmla="*/ 13 w 250"/>
                <a:gd name="T19" fmla="*/ 105 h 270"/>
                <a:gd name="T20" fmla="*/ 23 w 250"/>
                <a:gd name="T21" fmla="*/ 132 h 270"/>
                <a:gd name="T22" fmla="*/ 37 w 250"/>
                <a:gd name="T23" fmla="*/ 151 h 270"/>
                <a:gd name="T24" fmla="*/ 27 w 250"/>
                <a:gd name="T25" fmla="*/ 174 h 270"/>
                <a:gd name="T26" fmla="*/ 13 w 250"/>
                <a:gd name="T27" fmla="*/ 202 h 270"/>
                <a:gd name="T28" fmla="*/ 1 w 250"/>
                <a:gd name="T29" fmla="*/ 234 h 270"/>
                <a:gd name="T30" fmla="*/ 5 w 250"/>
                <a:gd name="T31" fmla="*/ 258 h 270"/>
                <a:gd name="T32" fmla="*/ 29 w 250"/>
                <a:gd name="T33" fmla="*/ 270 h 270"/>
                <a:gd name="T34" fmla="*/ 62 w 250"/>
                <a:gd name="T35" fmla="*/ 268 h 270"/>
                <a:gd name="T36" fmla="*/ 97 w 250"/>
                <a:gd name="T37" fmla="*/ 257 h 270"/>
                <a:gd name="T38" fmla="*/ 130 w 250"/>
                <a:gd name="T39" fmla="*/ 245 h 270"/>
                <a:gd name="T40" fmla="*/ 158 w 250"/>
                <a:gd name="T41" fmla="*/ 234 h 270"/>
                <a:gd name="T42" fmla="*/ 182 w 250"/>
                <a:gd name="T43" fmla="*/ 229 h 270"/>
                <a:gd name="T44" fmla="*/ 202 w 250"/>
                <a:gd name="T45" fmla="*/ 223 h 270"/>
                <a:gd name="T46" fmla="*/ 216 w 250"/>
                <a:gd name="T47" fmla="*/ 210 h 270"/>
                <a:gd name="T48" fmla="*/ 220 w 250"/>
                <a:gd name="T49" fmla="*/ 169 h 270"/>
                <a:gd name="T50" fmla="*/ 213 w 250"/>
                <a:gd name="T51" fmla="*/ 112 h 270"/>
                <a:gd name="T52" fmla="*/ 228 w 250"/>
                <a:gd name="T53" fmla="*/ 88 h 270"/>
                <a:gd name="T54" fmla="*/ 242 w 250"/>
                <a:gd name="T55" fmla="*/ 73 h 270"/>
                <a:gd name="T56" fmla="*/ 250 w 250"/>
                <a:gd name="T57" fmla="*/ 53 h 270"/>
                <a:gd name="T58" fmla="*/ 244 w 250"/>
                <a:gd name="T59" fmla="*/ 34 h 270"/>
                <a:gd name="T60" fmla="*/ 221 w 250"/>
                <a:gd name="T61" fmla="*/ 19 h 270"/>
                <a:gd name="T62" fmla="*/ 195 w 250"/>
                <a:gd name="T63" fmla="*/ 9 h 270"/>
                <a:gd name="T64" fmla="*/ 172 w 250"/>
                <a:gd name="T65" fmla="*/ 6 h 270"/>
                <a:gd name="T66" fmla="*/ 159 w 250"/>
                <a:gd name="T67" fmla="*/ 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0" h="270">
                  <a:moveTo>
                    <a:pt x="158" y="5"/>
                  </a:moveTo>
                  <a:lnTo>
                    <a:pt x="156" y="5"/>
                  </a:lnTo>
                  <a:lnTo>
                    <a:pt x="150" y="1"/>
                  </a:lnTo>
                  <a:lnTo>
                    <a:pt x="140" y="0"/>
                  </a:lnTo>
                  <a:lnTo>
                    <a:pt x="130" y="0"/>
                  </a:lnTo>
                  <a:lnTo>
                    <a:pt x="119" y="0"/>
                  </a:lnTo>
                  <a:lnTo>
                    <a:pt x="109" y="3"/>
                  </a:lnTo>
                  <a:lnTo>
                    <a:pt x="101" y="9"/>
                  </a:lnTo>
                  <a:lnTo>
                    <a:pt x="96" y="19"/>
                  </a:lnTo>
                  <a:lnTo>
                    <a:pt x="94" y="40"/>
                  </a:lnTo>
                  <a:lnTo>
                    <a:pt x="93" y="55"/>
                  </a:lnTo>
                  <a:lnTo>
                    <a:pt x="84" y="63"/>
                  </a:lnTo>
                  <a:lnTo>
                    <a:pt x="62" y="66"/>
                  </a:lnTo>
                  <a:lnTo>
                    <a:pt x="47" y="68"/>
                  </a:lnTo>
                  <a:lnTo>
                    <a:pt x="36" y="70"/>
                  </a:lnTo>
                  <a:lnTo>
                    <a:pt x="27" y="75"/>
                  </a:lnTo>
                  <a:lnTo>
                    <a:pt x="19" y="81"/>
                  </a:lnTo>
                  <a:lnTo>
                    <a:pt x="14" y="88"/>
                  </a:lnTo>
                  <a:lnTo>
                    <a:pt x="13" y="96"/>
                  </a:lnTo>
                  <a:lnTo>
                    <a:pt x="13" y="105"/>
                  </a:lnTo>
                  <a:lnTo>
                    <a:pt x="14" y="115"/>
                  </a:lnTo>
                  <a:lnTo>
                    <a:pt x="23" y="132"/>
                  </a:lnTo>
                  <a:lnTo>
                    <a:pt x="32" y="141"/>
                  </a:lnTo>
                  <a:lnTo>
                    <a:pt x="37" y="151"/>
                  </a:lnTo>
                  <a:lnTo>
                    <a:pt x="34" y="164"/>
                  </a:lnTo>
                  <a:lnTo>
                    <a:pt x="27" y="174"/>
                  </a:lnTo>
                  <a:lnTo>
                    <a:pt x="21" y="187"/>
                  </a:lnTo>
                  <a:lnTo>
                    <a:pt x="13" y="202"/>
                  </a:lnTo>
                  <a:lnTo>
                    <a:pt x="6" y="218"/>
                  </a:lnTo>
                  <a:lnTo>
                    <a:pt x="1" y="234"/>
                  </a:lnTo>
                  <a:lnTo>
                    <a:pt x="0" y="247"/>
                  </a:lnTo>
                  <a:lnTo>
                    <a:pt x="5" y="258"/>
                  </a:lnTo>
                  <a:lnTo>
                    <a:pt x="14" y="267"/>
                  </a:lnTo>
                  <a:lnTo>
                    <a:pt x="29" y="270"/>
                  </a:lnTo>
                  <a:lnTo>
                    <a:pt x="44" y="270"/>
                  </a:lnTo>
                  <a:lnTo>
                    <a:pt x="62" y="268"/>
                  </a:lnTo>
                  <a:lnTo>
                    <a:pt x="80" y="263"/>
                  </a:lnTo>
                  <a:lnTo>
                    <a:pt x="97" y="257"/>
                  </a:lnTo>
                  <a:lnTo>
                    <a:pt x="115" y="252"/>
                  </a:lnTo>
                  <a:lnTo>
                    <a:pt x="130" y="245"/>
                  </a:lnTo>
                  <a:lnTo>
                    <a:pt x="145" y="239"/>
                  </a:lnTo>
                  <a:lnTo>
                    <a:pt x="158" y="234"/>
                  </a:lnTo>
                  <a:lnTo>
                    <a:pt x="169" y="232"/>
                  </a:lnTo>
                  <a:lnTo>
                    <a:pt x="182" y="229"/>
                  </a:lnTo>
                  <a:lnTo>
                    <a:pt x="192" y="226"/>
                  </a:lnTo>
                  <a:lnTo>
                    <a:pt x="202" y="223"/>
                  </a:lnTo>
                  <a:lnTo>
                    <a:pt x="210" y="218"/>
                  </a:lnTo>
                  <a:lnTo>
                    <a:pt x="216" y="210"/>
                  </a:lnTo>
                  <a:lnTo>
                    <a:pt x="220" y="198"/>
                  </a:lnTo>
                  <a:lnTo>
                    <a:pt x="220" y="169"/>
                  </a:lnTo>
                  <a:lnTo>
                    <a:pt x="215" y="138"/>
                  </a:lnTo>
                  <a:lnTo>
                    <a:pt x="213" y="112"/>
                  </a:lnTo>
                  <a:lnTo>
                    <a:pt x="220" y="94"/>
                  </a:lnTo>
                  <a:lnTo>
                    <a:pt x="228" y="88"/>
                  </a:lnTo>
                  <a:lnTo>
                    <a:pt x="236" y="81"/>
                  </a:lnTo>
                  <a:lnTo>
                    <a:pt x="242" y="73"/>
                  </a:lnTo>
                  <a:lnTo>
                    <a:pt x="247" y="63"/>
                  </a:lnTo>
                  <a:lnTo>
                    <a:pt x="250" y="53"/>
                  </a:lnTo>
                  <a:lnTo>
                    <a:pt x="249" y="44"/>
                  </a:lnTo>
                  <a:lnTo>
                    <a:pt x="244" y="34"/>
                  </a:lnTo>
                  <a:lnTo>
                    <a:pt x="234" y="26"/>
                  </a:lnTo>
                  <a:lnTo>
                    <a:pt x="221" y="19"/>
                  </a:lnTo>
                  <a:lnTo>
                    <a:pt x="208" y="13"/>
                  </a:lnTo>
                  <a:lnTo>
                    <a:pt x="195" y="9"/>
                  </a:lnTo>
                  <a:lnTo>
                    <a:pt x="184" y="8"/>
                  </a:lnTo>
                  <a:lnTo>
                    <a:pt x="172" y="6"/>
                  </a:lnTo>
                  <a:lnTo>
                    <a:pt x="164" y="5"/>
                  </a:lnTo>
                  <a:lnTo>
                    <a:pt x="159" y="5"/>
                  </a:lnTo>
                  <a:lnTo>
                    <a:pt x="158" y="5"/>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Freeform 23"/>
            <p:cNvSpPr>
              <a:spLocks/>
            </p:cNvSpPr>
            <p:nvPr/>
          </p:nvSpPr>
          <p:spPr bwMode="auto">
            <a:xfrm>
              <a:off x="7151687" y="1462087"/>
              <a:ext cx="314325" cy="496888"/>
            </a:xfrm>
            <a:custGeom>
              <a:avLst/>
              <a:gdLst>
                <a:gd name="T0" fmla="*/ 91 w 395"/>
                <a:gd name="T1" fmla="*/ 5 h 627"/>
                <a:gd name="T2" fmla="*/ 61 w 395"/>
                <a:gd name="T3" fmla="*/ 20 h 627"/>
                <a:gd name="T4" fmla="*/ 27 w 395"/>
                <a:gd name="T5" fmla="*/ 49 h 627"/>
                <a:gd name="T6" fmla="*/ 3 w 395"/>
                <a:gd name="T7" fmla="*/ 62 h 627"/>
                <a:gd name="T8" fmla="*/ 4 w 395"/>
                <a:gd name="T9" fmla="*/ 142 h 627"/>
                <a:gd name="T10" fmla="*/ 21 w 395"/>
                <a:gd name="T11" fmla="*/ 189 h 627"/>
                <a:gd name="T12" fmla="*/ 55 w 395"/>
                <a:gd name="T13" fmla="*/ 213 h 627"/>
                <a:gd name="T14" fmla="*/ 40 w 395"/>
                <a:gd name="T15" fmla="*/ 274 h 627"/>
                <a:gd name="T16" fmla="*/ 81 w 395"/>
                <a:gd name="T17" fmla="*/ 285 h 627"/>
                <a:gd name="T18" fmla="*/ 113 w 395"/>
                <a:gd name="T19" fmla="*/ 282 h 627"/>
                <a:gd name="T20" fmla="*/ 123 w 395"/>
                <a:gd name="T21" fmla="*/ 296 h 627"/>
                <a:gd name="T22" fmla="*/ 138 w 395"/>
                <a:gd name="T23" fmla="*/ 329 h 627"/>
                <a:gd name="T24" fmla="*/ 169 w 395"/>
                <a:gd name="T25" fmla="*/ 345 h 627"/>
                <a:gd name="T26" fmla="*/ 123 w 395"/>
                <a:gd name="T27" fmla="*/ 381 h 627"/>
                <a:gd name="T28" fmla="*/ 97 w 395"/>
                <a:gd name="T29" fmla="*/ 420 h 627"/>
                <a:gd name="T30" fmla="*/ 73 w 395"/>
                <a:gd name="T31" fmla="*/ 464 h 627"/>
                <a:gd name="T32" fmla="*/ 42 w 395"/>
                <a:gd name="T33" fmla="*/ 503 h 627"/>
                <a:gd name="T34" fmla="*/ 117 w 395"/>
                <a:gd name="T35" fmla="*/ 516 h 627"/>
                <a:gd name="T36" fmla="*/ 83 w 395"/>
                <a:gd name="T37" fmla="*/ 542 h 627"/>
                <a:gd name="T38" fmla="*/ 43 w 395"/>
                <a:gd name="T39" fmla="*/ 599 h 627"/>
                <a:gd name="T40" fmla="*/ 30 w 395"/>
                <a:gd name="T41" fmla="*/ 625 h 627"/>
                <a:gd name="T42" fmla="*/ 61 w 395"/>
                <a:gd name="T43" fmla="*/ 611 h 627"/>
                <a:gd name="T44" fmla="*/ 105 w 395"/>
                <a:gd name="T45" fmla="*/ 599 h 627"/>
                <a:gd name="T46" fmla="*/ 148 w 395"/>
                <a:gd name="T47" fmla="*/ 598 h 627"/>
                <a:gd name="T48" fmla="*/ 213 w 395"/>
                <a:gd name="T49" fmla="*/ 583 h 627"/>
                <a:gd name="T50" fmla="*/ 268 w 395"/>
                <a:gd name="T51" fmla="*/ 578 h 627"/>
                <a:gd name="T52" fmla="*/ 322 w 395"/>
                <a:gd name="T53" fmla="*/ 570 h 627"/>
                <a:gd name="T54" fmla="*/ 377 w 395"/>
                <a:gd name="T55" fmla="*/ 550 h 627"/>
                <a:gd name="T56" fmla="*/ 390 w 395"/>
                <a:gd name="T57" fmla="*/ 542 h 627"/>
                <a:gd name="T58" fmla="*/ 369 w 395"/>
                <a:gd name="T59" fmla="*/ 528 h 627"/>
                <a:gd name="T60" fmla="*/ 362 w 395"/>
                <a:gd name="T61" fmla="*/ 505 h 627"/>
                <a:gd name="T62" fmla="*/ 395 w 395"/>
                <a:gd name="T63" fmla="*/ 446 h 627"/>
                <a:gd name="T64" fmla="*/ 362 w 395"/>
                <a:gd name="T65" fmla="*/ 402 h 627"/>
                <a:gd name="T66" fmla="*/ 335 w 395"/>
                <a:gd name="T67" fmla="*/ 366 h 627"/>
                <a:gd name="T68" fmla="*/ 310 w 395"/>
                <a:gd name="T69" fmla="*/ 327 h 627"/>
                <a:gd name="T70" fmla="*/ 276 w 395"/>
                <a:gd name="T71" fmla="*/ 295 h 627"/>
                <a:gd name="T72" fmla="*/ 247 w 395"/>
                <a:gd name="T73" fmla="*/ 248 h 627"/>
                <a:gd name="T74" fmla="*/ 213 w 395"/>
                <a:gd name="T75" fmla="*/ 194 h 627"/>
                <a:gd name="T76" fmla="*/ 198 w 395"/>
                <a:gd name="T77" fmla="*/ 153 h 627"/>
                <a:gd name="T78" fmla="*/ 216 w 395"/>
                <a:gd name="T79" fmla="*/ 117 h 627"/>
                <a:gd name="T80" fmla="*/ 218 w 395"/>
                <a:gd name="T81" fmla="*/ 80 h 627"/>
                <a:gd name="T82" fmla="*/ 185 w 395"/>
                <a:gd name="T83" fmla="*/ 62 h 627"/>
                <a:gd name="T84" fmla="*/ 140 w 395"/>
                <a:gd name="T85" fmla="*/ 57 h 627"/>
                <a:gd name="T86" fmla="*/ 122 w 395"/>
                <a:gd name="T87" fmla="*/ 46 h 627"/>
                <a:gd name="T88" fmla="*/ 141 w 395"/>
                <a:gd name="T89" fmla="*/ 31 h 627"/>
                <a:gd name="T90" fmla="*/ 148 w 395"/>
                <a:gd name="T91" fmla="*/ 12 h 627"/>
                <a:gd name="T92" fmla="*/ 118 w 395"/>
                <a:gd name="T9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5" h="627">
                  <a:moveTo>
                    <a:pt x="97" y="2"/>
                  </a:moveTo>
                  <a:lnTo>
                    <a:pt x="96" y="2"/>
                  </a:lnTo>
                  <a:lnTo>
                    <a:pt x="91" y="5"/>
                  </a:lnTo>
                  <a:lnTo>
                    <a:pt x="83" y="8"/>
                  </a:lnTo>
                  <a:lnTo>
                    <a:pt x="73" y="13"/>
                  </a:lnTo>
                  <a:lnTo>
                    <a:pt x="61" y="20"/>
                  </a:lnTo>
                  <a:lnTo>
                    <a:pt x="50" y="28"/>
                  </a:lnTo>
                  <a:lnTo>
                    <a:pt x="39" y="38"/>
                  </a:lnTo>
                  <a:lnTo>
                    <a:pt x="27" y="49"/>
                  </a:lnTo>
                  <a:lnTo>
                    <a:pt x="13" y="62"/>
                  </a:lnTo>
                  <a:lnTo>
                    <a:pt x="6" y="60"/>
                  </a:lnTo>
                  <a:lnTo>
                    <a:pt x="3" y="62"/>
                  </a:lnTo>
                  <a:lnTo>
                    <a:pt x="0" y="83"/>
                  </a:lnTo>
                  <a:lnTo>
                    <a:pt x="0" y="116"/>
                  </a:lnTo>
                  <a:lnTo>
                    <a:pt x="4" y="142"/>
                  </a:lnTo>
                  <a:lnTo>
                    <a:pt x="11" y="163"/>
                  </a:lnTo>
                  <a:lnTo>
                    <a:pt x="14" y="179"/>
                  </a:lnTo>
                  <a:lnTo>
                    <a:pt x="21" y="189"/>
                  </a:lnTo>
                  <a:lnTo>
                    <a:pt x="35" y="194"/>
                  </a:lnTo>
                  <a:lnTo>
                    <a:pt x="48" y="199"/>
                  </a:lnTo>
                  <a:lnTo>
                    <a:pt x="55" y="213"/>
                  </a:lnTo>
                  <a:lnTo>
                    <a:pt x="50" y="235"/>
                  </a:lnTo>
                  <a:lnTo>
                    <a:pt x="42" y="256"/>
                  </a:lnTo>
                  <a:lnTo>
                    <a:pt x="40" y="274"/>
                  </a:lnTo>
                  <a:lnTo>
                    <a:pt x="55" y="283"/>
                  </a:lnTo>
                  <a:lnTo>
                    <a:pt x="68" y="285"/>
                  </a:lnTo>
                  <a:lnTo>
                    <a:pt x="81" y="285"/>
                  </a:lnTo>
                  <a:lnTo>
                    <a:pt x="94" y="283"/>
                  </a:lnTo>
                  <a:lnTo>
                    <a:pt x="105" y="282"/>
                  </a:lnTo>
                  <a:lnTo>
                    <a:pt x="113" y="282"/>
                  </a:lnTo>
                  <a:lnTo>
                    <a:pt x="122" y="283"/>
                  </a:lnTo>
                  <a:lnTo>
                    <a:pt x="123" y="288"/>
                  </a:lnTo>
                  <a:lnTo>
                    <a:pt x="123" y="296"/>
                  </a:lnTo>
                  <a:lnTo>
                    <a:pt x="122" y="313"/>
                  </a:lnTo>
                  <a:lnTo>
                    <a:pt x="128" y="324"/>
                  </a:lnTo>
                  <a:lnTo>
                    <a:pt x="138" y="329"/>
                  </a:lnTo>
                  <a:lnTo>
                    <a:pt x="151" y="331"/>
                  </a:lnTo>
                  <a:lnTo>
                    <a:pt x="164" y="335"/>
                  </a:lnTo>
                  <a:lnTo>
                    <a:pt x="169" y="345"/>
                  </a:lnTo>
                  <a:lnTo>
                    <a:pt x="162" y="360"/>
                  </a:lnTo>
                  <a:lnTo>
                    <a:pt x="144" y="371"/>
                  </a:lnTo>
                  <a:lnTo>
                    <a:pt x="123" y="381"/>
                  </a:lnTo>
                  <a:lnTo>
                    <a:pt x="109" y="391"/>
                  </a:lnTo>
                  <a:lnTo>
                    <a:pt x="100" y="402"/>
                  </a:lnTo>
                  <a:lnTo>
                    <a:pt x="97" y="420"/>
                  </a:lnTo>
                  <a:lnTo>
                    <a:pt x="94" y="438"/>
                  </a:lnTo>
                  <a:lnTo>
                    <a:pt x="86" y="453"/>
                  </a:lnTo>
                  <a:lnTo>
                    <a:pt x="73" y="464"/>
                  </a:lnTo>
                  <a:lnTo>
                    <a:pt x="55" y="475"/>
                  </a:lnTo>
                  <a:lnTo>
                    <a:pt x="42" y="488"/>
                  </a:lnTo>
                  <a:lnTo>
                    <a:pt x="42" y="503"/>
                  </a:lnTo>
                  <a:lnTo>
                    <a:pt x="45" y="518"/>
                  </a:lnTo>
                  <a:lnTo>
                    <a:pt x="48" y="523"/>
                  </a:lnTo>
                  <a:lnTo>
                    <a:pt x="117" y="516"/>
                  </a:lnTo>
                  <a:lnTo>
                    <a:pt x="112" y="519"/>
                  </a:lnTo>
                  <a:lnTo>
                    <a:pt x="99" y="529"/>
                  </a:lnTo>
                  <a:lnTo>
                    <a:pt x="83" y="542"/>
                  </a:lnTo>
                  <a:lnTo>
                    <a:pt x="70" y="558"/>
                  </a:lnTo>
                  <a:lnTo>
                    <a:pt x="56" y="578"/>
                  </a:lnTo>
                  <a:lnTo>
                    <a:pt x="43" y="599"/>
                  </a:lnTo>
                  <a:lnTo>
                    <a:pt x="32" y="619"/>
                  </a:lnTo>
                  <a:lnTo>
                    <a:pt x="27" y="627"/>
                  </a:lnTo>
                  <a:lnTo>
                    <a:pt x="30" y="625"/>
                  </a:lnTo>
                  <a:lnTo>
                    <a:pt x="37" y="622"/>
                  </a:lnTo>
                  <a:lnTo>
                    <a:pt x="48" y="617"/>
                  </a:lnTo>
                  <a:lnTo>
                    <a:pt x="61" y="611"/>
                  </a:lnTo>
                  <a:lnTo>
                    <a:pt x="76" y="606"/>
                  </a:lnTo>
                  <a:lnTo>
                    <a:pt x="91" y="601"/>
                  </a:lnTo>
                  <a:lnTo>
                    <a:pt x="105" y="599"/>
                  </a:lnTo>
                  <a:lnTo>
                    <a:pt x="117" y="599"/>
                  </a:lnTo>
                  <a:lnTo>
                    <a:pt x="130" y="599"/>
                  </a:lnTo>
                  <a:lnTo>
                    <a:pt x="148" y="598"/>
                  </a:lnTo>
                  <a:lnTo>
                    <a:pt x="167" y="594"/>
                  </a:lnTo>
                  <a:lnTo>
                    <a:pt x="190" y="588"/>
                  </a:lnTo>
                  <a:lnTo>
                    <a:pt x="213" y="583"/>
                  </a:lnTo>
                  <a:lnTo>
                    <a:pt x="234" y="580"/>
                  </a:lnTo>
                  <a:lnTo>
                    <a:pt x="253" y="578"/>
                  </a:lnTo>
                  <a:lnTo>
                    <a:pt x="268" y="578"/>
                  </a:lnTo>
                  <a:lnTo>
                    <a:pt x="283" y="578"/>
                  </a:lnTo>
                  <a:lnTo>
                    <a:pt x="302" y="575"/>
                  </a:lnTo>
                  <a:lnTo>
                    <a:pt x="322" y="570"/>
                  </a:lnTo>
                  <a:lnTo>
                    <a:pt x="343" y="563"/>
                  </a:lnTo>
                  <a:lnTo>
                    <a:pt x="361" y="557"/>
                  </a:lnTo>
                  <a:lnTo>
                    <a:pt x="377" y="550"/>
                  </a:lnTo>
                  <a:lnTo>
                    <a:pt x="389" y="545"/>
                  </a:lnTo>
                  <a:lnTo>
                    <a:pt x="392" y="544"/>
                  </a:lnTo>
                  <a:lnTo>
                    <a:pt x="390" y="542"/>
                  </a:lnTo>
                  <a:lnTo>
                    <a:pt x="384" y="539"/>
                  </a:lnTo>
                  <a:lnTo>
                    <a:pt x="376" y="534"/>
                  </a:lnTo>
                  <a:lnTo>
                    <a:pt x="369" y="528"/>
                  </a:lnTo>
                  <a:lnTo>
                    <a:pt x="362" y="519"/>
                  </a:lnTo>
                  <a:lnTo>
                    <a:pt x="361" y="513"/>
                  </a:lnTo>
                  <a:lnTo>
                    <a:pt x="362" y="505"/>
                  </a:lnTo>
                  <a:lnTo>
                    <a:pt x="372" y="497"/>
                  </a:lnTo>
                  <a:lnTo>
                    <a:pt x="390" y="474"/>
                  </a:lnTo>
                  <a:lnTo>
                    <a:pt x="395" y="446"/>
                  </a:lnTo>
                  <a:lnTo>
                    <a:pt x="389" y="420"/>
                  </a:lnTo>
                  <a:lnTo>
                    <a:pt x="372" y="407"/>
                  </a:lnTo>
                  <a:lnTo>
                    <a:pt x="362" y="402"/>
                  </a:lnTo>
                  <a:lnTo>
                    <a:pt x="353" y="392"/>
                  </a:lnTo>
                  <a:lnTo>
                    <a:pt x="343" y="381"/>
                  </a:lnTo>
                  <a:lnTo>
                    <a:pt x="335" y="366"/>
                  </a:lnTo>
                  <a:lnTo>
                    <a:pt x="327" y="352"/>
                  </a:lnTo>
                  <a:lnTo>
                    <a:pt x="319" y="339"/>
                  </a:lnTo>
                  <a:lnTo>
                    <a:pt x="310" y="327"/>
                  </a:lnTo>
                  <a:lnTo>
                    <a:pt x="302" y="318"/>
                  </a:lnTo>
                  <a:lnTo>
                    <a:pt x="289" y="305"/>
                  </a:lnTo>
                  <a:lnTo>
                    <a:pt x="276" y="295"/>
                  </a:lnTo>
                  <a:lnTo>
                    <a:pt x="265" y="285"/>
                  </a:lnTo>
                  <a:lnTo>
                    <a:pt x="255" y="269"/>
                  </a:lnTo>
                  <a:lnTo>
                    <a:pt x="247" y="248"/>
                  </a:lnTo>
                  <a:lnTo>
                    <a:pt x="239" y="226"/>
                  </a:lnTo>
                  <a:lnTo>
                    <a:pt x="229" y="207"/>
                  </a:lnTo>
                  <a:lnTo>
                    <a:pt x="213" y="194"/>
                  </a:lnTo>
                  <a:lnTo>
                    <a:pt x="198" y="182"/>
                  </a:lnTo>
                  <a:lnTo>
                    <a:pt x="195" y="168"/>
                  </a:lnTo>
                  <a:lnTo>
                    <a:pt x="198" y="153"/>
                  </a:lnTo>
                  <a:lnTo>
                    <a:pt x="206" y="139"/>
                  </a:lnTo>
                  <a:lnTo>
                    <a:pt x="211" y="129"/>
                  </a:lnTo>
                  <a:lnTo>
                    <a:pt x="216" y="117"/>
                  </a:lnTo>
                  <a:lnTo>
                    <a:pt x="219" y="104"/>
                  </a:lnTo>
                  <a:lnTo>
                    <a:pt x="219" y="93"/>
                  </a:lnTo>
                  <a:lnTo>
                    <a:pt x="218" y="80"/>
                  </a:lnTo>
                  <a:lnTo>
                    <a:pt x="211" y="72"/>
                  </a:lnTo>
                  <a:lnTo>
                    <a:pt x="201" y="64"/>
                  </a:lnTo>
                  <a:lnTo>
                    <a:pt x="185" y="62"/>
                  </a:lnTo>
                  <a:lnTo>
                    <a:pt x="169" y="62"/>
                  </a:lnTo>
                  <a:lnTo>
                    <a:pt x="153" y="60"/>
                  </a:lnTo>
                  <a:lnTo>
                    <a:pt x="140" y="57"/>
                  </a:lnTo>
                  <a:lnTo>
                    <a:pt x="130" y="54"/>
                  </a:lnTo>
                  <a:lnTo>
                    <a:pt x="123" y="51"/>
                  </a:lnTo>
                  <a:lnTo>
                    <a:pt x="122" y="46"/>
                  </a:lnTo>
                  <a:lnTo>
                    <a:pt x="123" y="41"/>
                  </a:lnTo>
                  <a:lnTo>
                    <a:pt x="131" y="36"/>
                  </a:lnTo>
                  <a:lnTo>
                    <a:pt x="141" y="31"/>
                  </a:lnTo>
                  <a:lnTo>
                    <a:pt x="146" y="25"/>
                  </a:lnTo>
                  <a:lnTo>
                    <a:pt x="149" y="18"/>
                  </a:lnTo>
                  <a:lnTo>
                    <a:pt x="148" y="12"/>
                  </a:lnTo>
                  <a:lnTo>
                    <a:pt x="143" y="7"/>
                  </a:lnTo>
                  <a:lnTo>
                    <a:pt x="133" y="2"/>
                  </a:lnTo>
                  <a:lnTo>
                    <a:pt x="118" y="0"/>
                  </a:lnTo>
                  <a:lnTo>
                    <a:pt x="97" y="2"/>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Freeform 24"/>
            <p:cNvSpPr>
              <a:spLocks/>
            </p:cNvSpPr>
            <p:nvPr/>
          </p:nvSpPr>
          <p:spPr bwMode="auto">
            <a:xfrm>
              <a:off x="7054850" y="1363662"/>
              <a:ext cx="1833562" cy="1271588"/>
            </a:xfrm>
            <a:custGeom>
              <a:avLst/>
              <a:gdLst>
                <a:gd name="T0" fmla="*/ 22 w 2310"/>
                <a:gd name="T1" fmla="*/ 1182 h 1602"/>
                <a:gd name="T2" fmla="*/ 27 w 2310"/>
                <a:gd name="T3" fmla="*/ 1379 h 1602"/>
                <a:gd name="T4" fmla="*/ 38 w 2310"/>
                <a:gd name="T5" fmla="*/ 1542 h 1602"/>
                <a:gd name="T6" fmla="*/ 157 w 2310"/>
                <a:gd name="T7" fmla="*/ 1566 h 1602"/>
                <a:gd name="T8" fmla="*/ 243 w 2310"/>
                <a:gd name="T9" fmla="*/ 1573 h 1602"/>
                <a:gd name="T10" fmla="*/ 360 w 2310"/>
                <a:gd name="T11" fmla="*/ 1548 h 1602"/>
                <a:gd name="T12" fmla="*/ 446 w 2310"/>
                <a:gd name="T13" fmla="*/ 1482 h 1602"/>
                <a:gd name="T14" fmla="*/ 494 w 2310"/>
                <a:gd name="T15" fmla="*/ 1338 h 1602"/>
                <a:gd name="T16" fmla="*/ 599 w 2310"/>
                <a:gd name="T17" fmla="*/ 1194 h 1602"/>
                <a:gd name="T18" fmla="*/ 751 w 2310"/>
                <a:gd name="T19" fmla="*/ 1190 h 1602"/>
                <a:gd name="T20" fmla="*/ 892 w 2310"/>
                <a:gd name="T21" fmla="*/ 1137 h 1602"/>
                <a:gd name="T22" fmla="*/ 962 w 2310"/>
                <a:gd name="T23" fmla="*/ 1236 h 1602"/>
                <a:gd name="T24" fmla="*/ 1146 w 2310"/>
                <a:gd name="T25" fmla="*/ 1361 h 1602"/>
                <a:gd name="T26" fmla="*/ 1193 w 2310"/>
                <a:gd name="T27" fmla="*/ 1469 h 1602"/>
                <a:gd name="T28" fmla="*/ 1280 w 2310"/>
                <a:gd name="T29" fmla="*/ 1377 h 1602"/>
                <a:gd name="T30" fmla="*/ 1262 w 2310"/>
                <a:gd name="T31" fmla="*/ 1311 h 1602"/>
                <a:gd name="T32" fmla="*/ 1161 w 2310"/>
                <a:gd name="T33" fmla="*/ 1264 h 1602"/>
                <a:gd name="T34" fmla="*/ 1040 w 2310"/>
                <a:gd name="T35" fmla="*/ 1130 h 1602"/>
                <a:gd name="T36" fmla="*/ 1096 w 2310"/>
                <a:gd name="T37" fmla="*/ 1080 h 1602"/>
                <a:gd name="T38" fmla="*/ 1246 w 2310"/>
                <a:gd name="T39" fmla="*/ 1197 h 1602"/>
                <a:gd name="T40" fmla="*/ 1355 w 2310"/>
                <a:gd name="T41" fmla="*/ 1325 h 1602"/>
                <a:gd name="T42" fmla="*/ 1438 w 2310"/>
                <a:gd name="T43" fmla="*/ 1548 h 1602"/>
                <a:gd name="T44" fmla="*/ 1532 w 2310"/>
                <a:gd name="T45" fmla="*/ 1532 h 1602"/>
                <a:gd name="T46" fmla="*/ 1543 w 2310"/>
                <a:gd name="T47" fmla="*/ 1415 h 1602"/>
                <a:gd name="T48" fmla="*/ 1556 w 2310"/>
                <a:gd name="T49" fmla="*/ 1384 h 1602"/>
                <a:gd name="T50" fmla="*/ 1656 w 2310"/>
                <a:gd name="T51" fmla="*/ 1330 h 1602"/>
                <a:gd name="T52" fmla="*/ 1735 w 2310"/>
                <a:gd name="T53" fmla="*/ 1260 h 1602"/>
                <a:gd name="T54" fmla="*/ 1805 w 2310"/>
                <a:gd name="T55" fmla="*/ 1107 h 1602"/>
                <a:gd name="T56" fmla="*/ 1954 w 2310"/>
                <a:gd name="T57" fmla="*/ 1003 h 1602"/>
                <a:gd name="T58" fmla="*/ 1971 w 2310"/>
                <a:gd name="T59" fmla="*/ 1060 h 1602"/>
                <a:gd name="T60" fmla="*/ 2079 w 2310"/>
                <a:gd name="T61" fmla="*/ 1088 h 1602"/>
                <a:gd name="T62" fmla="*/ 2092 w 2310"/>
                <a:gd name="T63" fmla="*/ 1029 h 1602"/>
                <a:gd name="T64" fmla="*/ 2216 w 2310"/>
                <a:gd name="T65" fmla="*/ 930 h 1602"/>
                <a:gd name="T66" fmla="*/ 2308 w 2310"/>
                <a:gd name="T67" fmla="*/ 855 h 1602"/>
                <a:gd name="T68" fmla="*/ 2256 w 2310"/>
                <a:gd name="T69" fmla="*/ 741 h 1602"/>
                <a:gd name="T70" fmla="*/ 2090 w 2310"/>
                <a:gd name="T71" fmla="*/ 674 h 1602"/>
                <a:gd name="T72" fmla="*/ 2014 w 2310"/>
                <a:gd name="T73" fmla="*/ 569 h 1602"/>
                <a:gd name="T74" fmla="*/ 1942 w 2310"/>
                <a:gd name="T75" fmla="*/ 507 h 1602"/>
                <a:gd name="T76" fmla="*/ 1900 w 2310"/>
                <a:gd name="T77" fmla="*/ 416 h 1602"/>
                <a:gd name="T78" fmla="*/ 1846 w 2310"/>
                <a:gd name="T79" fmla="*/ 300 h 1602"/>
                <a:gd name="T80" fmla="*/ 1740 w 2310"/>
                <a:gd name="T81" fmla="*/ 207 h 1602"/>
                <a:gd name="T82" fmla="*/ 1766 w 2310"/>
                <a:gd name="T83" fmla="*/ 15 h 1602"/>
                <a:gd name="T84" fmla="*/ 1644 w 2310"/>
                <a:gd name="T85" fmla="*/ 0 h 1602"/>
                <a:gd name="T86" fmla="*/ 1522 w 2310"/>
                <a:gd name="T87" fmla="*/ 90 h 1602"/>
                <a:gd name="T88" fmla="*/ 1524 w 2310"/>
                <a:gd name="T89" fmla="*/ 194 h 1602"/>
                <a:gd name="T90" fmla="*/ 1415 w 2310"/>
                <a:gd name="T91" fmla="*/ 274 h 1602"/>
                <a:gd name="T92" fmla="*/ 1325 w 2310"/>
                <a:gd name="T93" fmla="*/ 424 h 1602"/>
                <a:gd name="T94" fmla="*/ 1172 w 2310"/>
                <a:gd name="T95" fmla="*/ 432 h 1602"/>
                <a:gd name="T96" fmla="*/ 992 w 2310"/>
                <a:gd name="T97" fmla="*/ 429 h 1602"/>
                <a:gd name="T98" fmla="*/ 928 w 2310"/>
                <a:gd name="T99" fmla="*/ 293 h 1602"/>
                <a:gd name="T100" fmla="*/ 873 w 2310"/>
                <a:gd name="T101" fmla="*/ 186 h 1602"/>
                <a:gd name="T102" fmla="*/ 809 w 2310"/>
                <a:gd name="T103" fmla="*/ 336 h 1602"/>
                <a:gd name="T104" fmla="*/ 782 w 2310"/>
                <a:gd name="T105" fmla="*/ 474 h 1602"/>
                <a:gd name="T106" fmla="*/ 697 w 2310"/>
                <a:gd name="T107" fmla="*/ 513 h 1602"/>
                <a:gd name="T108" fmla="*/ 577 w 2310"/>
                <a:gd name="T109" fmla="*/ 658 h 1602"/>
                <a:gd name="T110" fmla="*/ 446 w 2310"/>
                <a:gd name="T111" fmla="*/ 780 h 1602"/>
                <a:gd name="T112" fmla="*/ 360 w 2310"/>
                <a:gd name="T113" fmla="*/ 827 h 1602"/>
                <a:gd name="T114" fmla="*/ 217 w 2310"/>
                <a:gd name="T115" fmla="*/ 860 h 1602"/>
                <a:gd name="T116" fmla="*/ 337 w 2310"/>
                <a:gd name="T117" fmla="*/ 925 h 1602"/>
                <a:gd name="T118" fmla="*/ 380 w 2310"/>
                <a:gd name="T119" fmla="*/ 1154 h 1602"/>
                <a:gd name="T120" fmla="*/ 166 w 2310"/>
                <a:gd name="T121" fmla="*/ 1154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0" h="1602">
                  <a:moveTo>
                    <a:pt x="123" y="1150"/>
                  </a:moveTo>
                  <a:lnTo>
                    <a:pt x="121" y="1150"/>
                  </a:lnTo>
                  <a:lnTo>
                    <a:pt x="114" y="1150"/>
                  </a:lnTo>
                  <a:lnTo>
                    <a:pt x="106" y="1150"/>
                  </a:lnTo>
                  <a:lnTo>
                    <a:pt x="95" y="1151"/>
                  </a:lnTo>
                  <a:lnTo>
                    <a:pt x="83" y="1153"/>
                  </a:lnTo>
                  <a:lnTo>
                    <a:pt x="70" y="1154"/>
                  </a:lnTo>
                  <a:lnTo>
                    <a:pt x="59" y="1158"/>
                  </a:lnTo>
                  <a:lnTo>
                    <a:pt x="48" y="1163"/>
                  </a:lnTo>
                  <a:lnTo>
                    <a:pt x="38" y="1169"/>
                  </a:lnTo>
                  <a:lnTo>
                    <a:pt x="28" y="1174"/>
                  </a:lnTo>
                  <a:lnTo>
                    <a:pt x="22" y="1182"/>
                  </a:lnTo>
                  <a:lnTo>
                    <a:pt x="15" y="1189"/>
                  </a:lnTo>
                  <a:lnTo>
                    <a:pt x="12" y="1195"/>
                  </a:lnTo>
                  <a:lnTo>
                    <a:pt x="12" y="1203"/>
                  </a:lnTo>
                  <a:lnTo>
                    <a:pt x="13" y="1210"/>
                  </a:lnTo>
                  <a:lnTo>
                    <a:pt x="20" y="1218"/>
                  </a:lnTo>
                  <a:lnTo>
                    <a:pt x="31" y="1236"/>
                  </a:lnTo>
                  <a:lnTo>
                    <a:pt x="38" y="1257"/>
                  </a:lnTo>
                  <a:lnTo>
                    <a:pt x="38" y="1281"/>
                  </a:lnTo>
                  <a:lnTo>
                    <a:pt x="33" y="1307"/>
                  </a:lnTo>
                  <a:lnTo>
                    <a:pt x="30" y="1333"/>
                  </a:lnTo>
                  <a:lnTo>
                    <a:pt x="30" y="1356"/>
                  </a:lnTo>
                  <a:lnTo>
                    <a:pt x="27" y="1379"/>
                  </a:lnTo>
                  <a:lnTo>
                    <a:pt x="20" y="1397"/>
                  </a:lnTo>
                  <a:lnTo>
                    <a:pt x="10" y="1413"/>
                  </a:lnTo>
                  <a:lnTo>
                    <a:pt x="2" y="1431"/>
                  </a:lnTo>
                  <a:lnTo>
                    <a:pt x="0" y="1449"/>
                  </a:lnTo>
                  <a:lnTo>
                    <a:pt x="13" y="1465"/>
                  </a:lnTo>
                  <a:lnTo>
                    <a:pt x="30" y="1478"/>
                  </a:lnTo>
                  <a:lnTo>
                    <a:pt x="36" y="1490"/>
                  </a:lnTo>
                  <a:lnTo>
                    <a:pt x="38" y="1503"/>
                  </a:lnTo>
                  <a:lnTo>
                    <a:pt x="33" y="1521"/>
                  </a:lnTo>
                  <a:lnTo>
                    <a:pt x="31" y="1530"/>
                  </a:lnTo>
                  <a:lnTo>
                    <a:pt x="35" y="1537"/>
                  </a:lnTo>
                  <a:lnTo>
                    <a:pt x="38" y="1542"/>
                  </a:lnTo>
                  <a:lnTo>
                    <a:pt x="44" y="1545"/>
                  </a:lnTo>
                  <a:lnTo>
                    <a:pt x="53" y="1547"/>
                  </a:lnTo>
                  <a:lnTo>
                    <a:pt x="62" y="1548"/>
                  </a:lnTo>
                  <a:lnTo>
                    <a:pt x="72" y="1548"/>
                  </a:lnTo>
                  <a:lnTo>
                    <a:pt x="82" y="1548"/>
                  </a:lnTo>
                  <a:lnTo>
                    <a:pt x="93" y="1548"/>
                  </a:lnTo>
                  <a:lnTo>
                    <a:pt x="106" y="1548"/>
                  </a:lnTo>
                  <a:lnTo>
                    <a:pt x="118" y="1550"/>
                  </a:lnTo>
                  <a:lnTo>
                    <a:pt x="131" y="1552"/>
                  </a:lnTo>
                  <a:lnTo>
                    <a:pt x="142" y="1555"/>
                  </a:lnTo>
                  <a:lnTo>
                    <a:pt x="150" y="1560"/>
                  </a:lnTo>
                  <a:lnTo>
                    <a:pt x="157" y="1566"/>
                  </a:lnTo>
                  <a:lnTo>
                    <a:pt x="158" y="1576"/>
                  </a:lnTo>
                  <a:lnTo>
                    <a:pt x="160" y="1586"/>
                  </a:lnTo>
                  <a:lnTo>
                    <a:pt x="165" y="1592"/>
                  </a:lnTo>
                  <a:lnTo>
                    <a:pt x="173" y="1597"/>
                  </a:lnTo>
                  <a:lnTo>
                    <a:pt x="181" y="1600"/>
                  </a:lnTo>
                  <a:lnTo>
                    <a:pt x="191" y="1602"/>
                  </a:lnTo>
                  <a:lnTo>
                    <a:pt x="202" y="1600"/>
                  </a:lnTo>
                  <a:lnTo>
                    <a:pt x="212" y="1596"/>
                  </a:lnTo>
                  <a:lnTo>
                    <a:pt x="220" y="1589"/>
                  </a:lnTo>
                  <a:lnTo>
                    <a:pt x="228" y="1583"/>
                  </a:lnTo>
                  <a:lnTo>
                    <a:pt x="235" y="1576"/>
                  </a:lnTo>
                  <a:lnTo>
                    <a:pt x="243" y="1573"/>
                  </a:lnTo>
                  <a:lnTo>
                    <a:pt x="253" y="1569"/>
                  </a:lnTo>
                  <a:lnTo>
                    <a:pt x="261" y="1566"/>
                  </a:lnTo>
                  <a:lnTo>
                    <a:pt x="272" y="1566"/>
                  </a:lnTo>
                  <a:lnTo>
                    <a:pt x="282" y="1568"/>
                  </a:lnTo>
                  <a:lnTo>
                    <a:pt x="295" y="1569"/>
                  </a:lnTo>
                  <a:lnTo>
                    <a:pt x="306" y="1571"/>
                  </a:lnTo>
                  <a:lnTo>
                    <a:pt x="318" y="1571"/>
                  </a:lnTo>
                  <a:lnTo>
                    <a:pt x="328" y="1569"/>
                  </a:lnTo>
                  <a:lnTo>
                    <a:pt x="336" y="1565"/>
                  </a:lnTo>
                  <a:lnTo>
                    <a:pt x="344" y="1561"/>
                  </a:lnTo>
                  <a:lnTo>
                    <a:pt x="352" y="1555"/>
                  </a:lnTo>
                  <a:lnTo>
                    <a:pt x="360" y="1548"/>
                  </a:lnTo>
                  <a:lnTo>
                    <a:pt x="370" y="1542"/>
                  </a:lnTo>
                  <a:lnTo>
                    <a:pt x="380" y="1535"/>
                  </a:lnTo>
                  <a:lnTo>
                    <a:pt x="389" y="1532"/>
                  </a:lnTo>
                  <a:lnTo>
                    <a:pt x="398" y="1530"/>
                  </a:lnTo>
                  <a:lnTo>
                    <a:pt x="406" y="1529"/>
                  </a:lnTo>
                  <a:lnTo>
                    <a:pt x="412" y="1527"/>
                  </a:lnTo>
                  <a:lnTo>
                    <a:pt x="417" y="1524"/>
                  </a:lnTo>
                  <a:lnTo>
                    <a:pt x="422" y="1517"/>
                  </a:lnTo>
                  <a:lnTo>
                    <a:pt x="425" y="1508"/>
                  </a:lnTo>
                  <a:lnTo>
                    <a:pt x="430" y="1496"/>
                  </a:lnTo>
                  <a:lnTo>
                    <a:pt x="437" y="1488"/>
                  </a:lnTo>
                  <a:lnTo>
                    <a:pt x="446" y="1482"/>
                  </a:lnTo>
                  <a:lnTo>
                    <a:pt x="455" y="1477"/>
                  </a:lnTo>
                  <a:lnTo>
                    <a:pt x="463" y="1473"/>
                  </a:lnTo>
                  <a:lnTo>
                    <a:pt x="468" y="1469"/>
                  </a:lnTo>
                  <a:lnTo>
                    <a:pt x="469" y="1460"/>
                  </a:lnTo>
                  <a:lnTo>
                    <a:pt x="468" y="1452"/>
                  </a:lnTo>
                  <a:lnTo>
                    <a:pt x="458" y="1434"/>
                  </a:lnTo>
                  <a:lnTo>
                    <a:pt x="453" y="1416"/>
                  </a:lnTo>
                  <a:lnTo>
                    <a:pt x="453" y="1399"/>
                  </a:lnTo>
                  <a:lnTo>
                    <a:pt x="459" y="1376"/>
                  </a:lnTo>
                  <a:lnTo>
                    <a:pt x="468" y="1363"/>
                  </a:lnTo>
                  <a:lnTo>
                    <a:pt x="479" y="1351"/>
                  </a:lnTo>
                  <a:lnTo>
                    <a:pt x="494" y="1338"/>
                  </a:lnTo>
                  <a:lnTo>
                    <a:pt x="510" y="1329"/>
                  </a:lnTo>
                  <a:lnTo>
                    <a:pt x="526" y="1319"/>
                  </a:lnTo>
                  <a:lnTo>
                    <a:pt x="542" y="1311"/>
                  </a:lnTo>
                  <a:lnTo>
                    <a:pt x="557" y="1304"/>
                  </a:lnTo>
                  <a:lnTo>
                    <a:pt x="568" y="1301"/>
                  </a:lnTo>
                  <a:lnTo>
                    <a:pt x="585" y="1291"/>
                  </a:lnTo>
                  <a:lnTo>
                    <a:pt x="595" y="1273"/>
                  </a:lnTo>
                  <a:lnTo>
                    <a:pt x="598" y="1250"/>
                  </a:lnTo>
                  <a:lnTo>
                    <a:pt x="596" y="1224"/>
                  </a:lnTo>
                  <a:lnTo>
                    <a:pt x="595" y="1213"/>
                  </a:lnTo>
                  <a:lnTo>
                    <a:pt x="596" y="1202"/>
                  </a:lnTo>
                  <a:lnTo>
                    <a:pt x="599" y="1194"/>
                  </a:lnTo>
                  <a:lnTo>
                    <a:pt x="606" y="1185"/>
                  </a:lnTo>
                  <a:lnTo>
                    <a:pt x="616" y="1180"/>
                  </a:lnTo>
                  <a:lnTo>
                    <a:pt x="627" y="1177"/>
                  </a:lnTo>
                  <a:lnTo>
                    <a:pt x="642" y="1176"/>
                  </a:lnTo>
                  <a:lnTo>
                    <a:pt x="658" y="1177"/>
                  </a:lnTo>
                  <a:lnTo>
                    <a:pt x="676" y="1180"/>
                  </a:lnTo>
                  <a:lnTo>
                    <a:pt x="691" y="1184"/>
                  </a:lnTo>
                  <a:lnTo>
                    <a:pt x="705" y="1187"/>
                  </a:lnTo>
                  <a:lnTo>
                    <a:pt x="717" y="1190"/>
                  </a:lnTo>
                  <a:lnTo>
                    <a:pt x="730" y="1194"/>
                  </a:lnTo>
                  <a:lnTo>
                    <a:pt x="739" y="1192"/>
                  </a:lnTo>
                  <a:lnTo>
                    <a:pt x="751" y="1190"/>
                  </a:lnTo>
                  <a:lnTo>
                    <a:pt x="761" y="1184"/>
                  </a:lnTo>
                  <a:lnTo>
                    <a:pt x="772" y="1174"/>
                  </a:lnTo>
                  <a:lnTo>
                    <a:pt x="785" y="1164"/>
                  </a:lnTo>
                  <a:lnTo>
                    <a:pt x="800" y="1153"/>
                  </a:lnTo>
                  <a:lnTo>
                    <a:pt x="816" y="1143"/>
                  </a:lnTo>
                  <a:lnTo>
                    <a:pt x="831" y="1133"/>
                  </a:lnTo>
                  <a:lnTo>
                    <a:pt x="844" y="1125"/>
                  </a:lnTo>
                  <a:lnTo>
                    <a:pt x="855" y="1122"/>
                  </a:lnTo>
                  <a:lnTo>
                    <a:pt x="865" y="1122"/>
                  </a:lnTo>
                  <a:lnTo>
                    <a:pt x="873" y="1125"/>
                  </a:lnTo>
                  <a:lnTo>
                    <a:pt x="883" y="1130"/>
                  </a:lnTo>
                  <a:lnTo>
                    <a:pt x="892" y="1137"/>
                  </a:lnTo>
                  <a:lnTo>
                    <a:pt x="902" y="1145"/>
                  </a:lnTo>
                  <a:lnTo>
                    <a:pt x="910" y="1154"/>
                  </a:lnTo>
                  <a:lnTo>
                    <a:pt x="917" y="1163"/>
                  </a:lnTo>
                  <a:lnTo>
                    <a:pt x="920" y="1174"/>
                  </a:lnTo>
                  <a:lnTo>
                    <a:pt x="920" y="1184"/>
                  </a:lnTo>
                  <a:lnTo>
                    <a:pt x="918" y="1194"/>
                  </a:lnTo>
                  <a:lnTo>
                    <a:pt x="922" y="1202"/>
                  </a:lnTo>
                  <a:lnTo>
                    <a:pt x="927" y="1208"/>
                  </a:lnTo>
                  <a:lnTo>
                    <a:pt x="933" y="1215"/>
                  </a:lnTo>
                  <a:lnTo>
                    <a:pt x="943" y="1221"/>
                  </a:lnTo>
                  <a:lnTo>
                    <a:pt x="953" y="1228"/>
                  </a:lnTo>
                  <a:lnTo>
                    <a:pt x="962" y="1236"/>
                  </a:lnTo>
                  <a:lnTo>
                    <a:pt x="974" y="1246"/>
                  </a:lnTo>
                  <a:lnTo>
                    <a:pt x="987" y="1257"/>
                  </a:lnTo>
                  <a:lnTo>
                    <a:pt x="1001" y="1268"/>
                  </a:lnTo>
                  <a:lnTo>
                    <a:pt x="1019" y="1280"/>
                  </a:lnTo>
                  <a:lnTo>
                    <a:pt x="1037" y="1293"/>
                  </a:lnTo>
                  <a:lnTo>
                    <a:pt x="1057" y="1304"/>
                  </a:lnTo>
                  <a:lnTo>
                    <a:pt x="1075" y="1316"/>
                  </a:lnTo>
                  <a:lnTo>
                    <a:pt x="1091" y="1327"/>
                  </a:lnTo>
                  <a:lnTo>
                    <a:pt x="1106" y="1335"/>
                  </a:lnTo>
                  <a:lnTo>
                    <a:pt x="1119" y="1343"/>
                  </a:lnTo>
                  <a:lnTo>
                    <a:pt x="1133" y="1351"/>
                  </a:lnTo>
                  <a:lnTo>
                    <a:pt x="1146" y="1361"/>
                  </a:lnTo>
                  <a:lnTo>
                    <a:pt x="1158" y="1371"/>
                  </a:lnTo>
                  <a:lnTo>
                    <a:pt x="1169" y="1381"/>
                  </a:lnTo>
                  <a:lnTo>
                    <a:pt x="1176" y="1390"/>
                  </a:lnTo>
                  <a:lnTo>
                    <a:pt x="1180" y="1402"/>
                  </a:lnTo>
                  <a:lnTo>
                    <a:pt x="1180" y="1412"/>
                  </a:lnTo>
                  <a:lnTo>
                    <a:pt x="1176" y="1434"/>
                  </a:lnTo>
                  <a:lnTo>
                    <a:pt x="1172" y="1459"/>
                  </a:lnTo>
                  <a:lnTo>
                    <a:pt x="1169" y="1478"/>
                  </a:lnTo>
                  <a:lnTo>
                    <a:pt x="1167" y="1486"/>
                  </a:lnTo>
                  <a:lnTo>
                    <a:pt x="1171" y="1485"/>
                  </a:lnTo>
                  <a:lnTo>
                    <a:pt x="1179" y="1480"/>
                  </a:lnTo>
                  <a:lnTo>
                    <a:pt x="1193" y="1469"/>
                  </a:lnTo>
                  <a:lnTo>
                    <a:pt x="1215" y="1452"/>
                  </a:lnTo>
                  <a:lnTo>
                    <a:pt x="1236" y="1436"/>
                  </a:lnTo>
                  <a:lnTo>
                    <a:pt x="1246" y="1425"/>
                  </a:lnTo>
                  <a:lnTo>
                    <a:pt x="1246" y="1416"/>
                  </a:lnTo>
                  <a:lnTo>
                    <a:pt x="1236" y="1403"/>
                  </a:lnTo>
                  <a:lnTo>
                    <a:pt x="1226" y="1387"/>
                  </a:lnTo>
                  <a:lnTo>
                    <a:pt x="1224" y="1371"/>
                  </a:lnTo>
                  <a:lnTo>
                    <a:pt x="1233" y="1360"/>
                  </a:lnTo>
                  <a:lnTo>
                    <a:pt x="1249" y="1363"/>
                  </a:lnTo>
                  <a:lnTo>
                    <a:pt x="1260" y="1368"/>
                  </a:lnTo>
                  <a:lnTo>
                    <a:pt x="1270" y="1373"/>
                  </a:lnTo>
                  <a:lnTo>
                    <a:pt x="1280" y="1377"/>
                  </a:lnTo>
                  <a:lnTo>
                    <a:pt x="1290" y="1381"/>
                  </a:lnTo>
                  <a:lnTo>
                    <a:pt x="1296" y="1382"/>
                  </a:lnTo>
                  <a:lnTo>
                    <a:pt x="1303" y="1382"/>
                  </a:lnTo>
                  <a:lnTo>
                    <a:pt x="1304" y="1377"/>
                  </a:lnTo>
                  <a:lnTo>
                    <a:pt x="1304" y="1369"/>
                  </a:lnTo>
                  <a:lnTo>
                    <a:pt x="1301" y="1360"/>
                  </a:lnTo>
                  <a:lnTo>
                    <a:pt x="1298" y="1348"/>
                  </a:lnTo>
                  <a:lnTo>
                    <a:pt x="1293" y="1340"/>
                  </a:lnTo>
                  <a:lnTo>
                    <a:pt x="1288" y="1330"/>
                  </a:lnTo>
                  <a:lnTo>
                    <a:pt x="1280" y="1322"/>
                  </a:lnTo>
                  <a:lnTo>
                    <a:pt x="1272" y="1316"/>
                  </a:lnTo>
                  <a:lnTo>
                    <a:pt x="1262" y="1311"/>
                  </a:lnTo>
                  <a:lnTo>
                    <a:pt x="1249" y="1307"/>
                  </a:lnTo>
                  <a:lnTo>
                    <a:pt x="1236" y="1304"/>
                  </a:lnTo>
                  <a:lnTo>
                    <a:pt x="1224" y="1301"/>
                  </a:lnTo>
                  <a:lnTo>
                    <a:pt x="1215" y="1296"/>
                  </a:lnTo>
                  <a:lnTo>
                    <a:pt x="1205" y="1291"/>
                  </a:lnTo>
                  <a:lnTo>
                    <a:pt x="1197" y="1286"/>
                  </a:lnTo>
                  <a:lnTo>
                    <a:pt x="1192" y="1283"/>
                  </a:lnTo>
                  <a:lnTo>
                    <a:pt x="1189" y="1281"/>
                  </a:lnTo>
                  <a:lnTo>
                    <a:pt x="1187" y="1280"/>
                  </a:lnTo>
                  <a:lnTo>
                    <a:pt x="1184" y="1278"/>
                  </a:lnTo>
                  <a:lnTo>
                    <a:pt x="1174" y="1272"/>
                  </a:lnTo>
                  <a:lnTo>
                    <a:pt x="1161" y="1264"/>
                  </a:lnTo>
                  <a:lnTo>
                    <a:pt x="1145" y="1252"/>
                  </a:lnTo>
                  <a:lnTo>
                    <a:pt x="1128" y="1239"/>
                  </a:lnTo>
                  <a:lnTo>
                    <a:pt x="1112" y="1226"/>
                  </a:lnTo>
                  <a:lnTo>
                    <a:pt x="1099" y="1211"/>
                  </a:lnTo>
                  <a:lnTo>
                    <a:pt x="1091" y="1198"/>
                  </a:lnTo>
                  <a:lnTo>
                    <a:pt x="1084" y="1185"/>
                  </a:lnTo>
                  <a:lnTo>
                    <a:pt x="1078" y="1174"/>
                  </a:lnTo>
                  <a:lnTo>
                    <a:pt x="1070" y="1164"/>
                  </a:lnTo>
                  <a:lnTo>
                    <a:pt x="1062" y="1154"/>
                  </a:lnTo>
                  <a:lnTo>
                    <a:pt x="1054" y="1146"/>
                  </a:lnTo>
                  <a:lnTo>
                    <a:pt x="1045" y="1138"/>
                  </a:lnTo>
                  <a:lnTo>
                    <a:pt x="1040" y="1130"/>
                  </a:lnTo>
                  <a:lnTo>
                    <a:pt x="1036" y="1122"/>
                  </a:lnTo>
                  <a:lnTo>
                    <a:pt x="1027" y="1102"/>
                  </a:lnTo>
                  <a:lnTo>
                    <a:pt x="1021" y="1081"/>
                  </a:lnTo>
                  <a:lnTo>
                    <a:pt x="1021" y="1062"/>
                  </a:lnTo>
                  <a:lnTo>
                    <a:pt x="1036" y="1047"/>
                  </a:lnTo>
                  <a:lnTo>
                    <a:pt x="1047" y="1044"/>
                  </a:lnTo>
                  <a:lnTo>
                    <a:pt x="1058" y="1044"/>
                  </a:lnTo>
                  <a:lnTo>
                    <a:pt x="1067" y="1049"/>
                  </a:lnTo>
                  <a:lnTo>
                    <a:pt x="1073" y="1054"/>
                  </a:lnTo>
                  <a:lnTo>
                    <a:pt x="1081" y="1062"/>
                  </a:lnTo>
                  <a:lnTo>
                    <a:pt x="1088" y="1070"/>
                  </a:lnTo>
                  <a:lnTo>
                    <a:pt x="1096" y="1080"/>
                  </a:lnTo>
                  <a:lnTo>
                    <a:pt x="1106" y="1088"/>
                  </a:lnTo>
                  <a:lnTo>
                    <a:pt x="1117" y="1097"/>
                  </a:lnTo>
                  <a:lnTo>
                    <a:pt x="1127" y="1109"/>
                  </a:lnTo>
                  <a:lnTo>
                    <a:pt x="1140" y="1122"/>
                  </a:lnTo>
                  <a:lnTo>
                    <a:pt x="1151" y="1133"/>
                  </a:lnTo>
                  <a:lnTo>
                    <a:pt x="1164" y="1146"/>
                  </a:lnTo>
                  <a:lnTo>
                    <a:pt x="1176" y="1158"/>
                  </a:lnTo>
                  <a:lnTo>
                    <a:pt x="1189" y="1166"/>
                  </a:lnTo>
                  <a:lnTo>
                    <a:pt x="1202" y="1171"/>
                  </a:lnTo>
                  <a:lnTo>
                    <a:pt x="1215" y="1176"/>
                  </a:lnTo>
                  <a:lnTo>
                    <a:pt x="1231" y="1184"/>
                  </a:lnTo>
                  <a:lnTo>
                    <a:pt x="1246" y="1197"/>
                  </a:lnTo>
                  <a:lnTo>
                    <a:pt x="1262" y="1210"/>
                  </a:lnTo>
                  <a:lnTo>
                    <a:pt x="1276" y="1224"/>
                  </a:lnTo>
                  <a:lnTo>
                    <a:pt x="1290" y="1237"/>
                  </a:lnTo>
                  <a:lnTo>
                    <a:pt x="1303" y="1250"/>
                  </a:lnTo>
                  <a:lnTo>
                    <a:pt x="1311" y="1260"/>
                  </a:lnTo>
                  <a:lnTo>
                    <a:pt x="1319" y="1268"/>
                  </a:lnTo>
                  <a:lnTo>
                    <a:pt x="1327" y="1277"/>
                  </a:lnTo>
                  <a:lnTo>
                    <a:pt x="1335" y="1285"/>
                  </a:lnTo>
                  <a:lnTo>
                    <a:pt x="1342" y="1294"/>
                  </a:lnTo>
                  <a:lnTo>
                    <a:pt x="1348" y="1304"/>
                  </a:lnTo>
                  <a:lnTo>
                    <a:pt x="1351" y="1314"/>
                  </a:lnTo>
                  <a:lnTo>
                    <a:pt x="1355" y="1325"/>
                  </a:lnTo>
                  <a:lnTo>
                    <a:pt x="1353" y="1335"/>
                  </a:lnTo>
                  <a:lnTo>
                    <a:pt x="1353" y="1356"/>
                  </a:lnTo>
                  <a:lnTo>
                    <a:pt x="1359" y="1376"/>
                  </a:lnTo>
                  <a:lnTo>
                    <a:pt x="1369" y="1395"/>
                  </a:lnTo>
                  <a:lnTo>
                    <a:pt x="1381" y="1412"/>
                  </a:lnTo>
                  <a:lnTo>
                    <a:pt x="1392" y="1428"/>
                  </a:lnTo>
                  <a:lnTo>
                    <a:pt x="1403" y="1449"/>
                  </a:lnTo>
                  <a:lnTo>
                    <a:pt x="1412" y="1472"/>
                  </a:lnTo>
                  <a:lnTo>
                    <a:pt x="1415" y="1493"/>
                  </a:lnTo>
                  <a:lnTo>
                    <a:pt x="1418" y="1514"/>
                  </a:lnTo>
                  <a:lnTo>
                    <a:pt x="1425" y="1532"/>
                  </a:lnTo>
                  <a:lnTo>
                    <a:pt x="1438" y="1548"/>
                  </a:lnTo>
                  <a:lnTo>
                    <a:pt x="1456" y="1561"/>
                  </a:lnTo>
                  <a:lnTo>
                    <a:pt x="1469" y="1569"/>
                  </a:lnTo>
                  <a:lnTo>
                    <a:pt x="1482" y="1578"/>
                  </a:lnTo>
                  <a:lnTo>
                    <a:pt x="1491" y="1583"/>
                  </a:lnTo>
                  <a:lnTo>
                    <a:pt x="1501" y="1584"/>
                  </a:lnTo>
                  <a:lnTo>
                    <a:pt x="1506" y="1584"/>
                  </a:lnTo>
                  <a:lnTo>
                    <a:pt x="1509" y="1583"/>
                  </a:lnTo>
                  <a:lnTo>
                    <a:pt x="1514" y="1579"/>
                  </a:lnTo>
                  <a:lnTo>
                    <a:pt x="1517" y="1576"/>
                  </a:lnTo>
                  <a:lnTo>
                    <a:pt x="1527" y="1560"/>
                  </a:lnTo>
                  <a:lnTo>
                    <a:pt x="1529" y="1543"/>
                  </a:lnTo>
                  <a:lnTo>
                    <a:pt x="1532" y="1532"/>
                  </a:lnTo>
                  <a:lnTo>
                    <a:pt x="1545" y="1527"/>
                  </a:lnTo>
                  <a:lnTo>
                    <a:pt x="1563" y="1522"/>
                  </a:lnTo>
                  <a:lnTo>
                    <a:pt x="1576" y="1513"/>
                  </a:lnTo>
                  <a:lnTo>
                    <a:pt x="1582" y="1504"/>
                  </a:lnTo>
                  <a:lnTo>
                    <a:pt x="1586" y="1500"/>
                  </a:lnTo>
                  <a:lnTo>
                    <a:pt x="1587" y="1495"/>
                  </a:lnTo>
                  <a:lnTo>
                    <a:pt x="1589" y="1480"/>
                  </a:lnTo>
                  <a:lnTo>
                    <a:pt x="1586" y="1462"/>
                  </a:lnTo>
                  <a:lnTo>
                    <a:pt x="1573" y="1446"/>
                  </a:lnTo>
                  <a:lnTo>
                    <a:pt x="1563" y="1436"/>
                  </a:lnTo>
                  <a:lnTo>
                    <a:pt x="1553" y="1426"/>
                  </a:lnTo>
                  <a:lnTo>
                    <a:pt x="1543" y="1415"/>
                  </a:lnTo>
                  <a:lnTo>
                    <a:pt x="1535" y="1403"/>
                  </a:lnTo>
                  <a:lnTo>
                    <a:pt x="1527" y="1392"/>
                  </a:lnTo>
                  <a:lnTo>
                    <a:pt x="1522" y="1384"/>
                  </a:lnTo>
                  <a:lnTo>
                    <a:pt x="1519" y="1377"/>
                  </a:lnTo>
                  <a:lnTo>
                    <a:pt x="1517" y="1376"/>
                  </a:lnTo>
                  <a:lnTo>
                    <a:pt x="1519" y="1377"/>
                  </a:lnTo>
                  <a:lnTo>
                    <a:pt x="1521" y="1379"/>
                  </a:lnTo>
                  <a:lnTo>
                    <a:pt x="1526" y="1382"/>
                  </a:lnTo>
                  <a:lnTo>
                    <a:pt x="1532" y="1386"/>
                  </a:lnTo>
                  <a:lnTo>
                    <a:pt x="1539" y="1387"/>
                  </a:lnTo>
                  <a:lnTo>
                    <a:pt x="1547" y="1387"/>
                  </a:lnTo>
                  <a:lnTo>
                    <a:pt x="1556" y="1384"/>
                  </a:lnTo>
                  <a:lnTo>
                    <a:pt x="1566" y="1376"/>
                  </a:lnTo>
                  <a:lnTo>
                    <a:pt x="1576" y="1366"/>
                  </a:lnTo>
                  <a:lnTo>
                    <a:pt x="1582" y="1358"/>
                  </a:lnTo>
                  <a:lnTo>
                    <a:pt x="1589" y="1351"/>
                  </a:lnTo>
                  <a:lnTo>
                    <a:pt x="1595" y="1347"/>
                  </a:lnTo>
                  <a:lnTo>
                    <a:pt x="1600" y="1342"/>
                  </a:lnTo>
                  <a:lnTo>
                    <a:pt x="1609" y="1340"/>
                  </a:lnTo>
                  <a:lnTo>
                    <a:pt x="1617" y="1340"/>
                  </a:lnTo>
                  <a:lnTo>
                    <a:pt x="1628" y="1342"/>
                  </a:lnTo>
                  <a:lnTo>
                    <a:pt x="1639" y="1342"/>
                  </a:lnTo>
                  <a:lnTo>
                    <a:pt x="1648" y="1338"/>
                  </a:lnTo>
                  <a:lnTo>
                    <a:pt x="1656" y="1330"/>
                  </a:lnTo>
                  <a:lnTo>
                    <a:pt x="1661" y="1320"/>
                  </a:lnTo>
                  <a:lnTo>
                    <a:pt x="1665" y="1311"/>
                  </a:lnTo>
                  <a:lnTo>
                    <a:pt x="1670" y="1299"/>
                  </a:lnTo>
                  <a:lnTo>
                    <a:pt x="1677" y="1290"/>
                  </a:lnTo>
                  <a:lnTo>
                    <a:pt x="1683" y="1280"/>
                  </a:lnTo>
                  <a:lnTo>
                    <a:pt x="1692" y="1273"/>
                  </a:lnTo>
                  <a:lnTo>
                    <a:pt x="1700" y="1268"/>
                  </a:lnTo>
                  <a:lnTo>
                    <a:pt x="1709" y="1265"/>
                  </a:lnTo>
                  <a:lnTo>
                    <a:pt x="1718" y="1262"/>
                  </a:lnTo>
                  <a:lnTo>
                    <a:pt x="1726" y="1262"/>
                  </a:lnTo>
                  <a:lnTo>
                    <a:pt x="1732" y="1260"/>
                  </a:lnTo>
                  <a:lnTo>
                    <a:pt x="1735" y="1260"/>
                  </a:lnTo>
                  <a:lnTo>
                    <a:pt x="1737" y="1260"/>
                  </a:lnTo>
                  <a:lnTo>
                    <a:pt x="1737" y="1255"/>
                  </a:lnTo>
                  <a:lnTo>
                    <a:pt x="1737" y="1242"/>
                  </a:lnTo>
                  <a:lnTo>
                    <a:pt x="1740" y="1224"/>
                  </a:lnTo>
                  <a:lnTo>
                    <a:pt x="1752" y="1205"/>
                  </a:lnTo>
                  <a:lnTo>
                    <a:pt x="1766" y="1184"/>
                  </a:lnTo>
                  <a:lnTo>
                    <a:pt x="1776" y="1164"/>
                  </a:lnTo>
                  <a:lnTo>
                    <a:pt x="1784" y="1150"/>
                  </a:lnTo>
                  <a:lnTo>
                    <a:pt x="1786" y="1143"/>
                  </a:lnTo>
                  <a:lnTo>
                    <a:pt x="1788" y="1140"/>
                  </a:lnTo>
                  <a:lnTo>
                    <a:pt x="1796" y="1127"/>
                  </a:lnTo>
                  <a:lnTo>
                    <a:pt x="1805" y="1107"/>
                  </a:lnTo>
                  <a:lnTo>
                    <a:pt x="1820" y="1081"/>
                  </a:lnTo>
                  <a:lnTo>
                    <a:pt x="1828" y="1065"/>
                  </a:lnTo>
                  <a:lnTo>
                    <a:pt x="1836" y="1049"/>
                  </a:lnTo>
                  <a:lnTo>
                    <a:pt x="1845" y="1032"/>
                  </a:lnTo>
                  <a:lnTo>
                    <a:pt x="1854" y="1018"/>
                  </a:lnTo>
                  <a:lnTo>
                    <a:pt x="1864" y="1005"/>
                  </a:lnTo>
                  <a:lnTo>
                    <a:pt x="1875" y="997"/>
                  </a:lnTo>
                  <a:lnTo>
                    <a:pt x="1888" y="992"/>
                  </a:lnTo>
                  <a:lnTo>
                    <a:pt x="1903" y="992"/>
                  </a:lnTo>
                  <a:lnTo>
                    <a:pt x="1919" y="995"/>
                  </a:lnTo>
                  <a:lnTo>
                    <a:pt x="1936" y="998"/>
                  </a:lnTo>
                  <a:lnTo>
                    <a:pt x="1954" y="1003"/>
                  </a:lnTo>
                  <a:lnTo>
                    <a:pt x="1970" y="1008"/>
                  </a:lnTo>
                  <a:lnTo>
                    <a:pt x="1984" y="1013"/>
                  </a:lnTo>
                  <a:lnTo>
                    <a:pt x="1996" y="1016"/>
                  </a:lnTo>
                  <a:lnTo>
                    <a:pt x="2002" y="1018"/>
                  </a:lnTo>
                  <a:lnTo>
                    <a:pt x="2006" y="1019"/>
                  </a:lnTo>
                  <a:lnTo>
                    <a:pt x="2004" y="1021"/>
                  </a:lnTo>
                  <a:lnTo>
                    <a:pt x="1998" y="1024"/>
                  </a:lnTo>
                  <a:lnTo>
                    <a:pt x="1989" y="1031"/>
                  </a:lnTo>
                  <a:lnTo>
                    <a:pt x="1981" y="1037"/>
                  </a:lnTo>
                  <a:lnTo>
                    <a:pt x="1975" y="1045"/>
                  </a:lnTo>
                  <a:lnTo>
                    <a:pt x="1970" y="1054"/>
                  </a:lnTo>
                  <a:lnTo>
                    <a:pt x="1971" y="1060"/>
                  </a:lnTo>
                  <a:lnTo>
                    <a:pt x="1978" y="1067"/>
                  </a:lnTo>
                  <a:lnTo>
                    <a:pt x="1986" y="1073"/>
                  </a:lnTo>
                  <a:lnTo>
                    <a:pt x="1994" y="1080"/>
                  </a:lnTo>
                  <a:lnTo>
                    <a:pt x="1999" y="1088"/>
                  </a:lnTo>
                  <a:lnTo>
                    <a:pt x="2004" y="1094"/>
                  </a:lnTo>
                  <a:lnTo>
                    <a:pt x="2009" y="1101"/>
                  </a:lnTo>
                  <a:lnTo>
                    <a:pt x="2017" y="1104"/>
                  </a:lnTo>
                  <a:lnTo>
                    <a:pt x="2027" y="1104"/>
                  </a:lnTo>
                  <a:lnTo>
                    <a:pt x="2040" y="1101"/>
                  </a:lnTo>
                  <a:lnTo>
                    <a:pt x="2054" y="1096"/>
                  </a:lnTo>
                  <a:lnTo>
                    <a:pt x="2067" y="1093"/>
                  </a:lnTo>
                  <a:lnTo>
                    <a:pt x="2079" y="1088"/>
                  </a:lnTo>
                  <a:lnTo>
                    <a:pt x="2087" y="1083"/>
                  </a:lnTo>
                  <a:lnTo>
                    <a:pt x="2095" y="1080"/>
                  </a:lnTo>
                  <a:lnTo>
                    <a:pt x="2102" y="1073"/>
                  </a:lnTo>
                  <a:lnTo>
                    <a:pt x="2107" y="1067"/>
                  </a:lnTo>
                  <a:lnTo>
                    <a:pt x="2110" y="1060"/>
                  </a:lnTo>
                  <a:lnTo>
                    <a:pt x="2110" y="1058"/>
                  </a:lnTo>
                  <a:lnTo>
                    <a:pt x="2110" y="1055"/>
                  </a:lnTo>
                  <a:lnTo>
                    <a:pt x="2110" y="1054"/>
                  </a:lnTo>
                  <a:lnTo>
                    <a:pt x="2110" y="1052"/>
                  </a:lnTo>
                  <a:lnTo>
                    <a:pt x="2107" y="1044"/>
                  </a:lnTo>
                  <a:lnTo>
                    <a:pt x="2100" y="1037"/>
                  </a:lnTo>
                  <a:lnTo>
                    <a:pt x="2092" y="1029"/>
                  </a:lnTo>
                  <a:lnTo>
                    <a:pt x="2085" y="1023"/>
                  </a:lnTo>
                  <a:lnTo>
                    <a:pt x="2081" y="1014"/>
                  </a:lnTo>
                  <a:lnTo>
                    <a:pt x="2077" y="1008"/>
                  </a:lnTo>
                  <a:lnTo>
                    <a:pt x="2081" y="1003"/>
                  </a:lnTo>
                  <a:lnTo>
                    <a:pt x="2089" y="998"/>
                  </a:lnTo>
                  <a:lnTo>
                    <a:pt x="2103" y="992"/>
                  </a:lnTo>
                  <a:lnTo>
                    <a:pt x="2121" y="984"/>
                  </a:lnTo>
                  <a:lnTo>
                    <a:pt x="2142" y="974"/>
                  </a:lnTo>
                  <a:lnTo>
                    <a:pt x="2164" y="962"/>
                  </a:lnTo>
                  <a:lnTo>
                    <a:pt x="2183" y="951"/>
                  </a:lnTo>
                  <a:lnTo>
                    <a:pt x="2201" y="941"/>
                  </a:lnTo>
                  <a:lnTo>
                    <a:pt x="2216" y="930"/>
                  </a:lnTo>
                  <a:lnTo>
                    <a:pt x="2227" y="922"/>
                  </a:lnTo>
                  <a:lnTo>
                    <a:pt x="2234" y="915"/>
                  </a:lnTo>
                  <a:lnTo>
                    <a:pt x="2242" y="909"/>
                  </a:lnTo>
                  <a:lnTo>
                    <a:pt x="2248" y="902"/>
                  </a:lnTo>
                  <a:lnTo>
                    <a:pt x="2255" y="897"/>
                  </a:lnTo>
                  <a:lnTo>
                    <a:pt x="2263" y="892"/>
                  </a:lnTo>
                  <a:lnTo>
                    <a:pt x="2271" y="891"/>
                  </a:lnTo>
                  <a:lnTo>
                    <a:pt x="2279" y="888"/>
                  </a:lnTo>
                  <a:lnTo>
                    <a:pt x="2289" y="888"/>
                  </a:lnTo>
                  <a:lnTo>
                    <a:pt x="2299" y="883"/>
                  </a:lnTo>
                  <a:lnTo>
                    <a:pt x="2305" y="871"/>
                  </a:lnTo>
                  <a:lnTo>
                    <a:pt x="2308" y="855"/>
                  </a:lnTo>
                  <a:lnTo>
                    <a:pt x="2310" y="835"/>
                  </a:lnTo>
                  <a:lnTo>
                    <a:pt x="2310" y="821"/>
                  </a:lnTo>
                  <a:lnTo>
                    <a:pt x="2310" y="808"/>
                  </a:lnTo>
                  <a:lnTo>
                    <a:pt x="2308" y="795"/>
                  </a:lnTo>
                  <a:lnTo>
                    <a:pt x="2308" y="785"/>
                  </a:lnTo>
                  <a:lnTo>
                    <a:pt x="2307" y="775"/>
                  </a:lnTo>
                  <a:lnTo>
                    <a:pt x="2305" y="767"/>
                  </a:lnTo>
                  <a:lnTo>
                    <a:pt x="2300" y="761"/>
                  </a:lnTo>
                  <a:lnTo>
                    <a:pt x="2292" y="756"/>
                  </a:lnTo>
                  <a:lnTo>
                    <a:pt x="2282" y="751"/>
                  </a:lnTo>
                  <a:lnTo>
                    <a:pt x="2271" y="746"/>
                  </a:lnTo>
                  <a:lnTo>
                    <a:pt x="2256" y="741"/>
                  </a:lnTo>
                  <a:lnTo>
                    <a:pt x="2240" y="736"/>
                  </a:lnTo>
                  <a:lnTo>
                    <a:pt x="2224" y="731"/>
                  </a:lnTo>
                  <a:lnTo>
                    <a:pt x="2207" y="728"/>
                  </a:lnTo>
                  <a:lnTo>
                    <a:pt x="2194" y="725"/>
                  </a:lnTo>
                  <a:lnTo>
                    <a:pt x="2183" y="722"/>
                  </a:lnTo>
                  <a:lnTo>
                    <a:pt x="2172" y="718"/>
                  </a:lnTo>
                  <a:lnTo>
                    <a:pt x="2160" y="715"/>
                  </a:lnTo>
                  <a:lnTo>
                    <a:pt x="2150" y="708"/>
                  </a:lnTo>
                  <a:lnTo>
                    <a:pt x="2137" y="702"/>
                  </a:lnTo>
                  <a:lnTo>
                    <a:pt x="2123" y="694"/>
                  </a:lnTo>
                  <a:lnTo>
                    <a:pt x="2107" y="684"/>
                  </a:lnTo>
                  <a:lnTo>
                    <a:pt x="2090" y="674"/>
                  </a:lnTo>
                  <a:lnTo>
                    <a:pt x="2074" y="663"/>
                  </a:lnTo>
                  <a:lnTo>
                    <a:pt x="2061" y="653"/>
                  </a:lnTo>
                  <a:lnTo>
                    <a:pt x="2051" y="642"/>
                  </a:lnTo>
                  <a:lnTo>
                    <a:pt x="2046" y="630"/>
                  </a:lnTo>
                  <a:lnTo>
                    <a:pt x="2048" y="621"/>
                  </a:lnTo>
                  <a:lnTo>
                    <a:pt x="2051" y="609"/>
                  </a:lnTo>
                  <a:lnTo>
                    <a:pt x="2051" y="599"/>
                  </a:lnTo>
                  <a:lnTo>
                    <a:pt x="2050" y="590"/>
                  </a:lnTo>
                  <a:lnTo>
                    <a:pt x="2043" y="580"/>
                  </a:lnTo>
                  <a:lnTo>
                    <a:pt x="2037" y="573"/>
                  </a:lnTo>
                  <a:lnTo>
                    <a:pt x="2025" y="569"/>
                  </a:lnTo>
                  <a:lnTo>
                    <a:pt x="2014" y="569"/>
                  </a:lnTo>
                  <a:lnTo>
                    <a:pt x="1999" y="572"/>
                  </a:lnTo>
                  <a:lnTo>
                    <a:pt x="1984" y="577"/>
                  </a:lnTo>
                  <a:lnTo>
                    <a:pt x="1968" y="578"/>
                  </a:lnTo>
                  <a:lnTo>
                    <a:pt x="1955" y="580"/>
                  </a:lnTo>
                  <a:lnTo>
                    <a:pt x="1942" y="578"/>
                  </a:lnTo>
                  <a:lnTo>
                    <a:pt x="1932" y="573"/>
                  </a:lnTo>
                  <a:lnTo>
                    <a:pt x="1923" y="567"/>
                  </a:lnTo>
                  <a:lnTo>
                    <a:pt x="1918" y="557"/>
                  </a:lnTo>
                  <a:lnTo>
                    <a:pt x="1916" y="544"/>
                  </a:lnTo>
                  <a:lnTo>
                    <a:pt x="1919" y="521"/>
                  </a:lnTo>
                  <a:lnTo>
                    <a:pt x="1929" y="512"/>
                  </a:lnTo>
                  <a:lnTo>
                    <a:pt x="1942" y="507"/>
                  </a:lnTo>
                  <a:lnTo>
                    <a:pt x="1958" y="503"/>
                  </a:lnTo>
                  <a:lnTo>
                    <a:pt x="1965" y="500"/>
                  </a:lnTo>
                  <a:lnTo>
                    <a:pt x="1971" y="494"/>
                  </a:lnTo>
                  <a:lnTo>
                    <a:pt x="1976" y="487"/>
                  </a:lnTo>
                  <a:lnTo>
                    <a:pt x="1980" y="481"/>
                  </a:lnTo>
                  <a:lnTo>
                    <a:pt x="1978" y="472"/>
                  </a:lnTo>
                  <a:lnTo>
                    <a:pt x="1971" y="464"/>
                  </a:lnTo>
                  <a:lnTo>
                    <a:pt x="1962" y="456"/>
                  </a:lnTo>
                  <a:lnTo>
                    <a:pt x="1944" y="448"/>
                  </a:lnTo>
                  <a:lnTo>
                    <a:pt x="1926" y="438"/>
                  </a:lnTo>
                  <a:lnTo>
                    <a:pt x="1911" y="429"/>
                  </a:lnTo>
                  <a:lnTo>
                    <a:pt x="1900" y="416"/>
                  </a:lnTo>
                  <a:lnTo>
                    <a:pt x="1893" y="403"/>
                  </a:lnTo>
                  <a:lnTo>
                    <a:pt x="1888" y="389"/>
                  </a:lnTo>
                  <a:lnTo>
                    <a:pt x="1887" y="376"/>
                  </a:lnTo>
                  <a:lnTo>
                    <a:pt x="1887" y="363"/>
                  </a:lnTo>
                  <a:lnTo>
                    <a:pt x="1888" y="352"/>
                  </a:lnTo>
                  <a:lnTo>
                    <a:pt x="1890" y="342"/>
                  </a:lnTo>
                  <a:lnTo>
                    <a:pt x="1887" y="331"/>
                  </a:lnTo>
                  <a:lnTo>
                    <a:pt x="1882" y="321"/>
                  </a:lnTo>
                  <a:lnTo>
                    <a:pt x="1875" y="313"/>
                  </a:lnTo>
                  <a:lnTo>
                    <a:pt x="1866" y="305"/>
                  </a:lnTo>
                  <a:lnTo>
                    <a:pt x="1856" y="302"/>
                  </a:lnTo>
                  <a:lnTo>
                    <a:pt x="1846" y="300"/>
                  </a:lnTo>
                  <a:lnTo>
                    <a:pt x="1835" y="303"/>
                  </a:lnTo>
                  <a:lnTo>
                    <a:pt x="1825" y="306"/>
                  </a:lnTo>
                  <a:lnTo>
                    <a:pt x="1817" y="306"/>
                  </a:lnTo>
                  <a:lnTo>
                    <a:pt x="1809" y="305"/>
                  </a:lnTo>
                  <a:lnTo>
                    <a:pt x="1801" y="300"/>
                  </a:lnTo>
                  <a:lnTo>
                    <a:pt x="1794" y="293"/>
                  </a:lnTo>
                  <a:lnTo>
                    <a:pt x="1788" y="285"/>
                  </a:lnTo>
                  <a:lnTo>
                    <a:pt x="1779" y="277"/>
                  </a:lnTo>
                  <a:lnTo>
                    <a:pt x="1773" y="269"/>
                  </a:lnTo>
                  <a:lnTo>
                    <a:pt x="1758" y="251"/>
                  </a:lnTo>
                  <a:lnTo>
                    <a:pt x="1747" y="232"/>
                  </a:lnTo>
                  <a:lnTo>
                    <a:pt x="1740" y="207"/>
                  </a:lnTo>
                  <a:lnTo>
                    <a:pt x="1737" y="180"/>
                  </a:lnTo>
                  <a:lnTo>
                    <a:pt x="1740" y="153"/>
                  </a:lnTo>
                  <a:lnTo>
                    <a:pt x="1744" y="131"/>
                  </a:lnTo>
                  <a:lnTo>
                    <a:pt x="1744" y="110"/>
                  </a:lnTo>
                  <a:lnTo>
                    <a:pt x="1731" y="85"/>
                  </a:lnTo>
                  <a:lnTo>
                    <a:pt x="1724" y="72"/>
                  </a:lnTo>
                  <a:lnTo>
                    <a:pt x="1726" y="61"/>
                  </a:lnTo>
                  <a:lnTo>
                    <a:pt x="1734" y="49"/>
                  </a:lnTo>
                  <a:lnTo>
                    <a:pt x="1744" y="40"/>
                  </a:lnTo>
                  <a:lnTo>
                    <a:pt x="1753" y="30"/>
                  </a:lnTo>
                  <a:lnTo>
                    <a:pt x="1762" y="22"/>
                  </a:lnTo>
                  <a:lnTo>
                    <a:pt x="1766" y="15"/>
                  </a:lnTo>
                  <a:lnTo>
                    <a:pt x="1765" y="9"/>
                  </a:lnTo>
                  <a:lnTo>
                    <a:pt x="1763" y="9"/>
                  </a:lnTo>
                  <a:lnTo>
                    <a:pt x="1757" y="7"/>
                  </a:lnTo>
                  <a:lnTo>
                    <a:pt x="1747" y="7"/>
                  </a:lnTo>
                  <a:lnTo>
                    <a:pt x="1735" y="5"/>
                  </a:lnTo>
                  <a:lnTo>
                    <a:pt x="1722" y="4"/>
                  </a:lnTo>
                  <a:lnTo>
                    <a:pt x="1711" y="4"/>
                  </a:lnTo>
                  <a:lnTo>
                    <a:pt x="1700" y="2"/>
                  </a:lnTo>
                  <a:lnTo>
                    <a:pt x="1690" y="2"/>
                  </a:lnTo>
                  <a:lnTo>
                    <a:pt x="1678" y="2"/>
                  </a:lnTo>
                  <a:lnTo>
                    <a:pt x="1664" y="0"/>
                  </a:lnTo>
                  <a:lnTo>
                    <a:pt x="1644" y="0"/>
                  </a:lnTo>
                  <a:lnTo>
                    <a:pt x="1623" y="0"/>
                  </a:lnTo>
                  <a:lnTo>
                    <a:pt x="1602" y="0"/>
                  </a:lnTo>
                  <a:lnTo>
                    <a:pt x="1582" y="2"/>
                  </a:lnTo>
                  <a:lnTo>
                    <a:pt x="1565" y="5"/>
                  </a:lnTo>
                  <a:lnTo>
                    <a:pt x="1552" y="9"/>
                  </a:lnTo>
                  <a:lnTo>
                    <a:pt x="1542" y="15"/>
                  </a:lnTo>
                  <a:lnTo>
                    <a:pt x="1532" y="27"/>
                  </a:lnTo>
                  <a:lnTo>
                    <a:pt x="1524" y="38"/>
                  </a:lnTo>
                  <a:lnTo>
                    <a:pt x="1519" y="51"/>
                  </a:lnTo>
                  <a:lnTo>
                    <a:pt x="1516" y="66"/>
                  </a:lnTo>
                  <a:lnTo>
                    <a:pt x="1517" y="79"/>
                  </a:lnTo>
                  <a:lnTo>
                    <a:pt x="1522" y="90"/>
                  </a:lnTo>
                  <a:lnTo>
                    <a:pt x="1532" y="98"/>
                  </a:lnTo>
                  <a:lnTo>
                    <a:pt x="1553" y="113"/>
                  </a:lnTo>
                  <a:lnTo>
                    <a:pt x="1568" y="127"/>
                  </a:lnTo>
                  <a:lnTo>
                    <a:pt x="1574" y="144"/>
                  </a:lnTo>
                  <a:lnTo>
                    <a:pt x="1573" y="167"/>
                  </a:lnTo>
                  <a:lnTo>
                    <a:pt x="1569" y="178"/>
                  </a:lnTo>
                  <a:lnTo>
                    <a:pt x="1563" y="188"/>
                  </a:lnTo>
                  <a:lnTo>
                    <a:pt x="1556" y="196"/>
                  </a:lnTo>
                  <a:lnTo>
                    <a:pt x="1548" y="199"/>
                  </a:lnTo>
                  <a:lnTo>
                    <a:pt x="1540" y="201"/>
                  </a:lnTo>
                  <a:lnTo>
                    <a:pt x="1532" y="199"/>
                  </a:lnTo>
                  <a:lnTo>
                    <a:pt x="1524" y="194"/>
                  </a:lnTo>
                  <a:lnTo>
                    <a:pt x="1517" y="186"/>
                  </a:lnTo>
                  <a:lnTo>
                    <a:pt x="1511" y="178"/>
                  </a:lnTo>
                  <a:lnTo>
                    <a:pt x="1503" y="170"/>
                  </a:lnTo>
                  <a:lnTo>
                    <a:pt x="1491" y="165"/>
                  </a:lnTo>
                  <a:lnTo>
                    <a:pt x="1480" y="163"/>
                  </a:lnTo>
                  <a:lnTo>
                    <a:pt x="1469" y="163"/>
                  </a:lnTo>
                  <a:lnTo>
                    <a:pt x="1457" y="167"/>
                  </a:lnTo>
                  <a:lnTo>
                    <a:pt x="1449" y="171"/>
                  </a:lnTo>
                  <a:lnTo>
                    <a:pt x="1443" y="180"/>
                  </a:lnTo>
                  <a:lnTo>
                    <a:pt x="1431" y="206"/>
                  </a:lnTo>
                  <a:lnTo>
                    <a:pt x="1421" y="238"/>
                  </a:lnTo>
                  <a:lnTo>
                    <a:pt x="1415" y="274"/>
                  </a:lnTo>
                  <a:lnTo>
                    <a:pt x="1415" y="303"/>
                  </a:lnTo>
                  <a:lnTo>
                    <a:pt x="1416" y="328"/>
                  </a:lnTo>
                  <a:lnTo>
                    <a:pt x="1410" y="350"/>
                  </a:lnTo>
                  <a:lnTo>
                    <a:pt x="1399" y="372"/>
                  </a:lnTo>
                  <a:lnTo>
                    <a:pt x="1381" y="393"/>
                  </a:lnTo>
                  <a:lnTo>
                    <a:pt x="1371" y="403"/>
                  </a:lnTo>
                  <a:lnTo>
                    <a:pt x="1363" y="412"/>
                  </a:lnTo>
                  <a:lnTo>
                    <a:pt x="1355" y="420"/>
                  </a:lnTo>
                  <a:lnTo>
                    <a:pt x="1346" y="427"/>
                  </a:lnTo>
                  <a:lnTo>
                    <a:pt x="1340" y="430"/>
                  </a:lnTo>
                  <a:lnTo>
                    <a:pt x="1333" y="429"/>
                  </a:lnTo>
                  <a:lnTo>
                    <a:pt x="1325" y="424"/>
                  </a:lnTo>
                  <a:lnTo>
                    <a:pt x="1319" y="414"/>
                  </a:lnTo>
                  <a:lnTo>
                    <a:pt x="1311" y="403"/>
                  </a:lnTo>
                  <a:lnTo>
                    <a:pt x="1299" y="396"/>
                  </a:lnTo>
                  <a:lnTo>
                    <a:pt x="1288" y="391"/>
                  </a:lnTo>
                  <a:lnTo>
                    <a:pt x="1276" y="389"/>
                  </a:lnTo>
                  <a:lnTo>
                    <a:pt x="1262" y="391"/>
                  </a:lnTo>
                  <a:lnTo>
                    <a:pt x="1249" y="394"/>
                  </a:lnTo>
                  <a:lnTo>
                    <a:pt x="1236" y="401"/>
                  </a:lnTo>
                  <a:lnTo>
                    <a:pt x="1223" y="407"/>
                  </a:lnTo>
                  <a:lnTo>
                    <a:pt x="1208" y="416"/>
                  </a:lnTo>
                  <a:lnTo>
                    <a:pt x="1190" y="424"/>
                  </a:lnTo>
                  <a:lnTo>
                    <a:pt x="1172" y="432"/>
                  </a:lnTo>
                  <a:lnTo>
                    <a:pt x="1151" y="438"/>
                  </a:lnTo>
                  <a:lnTo>
                    <a:pt x="1130" y="443"/>
                  </a:lnTo>
                  <a:lnTo>
                    <a:pt x="1110" y="443"/>
                  </a:lnTo>
                  <a:lnTo>
                    <a:pt x="1089" y="442"/>
                  </a:lnTo>
                  <a:lnTo>
                    <a:pt x="1071" y="433"/>
                  </a:lnTo>
                  <a:lnTo>
                    <a:pt x="1055" y="425"/>
                  </a:lnTo>
                  <a:lnTo>
                    <a:pt x="1040" y="420"/>
                  </a:lnTo>
                  <a:lnTo>
                    <a:pt x="1029" y="419"/>
                  </a:lnTo>
                  <a:lnTo>
                    <a:pt x="1019" y="419"/>
                  </a:lnTo>
                  <a:lnTo>
                    <a:pt x="1010" y="420"/>
                  </a:lnTo>
                  <a:lnTo>
                    <a:pt x="1001" y="424"/>
                  </a:lnTo>
                  <a:lnTo>
                    <a:pt x="992" y="429"/>
                  </a:lnTo>
                  <a:lnTo>
                    <a:pt x="982" y="433"/>
                  </a:lnTo>
                  <a:lnTo>
                    <a:pt x="971" y="437"/>
                  </a:lnTo>
                  <a:lnTo>
                    <a:pt x="957" y="437"/>
                  </a:lnTo>
                  <a:lnTo>
                    <a:pt x="943" y="433"/>
                  </a:lnTo>
                  <a:lnTo>
                    <a:pt x="930" y="429"/>
                  </a:lnTo>
                  <a:lnTo>
                    <a:pt x="918" y="420"/>
                  </a:lnTo>
                  <a:lnTo>
                    <a:pt x="909" y="411"/>
                  </a:lnTo>
                  <a:lnTo>
                    <a:pt x="901" y="399"/>
                  </a:lnTo>
                  <a:lnTo>
                    <a:pt x="899" y="386"/>
                  </a:lnTo>
                  <a:lnTo>
                    <a:pt x="904" y="357"/>
                  </a:lnTo>
                  <a:lnTo>
                    <a:pt x="915" y="324"/>
                  </a:lnTo>
                  <a:lnTo>
                    <a:pt x="928" y="293"/>
                  </a:lnTo>
                  <a:lnTo>
                    <a:pt x="940" y="269"/>
                  </a:lnTo>
                  <a:lnTo>
                    <a:pt x="944" y="243"/>
                  </a:lnTo>
                  <a:lnTo>
                    <a:pt x="938" y="210"/>
                  </a:lnTo>
                  <a:lnTo>
                    <a:pt x="931" y="184"/>
                  </a:lnTo>
                  <a:lnTo>
                    <a:pt x="927" y="173"/>
                  </a:lnTo>
                  <a:lnTo>
                    <a:pt x="925" y="173"/>
                  </a:lnTo>
                  <a:lnTo>
                    <a:pt x="920" y="173"/>
                  </a:lnTo>
                  <a:lnTo>
                    <a:pt x="912" y="173"/>
                  </a:lnTo>
                  <a:lnTo>
                    <a:pt x="904" y="173"/>
                  </a:lnTo>
                  <a:lnTo>
                    <a:pt x="892" y="175"/>
                  </a:lnTo>
                  <a:lnTo>
                    <a:pt x="883" y="180"/>
                  </a:lnTo>
                  <a:lnTo>
                    <a:pt x="873" y="186"/>
                  </a:lnTo>
                  <a:lnTo>
                    <a:pt x="865" y="194"/>
                  </a:lnTo>
                  <a:lnTo>
                    <a:pt x="857" y="204"/>
                  </a:lnTo>
                  <a:lnTo>
                    <a:pt x="848" y="214"/>
                  </a:lnTo>
                  <a:lnTo>
                    <a:pt x="842" y="222"/>
                  </a:lnTo>
                  <a:lnTo>
                    <a:pt x="835" y="232"/>
                  </a:lnTo>
                  <a:lnTo>
                    <a:pt x="829" y="241"/>
                  </a:lnTo>
                  <a:lnTo>
                    <a:pt x="824" y="253"/>
                  </a:lnTo>
                  <a:lnTo>
                    <a:pt x="819" y="263"/>
                  </a:lnTo>
                  <a:lnTo>
                    <a:pt x="816" y="276"/>
                  </a:lnTo>
                  <a:lnTo>
                    <a:pt x="811" y="298"/>
                  </a:lnTo>
                  <a:lnTo>
                    <a:pt x="809" y="318"/>
                  </a:lnTo>
                  <a:lnTo>
                    <a:pt x="809" y="336"/>
                  </a:lnTo>
                  <a:lnTo>
                    <a:pt x="816" y="352"/>
                  </a:lnTo>
                  <a:lnTo>
                    <a:pt x="826" y="370"/>
                  </a:lnTo>
                  <a:lnTo>
                    <a:pt x="832" y="389"/>
                  </a:lnTo>
                  <a:lnTo>
                    <a:pt x="835" y="412"/>
                  </a:lnTo>
                  <a:lnTo>
                    <a:pt x="837" y="433"/>
                  </a:lnTo>
                  <a:lnTo>
                    <a:pt x="839" y="453"/>
                  </a:lnTo>
                  <a:lnTo>
                    <a:pt x="839" y="469"/>
                  </a:lnTo>
                  <a:lnTo>
                    <a:pt x="834" y="479"/>
                  </a:lnTo>
                  <a:lnTo>
                    <a:pt x="816" y="476"/>
                  </a:lnTo>
                  <a:lnTo>
                    <a:pt x="803" y="472"/>
                  </a:lnTo>
                  <a:lnTo>
                    <a:pt x="791" y="471"/>
                  </a:lnTo>
                  <a:lnTo>
                    <a:pt x="782" y="474"/>
                  </a:lnTo>
                  <a:lnTo>
                    <a:pt x="772" y="477"/>
                  </a:lnTo>
                  <a:lnTo>
                    <a:pt x="764" y="481"/>
                  </a:lnTo>
                  <a:lnTo>
                    <a:pt x="759" y="484"/>
                  </a:lnTo>
                  <a:lnTo>
                    <a:pt x="756" y="487"/>
                  </a:lnTo>
                  <a:lnTo>
                    <a:pt x="754" y="489"/>
                  </a:lnTo>
                  <a:lnTo>
                    <a:pt x="752" y="489"/>
                  </a:lnTo>
                  <a:lnTo>
                    <a:pt x="746" y="490"/>
                  </a:lnTo>
                  <a:lnTo>
                    <a:pt x="736" y="492"/>
                  </a:lnTo>
                  <a:lnTo>
                    <a:pt x="726" y="495"/>
                  </a:lnTo>
                  <a:lnTo>
                    <a:pt x="715" y="500"/>
                  </a:lnTo>
                  <a:lnTo>
                    <a:pt x="705" y="507"/>
                  </a:lnTo>
                  <a:lnTo>
                    <a:pt x="697" y="513"/>
                  </a:lnTo>
                  <a:lnTo>
                    <a:pt x="692" y="523"/>
                  </a:lnTo>
                  <a:lnTo>
                    <a:pt x="684" y="538"/>
                  </a:lnTo>
                  <a:lnTo>
                    <a:pt x="673" y="544"/>
                  </a:lnTo>
                  <a:lnTo>
                    <a:pt x="660" y="551"/>
                  </a:lnTo>
                  <a:lnTo>
                    <a:pt x="651" y="565"/>
                  </a:lnTo>
                  <a:lnTo>
                    <a:pt x="647" y="588"/>
                  </a:lnTo>
                  <a:lnTo>
                    <a:pt x="640" y="614"/>
                  </a:lnTo>
                  <a:lnTo>
                    <a:pt x="630" y="635"/>
                  </a:lnTo>
                  <a:lnTo>
                    <a:pt x="617" y="647"/>
                  </a:lnTo>
                  <a:lnTo>
                    <a:pt x="608" y="650"/>
                  </a:lnTo>
                  <a:lnTo>
                    <a:pt x="593" y="653"/>
                  </a:lnTo>
                  <a:lnTo>
                    <a:pt x="577" y="658"/>
                  </a:lnTo>
                  <a:lnTo>
                    <a:pt x="560" y="663"/>
                  </a:lnTo>
                  <a:lnTo>
                    <a:pt x="544" y="668"/>
                  </a:lnTo>
                  <a:lnTo>
                    <a:pt x="531" y="674"/>
                  </a:lnTo>
                  <a:lnTo>
                    <a:pt x="520" y="681"/>
                  </a:lnTo>
                  <a:lnTo>
                    <a:pt x="515" y="689"/>
                  </a:lnTo>
                  <a:lnTo>
                    <a:pt x="512" y="705"/>
                  </a:lnTo>
                  <a:lnTo>
                    <a:pt x="508" y="725"/>
                  </a:lnTo>
                  <a:lnTo>
                    <a:pt x="500" y="741"/>
                  </a:lnTo>
                  <a:lnTo>
                    <a:pt x="481" y="751"/>
                  </a:lnTo>
                  <a:lnTo>
                    <a:pt x="463" y="759"/>
                  </a:lnTo>
                  <a:lnTo>
                    <a:pt x="455" y="770"/>
                  </a:lnTo>
                  <a:lnTo>
                    <a:pt x="446" y="780"/>
                  </a:lnTo>
                  <a:lnTo>
                    <a:pt x="433" y="785"/>
                  </a:lnTo>
                  <a:lnTo>
                    <a:pt x="422" y="783"/>
                  </a:lnTo>
                  <a:lnTo>
                    <a:pt x="411" y="778"/>
                  </a:lnTo>
                  <a:lnTo>
                    <a:pt x="399" y="770"/>
                  </a:lnTo>
                  <a:lnTo>
                    <a:pt x="388" y="764"/>
                  </a:lnTo>
                  <a:lnTo>
                    <a:pt x="376" y="757"/>
                  </a:lnTo>
                  <a:lnTo>
                    <a:pt x="368" y="752"/>
                  </a:lnTo>
                  <a:lnTo>
                    <a:pt x="360" y="752"/>
                  </a:lnTo>
                  <a:lnTo>
                    <a:pt x="357" y="757"/>
                  </a:lnTo>
                  <a:lnTo>
                    <a:pt x="357" y="778"/>
                  </a:lnTo>
                  <a:lnTo>
                    <a:pt x="360" y="806"/>
                  </a:lnTo>
                  <a:lnTo>
                    <a:pt x="360" y="827"/>
                  </a:lnTo>
                  <a:lnTo>
                    <a:pt x="344" y="834"/>
                  </a:lnTo>
                  <a:lnTo>
                    <a:pt x="331" y="831"/>
                  </a:lnTo>
                  <a:lnTo>
                    <a:pt x="316" y="829"/>
                  </a:lnTo>
                  <a:lnTo>
                    <a:pt x="302" y="827"/>
                  </a:lnTo>
                  <a:lnTo>
                    <a:pt x="289" y="826"/>
                  </a:lnTo>
                  <a:lnTo>
                    <a:pt x="274" y="827"/>
                  </a:lnTo>
                  <a:lnTo>
                    <a:pt x="259" y="829"/>
                  </a:lnTo>
                  <a:lnTo>
                    <a:pt x="246" y="834"/>
                  </a:lnTo>
                  <a:lnTo>
                    <a:pt x="233" y="840"/>
                  </a:lnTo>
                  <a:lnTo>
                    <a:pt x="223" y="847"/>
                  </a:lnTo>
                  <a:lnTo>
                    <a:pt x="219" y="853"/>
                  </a:lnTo>
                  <a:lnTo>
                    <a:pt x="217" y="860"/>
                  </a:lnTo>
                  <a:lnTo>
                    <a:pt x="220" y="866"/>
                  </a:lnTo>
                  <a:lnTo>
                    <a:pt x="227" y="871"/>
                  </a:lnTo>
                  <a:lnTo>
                    <a:pt x="235" y="878"/>
                  </a:lnTo>
                  <a:lnTo>
                    <a:pt x="245" y="883"/>
                  </a:lnTo>
                  <a:lnTo>
                    <a:pt x="254" y="888"/>
                  </a:lnTo>
                  <a:lnTo>
                    <a:pt x="266" y="892"/>
                  </a:lnTo>
                  <a:lnTo>
                    <a:pt x="279" y="897"/>
                  </a:lnTo>
                  <a:lnTo>
                    <a:pt x="292" y="901"/>
                  </a:lnTo>
                  <a:lnTo>
                    <a:pt x="305" y="904"/>
                  </a:lnTo>
                  <a:lnTo>
                    <a:pt x="316" y="910"/>
                  </a:lnTo>
                  <a:lnTo>
                    <a:pt x="328" y="917"/>
                  </a:lnTo>
                  <a:lnTo>
                    <a:pt x="337" y="925"/>
                  </a:lnTo>
                  <a:lnTo>
                    <a:pt x="344" y="936"/>
                  </a:lnTo>
                  <a:lnTo>
                    <a:pt x="350" y="949"/>
                  </a:lnTo>
                  <a:lnTo>
                    <a:pt x="359" y="966"/>
                  </a:lnTo>
                  <a:lnTo>
                    <a:pt x="368" y="982"/>
                  </a:lnTo>
                  <a:lnTo>
                    <a:pt x="378" y="998"/>
                  </a:lnTo>
                  <a:lnTo>
                    <a:pt x="388" y="1014"/>
                  </a:lnTo>
                  <a:lnTo>
                    <a:pt x="394" y="1031"/>
                  </a:lnTo>
                  <a:lnTo>
                    <a:pt x="398" y="1047"/>
                  </a:lnTo>
                  <a:lnTo>
                    <a:pt x="398" y="1060"/>
                  </a:lnTo>
                  <a:lnTo>
                    <a:pt x="393" y="1091"/>
                  </a:lnTo>
                  <a:lnTo>
                    <a:pt x="388" y="1125"/>
                  </a:lnTo>
                  <a:lnTo>
                    <a:pt x="380" y="1154"/>
                  </a:lnTo>
                  <a:lnTo>
                    <a:pt x="363" y="1171"/>
                  </a:lnTo>
                  <a:lnTo>
                    <a:pt x="350" y="1172"/>
                  </a:lnTo>
                  <a:lnTo>
                    <a:pt x="334" y="1171"/>
                  </a:lnTo>
                  <a:lnTo>
                    <a:pt x="315" y="1169"/>
                  </a:lnTo>
                  <a:lnTo>
                    <a:pt x="293" y="1166"/>
                  </a:lnTo>
                  <a:lnTo>
                    <a:pt x="271" y="1163"/>
                  </a:lnTo>
                  <a:lnTo>
                    <a:pt x="249" y="1159"/>
                  </a:lnTo>
                  <a:lnTo>
                    <a:pt x="230" y="1158"/>
                  </a:lnTo>
                  <a:lnTo>
                    <a:pt x="212" y="1156"/>
                  </a:lnTo>
                  <a:lnTo>
                    <a:pt x="196" y="1156"/>
                  </a:lnTo>
                  <a:lnTo>
                    <a:pt x="181" y="1154"/>
                  </a:lnTo>
                  <a:lnTo>
                    <a:pt x="166" y="1154"/>
                  </a:lnTo>
                  <a:lnTo>
                    <a:pt x="152" y="1153"/>
                  </a:lnTo>
                  <a:lnTo>
                    <a:pt x="140" y="1151"/>
                  </a:lnTo>
                  <a:lnTo>
                    <a:pt x="131" y="1151"/>
                  </a:lnTo>
                  <a:lnTo>
                    <a:pt x="124" y="1150"/>
                  </a:lnTo>
                  <a:lnTo>
                    <a:pt x="123" y="1150"/>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Freeform 25"/>
            <p:cNvSpPr>
              <a:spLocks/>
            </p:cNvSpPr>
            <p:nvPr/>
          </p:nvSpPr>
          <p:spPr bwMode="auto">
            <a:xfrm>
              <a:off x="7578725" y="381000"/>
              <a:ext cx="989012" cy="1308100"/>
            </a:xfrm>
            <a:custGeom>
              <a:avLst/>
              <a:gdLst>
                <a:gd name="T0" fmla="*/ 340 w 1246"/>
                <a:gd name="T1" fmla="*/ 1527 h 1647"/>
                <a:gd name="T2" fmla="*/ 296 w 1246"/>
                <a:gd name="T3" fmla="*/ 1566 h 1647"/>
                <a:gd name="T4" fmla="*/ 249 w 1246"/>
                <a:gd name="T5" fmla="*/ 1601 h 1647"/>
                <a:gd name="T6" fmla="*/ 301 w 1246"/>
                <a:gd name="T7" fmla="*/ 1642 h 1647"/>
                <a:gd name="T8" fmla="*/ 359 w 1246"/>
                <a:gd name="T9" fmla="*/ 1605 h 1647"/>
                <a:gd name="T10" fmla="*/ 421 w 1246"/>
                <a:gd name="T11" fmla="*/ 1592 h 1647"/>
                <a:gd name="T12" fmla="*/ 457 w 1246"/>
                <a:gd name="T13" fmla="*/ 1548 h 1647"/>
                <a:gd name="T14" fmla="*/ 527 w 1246"/>
                <a:gd name="T15" fmla="*/ 1509 h 1647"/>
                <a:gd name="T16" fmla="*/ 548 w 1246"/>
                <a:gd name="T17" fmla="*/ 1416 h 1647"/>
                <a:gd name="T18" fmla="*/ 592 w 1246"/>
                <a:gd name="T19" fmla="*/ 1317 h 1647"/>
                <a:gd name="T20" fmla="*/ 639 w 1246"/>
                <a:gd name="T21" fmla="*/ 1237 h 1647"/>
                <a:gd name="T22" fmla="*/ 581 w 1246"/>
                <a:gd name="T23" fmla="*/ 1059 h 1647"/>
                <a:gd name="T24" fmla="*/ 620 w 1246"/>
                <a:gd name="T25" fmla="*/ 933 h 1647"/>
                <a:gd name="T26" fmla="*/ 719 w 1246"/>
                <a:gd name="T27" fmla="*/ 872 h 1647"/>
                <a:gd name="T28" fmla="*/ 783 w 1246"/>
                <a:gd name="T29" fmla="*/ 768 h 1647"/>
                <a:gd name="T30" fmla="*/ 828 w 1246"/>
                <a:gd name="T31" fmla="*/ 640 h 1647"/>
                <a:gd name="T32" fmla="*/ 926 w 1246"/>
                <a:gd name="T33" fmla="*/ 648 h 1647"/>
                <a:gd name="T34" fmla="*/ 952 w 1246"/>
                <a:gd name="T35" fmla="*/ 732 h 1647"/>
                <a:gd name="T36" fmla="*/ 896 w 1246"/>
                <a:gd name="T37" fmla="*/ 776 h 1647"/>
                <a:gd name="T38" fmla="*/ 833 w 1246"/>
                <a:gd name="T39" fmla="*/ 882 h 1647"/>
                <a:gd name="T40" fmla="*/ 761 w 1246"/>
                <a:gd name="T41" fmla="*/ 936 h 1647"/>
                <a:gd name="T42" fmla="*/ 763 w 1246"/>
                <a:gd name="T43" fmla="*/ 1077 h 1647"/>
                <a:gd name="T44" fmla="*/ 787 w 1246"/>
                <a:gd name="T45" fmla="*/ 1164 h 1647"/>
                <a:gd name="T46" fmla="*/ 852 w 1246"/>
                <a:gd name="T47" fmla="*/ 1203 h 1647"/>
                <a:gd name="T48" fmla="*/ 932 w 1246"/>
                <a:gd name="T49" fmla="*/ 1203 h 1647"/>
                <a:gd name="T50" fmla="*/ 1022 w 1246"/>
                <a:gd name="T51" fmla="*/ 1162 h 1647"/>
                <a:gd name="T52" fmla="*/ 1134 w 1246"/>
                <a:gd name="T53" fmla="*/ 1102 h 1647"/>
                <a:gd name="T54" fmla="*/ 1235 w 1246"/>
                <a:gd name="T55" fmla="*/ 985 h 1647"/>
                <a:gd name="T56" fmla="*/ 1212 w 1246"/>
                <a:gd name="T57" fmla="*/ 861 h 1647"/>
                <a:gd name="T58" fmla="*/ 1193 w 1246"/>
                <a:gd name="T59" fmla="*/ 638 h 1647"/>
                <a:gd name="T60" fmla="*/ 1173 w 1246"/>
                <a:gd name="T61" fmla="*/ 434 h 1647"/>
                <a:gd name="T62" fmla="*/ 1118 w 1246"/>
                <a:gd name="T63" fmla="*/ 327 h 1647"/>
                <a:gd name="T64" fmla="*/ 1168 w 1246"/>
                <a:gd name="T65" fmla="*/ 231 h 1647"/>
                <a:gd name="T66" fmla="*/ 1214 w 1246"/>
                <a:gd name="T67" fmla="*/ 190 h 1647"/>
                <a:gd name="T68" fmla="*/ 1176 w 1246"/>
                <a:gd name="T69" fmla="*/ 155 h 1647"/>
                <a:gd name="T70" fmla="*/ 1206 w 1246"/>
                <a:gd name="T71" fmla="*/ 72 h 1647"/>
                <a:gd name="T72" fmla="*/ 1123 w 1246"/>
                <a:gd name="T73" fmla="*/ 41 h 1647"/>
                <a:gd name="T74" fmla="*/ 1093 w 1246"/>
                <a:gd name="T75" fmla="*/ 0 h 1647"/>
                <a:gd name="T76" fmla="*/ 1038 w 1246"/>
                <a:gd name="T77" fmla="*/ 26 h 1647"/>
                <a:gd name="T78" fmla="*/ 988 w 1246"/>
                <a:gd name="T79" fmla="*/ 50 h 1647"/>
                <a:gd name="T80" fmla="*/ 950 w 1246"/>
                <a:gd name="T81" fmla="*/ 36 h 1647"/>
                <a:gd name="T82" fmla="*/ 885 w 1246"/>
                <a:gd name="T83" fmla="*/ 99 h 1647"/>
                <a:gd name="T84" fmla="*/ 809 w 1246"/>
                <a:gd name="T85" fmla="*/ 109 h 1647"/>
                <a:gd name="T86" fmla="*/ 748 w 1246"/>
                <a:gd name="T87" fmla="*/ 159 h 1647"/>
                <a:gd name="T88" fmla="*/ 641 w 1246"/>
                <a:gd name="T89" fmla="*/ 192 h 1647"/>
                <a:gd name="T90" fmla="*/ 594 w 1246"/>
                <a:gd name="T91" fmla="*/ 288 h 1647"/>
                <a:gd name="T92" fmla="*/ 533 w 1246"/>
                <a:gd name="T93" fmla="*/ 351 h 1647"/>
                <a:gd name="T94" fmla="*/ 490 w 1246"/>
                <a:gd name="T95" fmla="*/ 425 h 1647"/>
                <a:gd name="T96" fmla="*/ 408 w 1246"/>
                <a:gd name="T97" fmla="*/ 542 h 1647"/>
                <a:gd name="T98" fmla="*/ 351 w 1246"/>
                <a:gd name="T99" fmla="*/ 643 h 1647"/>
                <a:gd name="T100" fmla="*/ 312 w 1246"/>
                <a:gd name="T101" fmla="*/ 719 h 1647"/>
                <a:gd name="T102" fmla="*/ 276 w 1246"/>
                <a:gd name="T103" fmla="*/ 794 h 1647"/>
                <a:gd name="T104" fmla="*/ 216 w 1246"/>
                <a:gd name="T105" fmla="*/ 859 h 1647"/>
                <a:gd name="T106" fmla="*/ 99 w 1246"/>
                <a:gd name="T107" fmla="*/ 926 h 1647"/>
                <a:gd name="T108" fmla="*/ 50 w 1246"/>
                <a:gd name="T109" fmla="*/ 993 h 1647"/>
                <a:gd name="T110" fmla="*/ 1 w 1246"/>
                <a:gd name="T111" fmla="*/ 1105 h 1647"/>
                <a:gd name="T112" fmla="*/ 29 w 1246"/>
                <a:gd name="T113" fmla="*/ 1237 h 1647"/>
                <a:gd name="T114" fmla="*/ 40 w 1246"/>
                <a:gd name="T115" fmla="*/ 1315 h 1647"/>
                <a:gd name="T116" fmla="*/ 112 w 1246"/>
                <a:gd name="T117" fmla="*/ 1377 h 1647"/>
                <a:gd name="T118" fmla="*/ 206 w 1246"/>
                <a:gd name="T119" fmla="*/ 1330 h 1647"/>
                <a:gd name="T120" fmla="*/ 273 w 1246"/>
                <a:gd name="T121" fmla="*/ 1281 h 1647"/>
                <a:gd name="T122" fmla="*/ 322 w 1246"/>
                <a:gd name="T123" fmla="*/ 1388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6" h="1647">
                  <a:moveTo>
                    <a:pt x="335" y="1466"/>
                  </a:moveTo>
                  <a:lnTo>
                    <a:pt x="341" y="1471"/>
                  </a:lnTo>
                  <a:lnTo>
                    <a:pt x="353" y="1486"/>
                  </a:lnTo>
                  <a:lnTo>
                    <a:pt x="358" y="1504"/>
                  </a:lnTo>
                  <a:lnTo>
                    <a:pt x="350" y="1520"/>
                  </a:lnTo>
                  <a:lnTo>
                    <a:pt x="340" y="1527"/>
                  </a:lnTo>
                  <a:lnTo>
                    <a:pt x="330" y="1533"/>
                  </a:lnTo>
                  <a:lnTo>
                    <a:pt x="320" y="1540"/>
                  </a:lnTo>
                  <a:lnTo>
                    <a:pt x="312" y="1544"/>
                  </a:lnTo>
                  <a:lnTo>
                    <a:pt x="304" y="1551"/>
                  </a:lnTo>
                  <a:lnTo>
                    <a:pt x="299" y="1558"/>
                  </a:lnTo>
                  <a:lnTo>
                    <a:pt x="296" y="1566"/>
                  </a:lnTo>
                  <a:lnTo>
                    <a:pt x="294" y="1575"/>
                  </a:lnTo>
                  <a:lnTo>
                    <a:pt x="289" y="1585"/>
                  </a:lnTo>
                  <a:lnTo>
                    <a:pt x="278" y="1580"/>
                  </a:lnTo>
                  <a:lnTo>
                    <a:pt x="265" y="1577"/>
                  </a:lnTo>
                  <a:lnTo>
                    <a:pt x="252" y="1590"/>
                  </a:lnTo>
                  <a:lnTo>
                    <a:pt x="249" y="1601"/>
                  </a:lnTo>
                  <a:lnTo>
                    <a:pt x="252" y="1611"/>
                  </a:lnTo>
                  <a:lnTo>
                    <a:pt x="257" y="1621"/>
                  </a:lnTo>
                  <a:lnTo>
                    <a:pt x="265" y="1627"/>
                  </a:lnTo>
                  <a:lnTo>
                    <a:pt x="276" y="1634"/>
                  </a:lnTo>
                  <a:lnTo>
                    <a:pt x="288" y="1639"/>
                  </a:lnTo>
                  <a:lnTo>
                    <a:pt x="301" y="1642"/>
                  </a:lnTo>
                  <a:lnTo>
                    <a:pt x="314" y="1645"/>
                  </a:lnTo>
                  <a:lnTo>
                    <a:pt x="332" y="1647"/>
                  </a:lnTo>
                  <a:lnTo>
                    <a:pt x="340" y="1641"/>
                  </a:lnTo>
                  <a:lnTo>
                    <a:pt x="343" y="1631"/>
                  </a:lnTo>
                  <a:lnTo>
                    <a:pt x="350" y="1618"/>
                  </a:lnTo>
                  <a:lnTo>
                    <a:pt x="359" y="1605"/>
                  </a:lnTo>
                  <a:lnTo>
                    <a:pt x="371" y="1597"/>
                  </a:lnTo>
                  <a:lnTo>
                    <a:pt x="382" y="1592"/>
                  </a:lnTo>
                  <a:lnTo>
                    <a:pt x="397" y="1590"/>
                  </a:lnTo>
                  <a:lnTo>
                    <a:pt x="405" y="1590"/>
                  </a:lnTo>
                  <a:lnTo>
                    <a:pt x="413" y="1592"/>
                  </a:lnTo>
                  <a:lnTo>
                    <a:pt x="421" y="1592"/>
                  </a:lnTo>
                  <a:lnTo>
                    <a:pt x="429" y="1592"/>
                  </a:lnTo>
                  <a:lnTo>
                    <a:pt x="437" y="1590"/>
                  </a:lnTo>
                  <a:lnTo>
                    <a:pt x="444" y="1587"/>
                  </a:lnTo>
                  <a:lnTo>
                    <a:pt x="449" y="1580"/>
                  </a:lnTo>
                  <a:lnTo>
                    <a:pt x="452" y="1569"/>
                  </a:lnTo>
                  <a:lnTo>
                    <a:pt x="457" y="1548"/>
                  </a:lnTo>
                  <a:lnTo>
                    <a:pt x="465" y="1536"/>
                  </a:lnTo>
                  <a:lnTo>
                    <a:pt x="475" y="1530"/>
                  </a:lnTo>
                  <a:lnTo>
                    <a:pt x="493" y="1528"/>
                  </a:lnTo>
                  <a:lnTo>
                    <a:pt x="504" y="1527"/>
                  </a:lnTo>
                  <a:lnTo>
                    <a:pt x="516" y="1518"/>
                  </a:lnTo>
                  <a:lnTo>
                    <a:pt x="527" y="1509"/>
                  </a:lnTo>
                  <a:lnTo>
                    <a:pt x="537" y="1497"/>
                  </a:lnTo>
                  <a:lnTo>
                    <a:pt x="547" y="1484"/>
                  </a:lnTo>
                  <a:lnTo>
                    <a:pt x="553" y="1470"/>
                  </a:lnTo>
                  <a:lnTo>
                    <a:pt x="556" y="1457"/>
                  </a:lnTo>
                  <a:lnTo>
                    <a:pt x="555" y="1445"/>
                  </a:lnTo>
                  <a:lnTo>
                    <a:pt x="548" y="1416"/>
                  </a:lnTo>
                  <a:lnTo>
                    <a:pt x="542" y="1380"/>
                  </a:lnTo>
                  <a:lnTo>
                    <a:pt x="542" y="1346"/>
                  </a:lnTo>
                  <a:lnTo>
                    <a:pt x="555" y="1330"/>
                  </a:lnTo>
                  <a:lnTo>
                    <a:pt x="566" y="1326"/>
                  </a:lnTo>
                  <a:lnTo>
                    <a:pt x="579" y="1322"/>
                  </a:lnTo>
                  <a:lnTo>
                    <a:pt x="592" y="1317"/>
                  </a:lnTo>
                  <a:lnTo>
                    <a:pt x="603" y="1308"/>
                  </a:lnTo>
                  <a:lnTo>
                    <a:pt x="616" y="1300"/>
                  </a:lnTo>
                  <a:lnTo>
                    <a:pt x="626" y="1291"/>
                  </a:lnTo>
                  <a:lnTo>
                    <a:pt x="633" y="1279"/>
                  </a:lnTo>
                  <a:lnTo>
                    <a:pt x="638" y="1268"/>
                  </a:lnTo>
                  <a:lnTo>
                    <a:pt x="639" y="1237"/>
                  </a:lnTo>
                  <a:lnTo>
                    <a:pt x="636" y="1201"/>
                  </a:lnTo>
                  <a:lnTo>
                    <a:pt x="625" y="1167"/>
                  </a:lnTo>
                  <a:lnTo>
                    <a:pt x="603" y="1144"/>
                  </a:lnTo>
                  <a:lnTo>
                    <a:pt x="586" y="1123"/>
                  </a:lnTo>
                  <a:lnTo>
                    <a:pt x="579" y="1095"/>
                  </a:lnTo>
                  <a:lnTo>
                    <a:pt x="581" y="1059"/>
                  </a:lnTo>
                  <a:lnTo>
                    <a:pt x="589" y="1020"/>
                  </a:lnTo>
                  <a:lnTo>
                    <a:pt x="594" y="1001"/>
                  </a:lnTo>
                  <a:lnTo>
                    <a:pt x="599" y="981"/>
                  </a:lnTo>
                  <a:lnTo>
                    <a:pt x="605" y="963"/>
                  </a:lnTo>
                  <a:lnTo>
                    <a:pt x="612" y="947"/>
                  </a:lnTo>
                  <a:lnTo>
                    <a:pt x="620" y="933"/>
                  </a:lnTo>
                  <a:lnTo>
                    <a:pt x="630" y="919"/>
                  </a:lnTo>
                  <a:lnTo>
                    <a:pt x="643" y="910"/>
                  </a:lnTo>
                  <a:lnTo>
                    <a:pt x="659" y="903"/>
                  </a:lnTo>
                  <a:lnTo>
                    <a:pt x="678" y="897"/>
                  </a:lnTo>
                  <a:lnTo>
                    <a:pt x="698" y="885"/>
                  </a:lnTo>
                  <a:lnTo>
                    <a:pt x="719" y="872"/>
                  </a:lnTo>
                  <a:lnTo>
                    <a:pt x="739" y="856"/>
                  </a:lnTo>
                  <a:lnTo>
                    <a:pt x="756" y="838"/>
                  </a:lnTo>
                  <a:lnTo>
                    <a:pt x="769" y="820"/>
                  </a:lnTo>
                  <a:lnTo>
                    <a:pt x="779" y="802"/>
                  </a:lnTo>
                  <a:lnTo>
                    <a:pt x="783" y="786"/>
                  </a:lnTo>
                  <a:lnTo>
                    <a:pt x="783" y="768"/>
                  </a:lnTo>
                  <a:lnTo>
                    <a:pt x="786" y="745"/>
                  </a:lnTo>
                  <a:lnTo>
                    <a:pt x="789" y="721"/>
                  </a:lnTo>
                  <a:lnTo>
                    <a:pt x="796" y="695"/>
                  </a:lnTo>
                  <a:lnTo>
                    <a:pt x="804" y="672"/>
                  </a:lnTo>
                  <a:lnTo>
                    <a:pt x="813" y="653"/>
                  </a:lnTo>
                  <a:lnTo>
                    <a:pt x="828" y="640"/>
                  </a:lnTo>
                  <a:lnTo>
                    <a:pt x="844" y="635"/>
                  </a:lnTo>
                  <a:lnTo>
                    <a:pt x="862" y="635"/>
                  </a:lnTo>
                  <a:lnTo>
                    <a:pt x="880" y="636"/>
                  </a:lnTo>
                  <a:lnTo>
                    <a:pt x="896" y="638"/>
                  </a:lnTo>
                  <a:lnTo>
                    <a:pt x="911" y="641"/>
                  </a:lnTo>
                  <a:lnTo>
                    <a:pt x="926" y="648"/>
                  </a:lnTo>
                  <a:lnTo>
                    <a:pt x="937" y="657"/>
                  </a:lnTo>
                  <a:lnTo>
                    <a:pt x="947" y="672"/>
                  </a:lnTo>
                  <a:lnTo>
                    <a:pt x="953" y="690"/>
                  </a:lnTo>
                  <a:lnTo>
                    <a:pt x="957" y="708"/>
                  </a:lnTo>
                  <a:lnTo>
                    <a:pt x="957" y="723"/>
                  </a:lnTo>
                  <a:lnTo>
                    <a:pt x="952" y="732"/>
                  </a:lnTo>
                  <a:lnTo>
                    <a:pt x="945" y="740"/>
                  </a:lnTo>
                  <a:lnTo>
                    <a:pt x="937" y="747"/>
                  </a:lnTo>
                  <a:lnTo>
                    <a:pt x="927" y="753"/>
                  </a:lnTo>
                  <a:lnTo>
                    <a:pt x="916" y="760"/>
                  </a:lnTo>
                  <a:lnTo>
                    <a:pt x="906" y="766"/>
                  </a:lnTo>
                  <a:lnTo>
                    <a:pt x="896" y="776"/>
                  </a:lnTo>
                  <a:lnTo>
                    <a:pt x="887" y="793"/>
                  </a:lnTo>
                  <a:lnTo>
                    <a:pt x="879" y="810"/>
                  </a:lnTo>
                  <a:lnTo>
                    <a:pt x="869" y="830"/>
                  </a:lnTo>
                  <a:lnTo>
                    <a:pt x="859" y="850"/>
                  </a:lnTo>
                  <a:lnTo>
                    <a:pt x="846" y="867"/>
                  </a:lnTo>
                  <a:lnTo>
                    <a:pt x="833" y="882"/>
                  </a:lnTo>
                  <a:lnTo>
                    <a:pt x="817" y="890"/>
                  </a:lnTo>
                  <a:lnTo>
                    <a:pt x="800" y="897"/>
                  </a:lnTo>
                  <a:lnTo>
                    <a:pt x="786" y="903"/>
                  </a:lnTo>
                  <a:lnTo>
                    <a:pt x="776" y="913"/>
                  </a:lnTo>
                  <a:lnTo>
                    <a:pt x="768" y="924"/>
                  </a:lnTo>
                  <a:lnTo>
                    <a:pt x="761" y="936"/>
                  </a:lnTo>
                  <a:lnTo>
                    <a:pt x="758" y="950"/>
                  </a:lnTo>
                  <a:lnTo>
                    <a:pt x="755" y="963"/>
                  </a:lnTo>
                  <a:lnTo>
                    <a:pt x="755" y="980"/>
                  </a:lnTo>
                  <a:lnTo>
                    <a:pt x="756" y="1012"/>
                  </a:lnTo>
                  <a:lnTo>
                    <a:pt x="761" y="1045"/>
                  </a:lnTo>
                  <a:lnTo>
                    <a:pt x="763" y="1077"/>
                  </a:lnTo>
                  <a:lnTo>
                    <a:pt x="761" y="1110"/>
                  </a:lnTo>
                  <a:lnTo>
                    <a:pt x="761" y="1125"/>
                  </a:lnTo>
                  <a:lnTo>
                    <a:pt x="763" y="1136"/>
                  </a:lnTo>
                  <a:lnTo>
                    <a:pt x="769" y="1146"/>
                  </a:lnTo>
                  <a:lnTo>
                    <a:pt x="778" y="1155"/>
                  </a:lnTo>
                  <a:lnTo>
                    <a:pt x="787" y="1164"/>
                  </a:lnTo>
                  <a:lnTo>
                    <a:pt x="799" y="1170"/>
                  </a:lnTo>
                  <a:lnTo>
                    <a:pt x="810" y="1178"/>
                  </a:lnTo>
                  <a:lnTo>
                    <a:pt x="823" y="1185"/>
                  </a:lnTo>
                  <a:lnTo>
                    <a:pt x="835" y="1191"/>
                  </a:lnTo>
                  <a:lnTo>
                    <a:pt x="844" y="1198"/>
                  </a:lnTo>
                  <a:lnTo>
                    <a:pt x="852" y="1203"/>
                  </a:lnTo>
                  <a:lnTo>
                    <a:pt x="861" y="1206"/>
                  </a:lnTo>
                  <a:lnTo>
                    <a:pt x="869" y="1208"/>
                  </a:lnTo>
                  <a:lnTo>
                    <a:pt x="880" y="1208"/>
                  </a:lnTo>
                  <a:lnTo>
                    <a:pt x="895" y="1208"/>
                  </a:lnTo>
                  <a:lnTo>
                    <a:pt x="913" y="1206"/>
                  </a:lnTo>
                  <a:lnTo>
                    <a:pt x="932" y="1203"/>
                  </a:lnTo>
                  <a:lnTo>
                    <a:pt x="949" y="1196"/>
                  </a:lnTo>
                  <a:lnTo>
                    <a:pt x="962" y="1190"/>
                  </a:lnTo>
                  <a:lnTo>
                    <a:pt x="976" y="1182"/>
                  </a:lnTo>
                  <a:lnTo>
                    <a:pt x="989" y="1175"/>
                  </a:lnTo>
                  <a:lnTo>
                    <a:pt x="1004" y="1167"/>
                  </a:lnTo>
                  <a:lnTo>
                    <a:pt x="1022" y="1162"/>
                  </a:lnTo>
                  <a:lnTo>
                    <a:pt x="1043" y="1157"/>
                  </a:lnTo>
                  <a:lnTo>
                    <a:pt x="1064" y="1152"/>
                  </a:lnTo>
                  <a:lnTo>
                    <a:pt x="1084" y="1144"/>
                  </a:lnTo>
                  <a:lnTo>
                    <a:pt x="1102" y="1133"/>
                  </a:lnTo>
                  <a:lnTo>
                    <a:pt x="1118" y="1118"/>
                  </a:lnTo>
                  <a:lnTo>
                    <a:pt x="1134" y="1102"/>
                  </a:lnTo>
                  <a:lnTo>
                    <a:pt x="1150" y="1084"/>
                  </a:lnTo>
                  <a:lnTo>
                    <a:pt x="1168" y="1066"/>
                  </a:lnTo>
                  <a:lnTo>
                    <a:pt x="1188" y="1048"/>
                  </a:lnTo>
                  <a:lnTo>
                    <a:pt x="1207" y="1029"/>
                  </a:lnTo>
                  <a:lnTo>
                    <a:pt x="1222" y="1007"/>
                  </a:lnTo>
                  <a:lnTo>
                    <a:pt x="1235" y="985"/>
                  </a:lnTo>
                  <a:lnTo>
                    <a:pt x="1243" y="962"/>
                  </a:lnTo>
                  <a:lnTo>
                    <a:pt x="1246" y="939"/>
                  </a:lnTo>
                  <a:lnTo>
                    <a:pt x="1245" y="919"/>
                  </a:lnTo>
                  <a:lnTo>
                    <a:pt x="1240" y="903"/>
                  </a:lnTo>
                  <a:lnTo>
                    <a:pt x="1228" y="890"/>
                  </a:lnTo>
                  <a:lnTo>
                    <a:pt x="1212" y="861"/>
                  </a:lnTo>
                  <a:lnTo>
                    <a:pt x="1207" y="823"/>
                  </a:lnTo>
                  <a:lnTo>
                    <a:pt x="1204" y="784"/>
                  </a:lnTo>
                  <a:lnTo>
                    <a:pt x="1194" y="752"/>
                  </a:lnTo>
                  <a:lnTo>
                    <a:pt x="1188" y="719"/>
                  </a:lnTo>
                  <a:lnTo>
                    <a:pt x="1189" y="679"/>
                  </a:lnTo>
                  <a:lnTo>
                    <a:pt x="1193" y="638"/>
                  </a:lnTo>
                  <a:lnTo>
                    <a:pt x="1188" y="600"/>
                  </a:lnTo>
                  <a:lnTo>
                    <a:pt x="1176" y="566"/>
                  </a:lnTo>
                  <a:lnTo>
                    <a:pt x="1168" y="529"/>
                  </a:lnTo>
                  <a:lnTo>
                    <a:pt x="1163" y="493"/>
                  </a:lnTo>
                  <a:lnTo>
                    <a:pt x="1167" y="464"/>
                  </a:lnTo>
                  <a:lnTo>
                    <a:pt x="1173" y="434"/>
                  </a:lnTo>
                  <a:lnTo>
                    <a:pt x="1171" y="404"/>
                  </a:lnTo>
                  <a:lnTo>
                    <a:pt x="1160" y="378"/>
                  </a:lnTo>
                  <a:lnTo>
                    <a:pt x="1139" y="360"/>
                  </a:lnTo>
                  <a:lnTo>
                    <a:pt x="1128" y="353"/>
                  </a:lnTo>
                  <a:lnTo>
                    <a:pt x="1121" y="340"/>
                  </a:lnTo>
                  <a:lnTo>
                    <a:pt x="1118" y="327"/>
                  </a:lnTo>
                  <a:lnTo>
                    <a:pt x="1118" y="309"/>
                  </a:lnTo>
                  <a:lnTo>
                    <a:pt x="1123" y="291"/>
                  </a:lnTo>
                  <a:lnTo>
                    <a:pt x="1129" y="273"/>
                  </a:lnTo>
                  <a:lnTo>
                    <a:pt x="1141" y="257"/>
                  </a:lnTo>
                  <a:lnTo>
                    <a:pt x="1154" y="242"/>
                  </a:lnTo>
                  <a:lnTo>
                    <a:pt x="1168" y="231"/>
                  </a:lnTo>
                  <a:lnTo>
                    <a:pt x="1180" y="220"/>
                  </a:lnTo>
                  <a:lnTo>
                    <a:pt x="1191" y="210"/>
                  </a:lnTo>
                  <a:lnTo>
                    <a:pt x="1199" y="203"/>
                  </a:lnTo>
                  <a:lnTo>
                    <a:pt x="1207" y="197"/>
                  </a:lnTo>
                  <a:lnTo>
                    <a:pt x="1212" y="192"/>
                  </a:lnTo>
                  <a:lnTo>
                    <a:pt x="1214" y="190"/>
                  </a:lnTo>
                  <a:lnTo>
                    <a:pt x="1215" y="189"/>
                  </a:lnTo>
                  <a:lnTo>
                    <a:pt x="1212" y="187"/>
                  </a:lnTo>
                  <a:lnTo>
                    <a:pt x="1206" y="181"/>
                  </a:lnTo>
                  <a:lnTo>
                    <a:pt x="1196" y="172"/>
                  </a:lnTo>
                  <a:lnTo>
                    <a:pt x="1186" y="163"/>
                  </a:lnTo>
                  <a:lnTo>
                    <a:pt x="1176" y="155"/>
                  </a:lnTo>
                  <a:lnTo>
                    <a:pt x="1171" y="145"/>
                  </a:lnTo>
                  <a:lnTo>
                    <a:pt x="1173" y="138"/>
                  </a:lnTo>
                  <a:lnTo>
                    <a:pt x="1181" y="133"/>
                  </a:lnTo>
                  <a:lnTo>
                    <a:pt x="1201" y="120"/>
                  </a:lnTo>
                  <a:lnTo>
                    <a:pt x="1211" y="98"/>
                  </a:lnTo>
                  <a:lnTo>
                    <a:pt x="1206" y="72"/>
                  </a:lnTo>
                  <a:lnTo>
                    <a:pt x="1188" y="50"/>
                  </a:lnTo>
                  <a:lnTo>
                    <a:pt x="1175" y="44"/>
                  </a:lnTo>
                  <a:lnTo>
                    <a:pt x="1160" y="41"/>
                  </a:lnTo>
                  <a:lnTo>
                    <a:pt x="1147" y="39"/>
                  </a:lnTo>
                  <a:lnTo>
                    <a:pt x="1134" y="39"/>
                  </a:lnTo>
                  <a:lnTo>
                    <a:pt x="1123" y="41"/>
                  </a:lnTo>
                  <a:lnTo>
                    <a:pt x="1113" y="42"/>
                  </a:lnTo>
                  <a:lnTo>
                    <a:pt x="1106" y="44"/>
                  </a:lnTo>
                  <a:lnTo>
                    <a:pt x="1105" y="44"/>
                  </a:lnTo>
                  <a:lnTo>
                    <a:pt x="1105" y="34"/>
                  </a:lnTo>
                  <a:lnTo>
                    <a:pt x="1102" y="16"/>
                  </a:lnTo>
                  <a:lnTo>
                    <a:pt x="1093" y="0"/>
                  </a:lnTo>
                  <a:lnTo>
                    <a:pt x="1077" y="3"/>
                  </a:lnTo>
                  <a:lnTo>
                    <a:pt x="1067" y="13"/>
                  </a:lnTo>
                  <a:lnTo>
                    <a:pt x="1067" y="18"/>
                  </a:lnTo>
                  <a:lnTo>
                    <a:pt x="1066" y="19"/>
                  </a:lnTo>
                  <a:lnTo>
                    <a:pt x="1051" y="23"/>
                  </a:lnTo>
                  <a:lnTo>
                    <a:pt x="1038" y="26"/>
                  </a:lnTo>
                  <a:lnTo>
                    <a:pt x="1027" y="28"/>
                  </a:lnTo>
                  <a:lnTo>
                    <a:pt x="1017" y="31"/>
                  </a:lnTo>
                  <a:lnTo>
                    <a:pt x="1009" y="34"/>
                  </a:lnTo>
                  <a:lnTo>
                    <a:pt x="1001" y="39"/>
                  </a:lnTo>
                  <a:lnTo>
                    <a:pt x="992" y="44"/>
                  </a:lnTo>
                  <a:lnTo>
                    <a:pt x="988" y="50"/>
                  </a:lnTo>
                  <a:lnTo>
                    <a:pt x="981" y="57"/>
                  </a:lnTo>
                  <a:lnTo>
                    <a:pt x="976" y="60"/>
                  </a:lnTo>
                  <a:lnTo>
                    <a:pt x="971" y="57"/>
                  </a:lnTo>
                  <a:lnTo>
                    <a:pt x="965" y="50"/>
                  </a:lnTo>
                  <a:lnTo>
                    <a:pt x="958" y="42"/>
                  </a:lnTo>
                  <a:lnTo>
                    <a:pt x="950" y="36"/>
                  </a:lnTo>
                  <a:lnTo>
                    <a:pt x="942" y="34"/>
                  </a:lnTo>
                  <a:lnTo>
                    <a:pt x="931" y="41"/>
                  </a:lnTo>
                  <a:lnTo>
                    <a:pt x="919" y="57"/>
                  </a:lnTo>
                  <a:lnTo>
                    <a:pt x="906" y="76"/>
                  </a:lnTo>
                  <a:lnTo>
                    <a:pt x="896" y="91"/>
                  </a:lnTo>
                  <a:lnTo>
                    <a:pt x="885" y="99"/>
                  </a:lnTo>
                  <a:lnTo>
                    <a:pt x="875" y="104"/>
                  </a:lnTo>
                  <a:lnTo>
                    <a:pt x="864" y="107"/>
                  </a:lnTo>
                  <a:lnTo>
                    <a:pt x="854" y="107"/>
                  </a:lnTo>
                  <a:lnTo>
                    <a:pt x="843" y="106"/>
                  </a:lnTo>
                  <a:lnTo>
                    <a:pt x="830" y="106"/>
                  </a:lnTo>
                  <a:lnTo>
                    <a:pt x="809" y="109"/>
                  </a:lnTo>
                  <a:lnTo>
                    <a:pt x="794" y="119"/>
                  </a:lnTo>
                  <a:lnTo>
                    <a:pt x="786" y="132"/>
                  </a:lnTo>
                  <a:lnTo>
                    <a:pt x="783" y="146"/>
                  </a:lnTo>
                  <a:lnTo>
                    <a:pt x="778" y="153"/>
                  </a:lnTo>
                  <a:lnTo>
                    <a:pt x="766" y="156"/>
                  </a:lnTo>
                  <a:lnTo>
                    <a:pt x="748" y="159"/>
                  </a:lnTo>
                  <a:lnTo>
                    <a:pt x="727" y="161"/>
                  </a:lnTo>
                  <a:lnTo>
                    <a:pt x="704" y="163"/>
                  </a:lnTo>
                  <a:lnTo>
                    <a:pt x="683" y="166"/>
                  </a:lnTo>
                  <a:lnTo>
                    <a:pt x="664" y="172"/>
                  </a:lnTo>
                  <a:lnTo>
                    <a:pt x="651" y="181"/>
                  </a:lnTo>
                  <a:lnTo>
                    <a:pt x="641" y="192"/>
                  </a:lnTo>
                  <a:lnTo>
                    <a:pt x="634" y="208"/>
                  </a:lnTo>
                  <a:lnTo>
                    <a:pt x="626" y="225"/>
                  </a:lnTo>
                  <a:lnTo>
                    <a:pt x="620" y="242"/>
                  </a:lnTo>
                  <a:lnTo>
                    <a:pt x="612" y="259"/>
                  </a:lnTo>
                  <a:lnTo>
                    <a:pt x="603" y="275"/>
                  </a:lnTo>
                  <a:lnTo>
                    <a:pt x="594" y="288"/>
                  </a:lnTo>
                  <a:lnTo>
                    <a:pt x="582" y="298"/>
                  </a:lnTo>
                  <a:lnTo>
                    <a:pt x="571" y="306"/>
                  </a:lnTo>
                  <a:lnTo>
                    <a:pt x="560" y="317"/>
                  </a:lnTo>
                  <a:lnTo>
                    <a:pt x="550" y="327"/>
                  </a:lnTo>
                  <a:lnTo>
                    <a:pt x="542" y="338"/>
                  </a:lnTo>
                  <a:lnTo>
                    <a:pt x="533" y="351"/>
                  </a:lnTo>
                  <a:lnTo>
                    <a:pt x="529" y="361"/>
                  </a:lnTo>
                  <a:lnTo>
                    <a:pt x="524" y="373"/>
                  </a:lnTo>
                  <a:lnTo>
                    <a:pt x="520" y="381"/>
                  </a:lnTo>
                  <a:lnTo>
                    <a:pt x="516" y="391"/>
                  </a:lnTo>
                  <a:lnTo>
                    <a:pt x="504" y="407"/>
                  </a:lnTo>
                  <a:lnTo>
                    <a:pt x="490" y="425"/>
                  </a:lnTo>
                  <a:lnTo>
                    <a:pt x="475" y="446"/>
                  </a:lnTo>
                  <a:lnTo>
                    <a:pt x="457" y="467"/>
                  </a:lnTo>
                  <a:lnTo>
                    <a:pt x="441" y="488"/>
                  </a:lnTo>
                  <a:lnTo>
                    <a:pt x="428" y="508"/>
                  </a:lnTo>
                  <a:lnTo>
                    <a:pt x="418" y="526"/>
                  </a:lnTo>
                  <a:lnTo>
                    <a:pt x="408" y="542"/>
                  </a:lnTo>
                  <a:lnTo>
                    <a:pt x="398" y="558"/>
                  </a:lnTo>
                  <a:lnTo>
                    <a:pt x="387" y="576"/>
                  </a:lnTo>
                  <a:lnTo>
                    <a:pt x="376" y="592"/>
                  </a:lnTo>
                  <a:lnTo>
                    <a:pt x="366" y="610"/>
                  </a:lnTo>
                  <a:lnTo>
                    <a:pt x="358" y="627"/>
                  </a:lnTo>
                  <a:lnTo>
                    <a:pt x="351" y="643"/>
                  </a:lnTo>
                  <a:lnTo>
                    <a:pt x="350" y="656"/>
                  </a:lnTo>
                  <a:lnTo>
                    <a:pt x="348" y="669"/>
                  </a:lnTo>
                  <a:lnTo>
                    <a:pt x="341" y="682"/>
                  </a:lnTo>
                  <a:lnTo>
                    <a:pt x="332" y="695"/>
                  </a:lnTo>
                  <a:lnTo>
                    <a:pt x="322" y="706"/>
                  </a:lnTo>
                  <a:lnTo>
                    <a:pt x="312" y="719"/>
                  </a:lnTo>
                  <a:lnTo>
                    <a:pt x="302" y="732"/>
                  </a:lnTo>
                  <a:lnTo>
                    <a:pt x="296" y="745"/>
                  </a:lnTo>
                  <a:lnTo>
                    <a:pt x="294" y="758"/>
                  </a:lnTo>
                  <a:lnTo>
                    <a:pt x="293" y="771"/>
                  </a:lnTo>
                  <a:lnTo>
                    <a:pt x="286" y="783"/>
                  </a:lnTo>
                  <a:lnTo>
                    <a:pt x="276" y="794"/>
                  </a:lnTo>
                  <a:lnTo>
                    <a:pt x="265" y="806"/>
                  </a:lnTo>
                  <a:lnTo>
                    <a:pt x="254" y="817"/>
                  </a:lnTo>
                  <a:lnTo>
                    <a:pt x="242" y="827"/>
                  </a:lnTo>
                  <a:lnTo>
                    <a:pt x="231" y="838"/>
                  </a:lnTo>
                  <a:lnTo>
                    <a:pt x="224" y="848"/>
                  </a:lnTo>
                  <a:lnTo>
                    <a:pt x="216" y="859"/>
                  </a:lnTo>
                  <a:lnTo>
                    <a:pt x="200" y="869"/>
                  </a:lnTo>
                  <a:lnTo>
                    <a:pt x="180" y="880"/>
                  </a:lnTo>
                  <a:lnTo>
                    <a:pt x="159" y="892"/>
                  </a:lnTo>
                  <a:lnTo>
                    <a:pt x="136" y="905"/>
                  </a:lnTo>
                  <a:lnTo>
                    <a:pt x="115" y="916"/>
                  </a:lnTo>
                  <a:lnTo>
                    <a:pt x="99" y="926"/>
                  </a:lnTo>
                  <a:lnTo>
                    <a:pt x="88" y="937"/>
                  </a:lnTo>
                  <a:lnTo>
                    <a:pt x="79" y="949"/>
                  </a:lnTo>
                  <a:lnTo>
                    <a:pt x="73" y="960"/>
                  </a:lnTo>
                  <a:lnTo>
                    <a:pt x="66" y="972"/>
                  </a:lnTo>
                  <a:lnTo>
                    <a:pt x="58" y="983"/>
                  </a:lnTo>
                  <a:lnTo>
                    <a:pt x="50" y="993"/>
                  </a:lnTo>
                  <a:lnTo>
                    <a:pt x="42" y="1002"/>
                  </a:lnTo>
                  <a:lnTo>
                    <a:pt x="31" y="1009"/>
                  </a:lnTo>
                  <a:lnTo>
                    <a:pt x="19" y="1014"/>
                  </a:lnTo>
                  <a:lnTo>
                    <a:pt x="3" y="1032"/>
                  </a:lnTo>
                  <a:lnTo>
                    <a:pt x="0" y="1066"/>
                  </a:lnTo>
                  <a:lnTo>
                    <a:pt x="1" y="1105"/>
                  </a:lnTo>
                  <a:lnTo>
                    <a:pt x="5" y="1138"/>
                  </a:lnTo>
                  <a:lnTo>
                    <a:pt x="9" y="1160"/>
                  </a:lnTo>
                  <a:lnTo>
                    <a:pt x="19" y="1182"/>
                  </a:lnTo>
                  <a:lnTo>
                    <a:pt x="27" y="1201"/>
                  </a:lnTo>
                  <a:lnTo>
                    <a:pt x="32" y="1221"/>
                  </a:lnTo>
                  <a:lnTo>
                    <a:pt x="29" y="1237"/>
                  </a:lnTo>
                  <a:lnTo>
                    <a:pt x="24" y="1252"/>
                  </a:lnTo>
                  <a:lnTo>
                    <a:pt x="24" y="1265"/>
                  </a:lnTo>
                  <a:lnTo>
                    <a:pt x="32" y="1282"/>
                  </a:lnTo>
                  <a:lnTo>
                    <a:pt x="37" y="1292"/>
                  </a:lnTo>
                  <a:lnTo>
                    <a:pt x="40" y="1304"/>
                  </a:lnTo>
                  <a:lnTo>
                    <a:pt x="40" y="1315"/>
                  </a:lnTo>
                  <a:lnTo>
                    <a:pt x="42" y="1326"/>
                  </a:lnTo>
                  <a:lnTo>
                    <a:pt x="45" y="1338"/>
                  </a:lnTo>
                  <a:lnTo>
                    <a:pt x="53" y="1349"/>
                  </a:lnTo>
                  <a:lnTo>
                    <a:pt x="66" y="1361"/>
                  </a:lnTo>
                  <a:lnTo>
                    <a:pt x="88" y="1370"/>
                  </a:lnTo>
                  <a:lnTo>
                    <a:pt x="112" y="1377"/>
                  </a:lnTo>
                  <a:lnTo>
                    <a:pt x="133" y="1378"/>
                  </a:lnTo>
                  <a:lnTo>
                    <a:pt x="151" y="1375"/>
                  </a:lnTo>
                  <a:lnTo>
                    <a:pt x="167" y="1367"/>
                  </a:lnTo>
                  <a:lnTo>
                    <a:pt x="182" y="1356"/>
                  </a:lnTo>
                  <a:lnTo>
                    <a:pt x="195" y="1343"/>
                  </a:lnTo>
                  <a:lnTo>
                    <a:pt x="206" y="1330"/>
                  </a:lnTo>
                  <a:lnTo>
                    <a:pt x="218" y="1317"/>
                  </a:lnTo>
                  <a:lnTo>
                    <a:pt x="229" y="1305"/>
                  </a:lnTo>
                  <a:lnTo>
                    <a:pt x="241" y="1294"/>
                  </a:lnTo>
                  <a:lnTo>
                    <a:pt x="252" y="1287"/>
                  </a:lnTo>
                  <a:lnTo>
                    <a:pt x="263" y="1282"/>
                  </a:lnTo>
                  <a:lnTo>
                    <a:pt x="273" y="1281"/>
                  </a:lnTo>
                  <a:lnTo>
                    <a:pt x="283" y="1286"/>
                  </a:lnTo>
                  <a:lnTo>
                    <a:pt x="289" y="1294"/>
                  </a:lnTo>
                  <a:lnTo>
                    <a:pt x="294" y="1308"/>
                  </a:lnTo>
                  <a:lnTo>
                    <a:pt x="301" y="1339"/>
                  </a:lnTo>
                  <a:lnTo>
                    <a:pt x="312" y="1364"/>
                  </a:lnTo>
                  <a:lnTo>
                    <a:pt x="322" y="1388"/>
                  </a:lnTo>
                  <a:lnTo>
                    <a:pt x="328" y="1418"/>
                  </a:lnTo>
                  <a:lnTo>
                    <a:pt x="335" y="1466"/>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Freeform 26"/>
            <p:cNvSpPr>
              <a:spLocks/>
            </p:cNvSpPr>
            <p:nvPr/>
          </p:nvSpPr>
          <p:spPr bwMode="auto">
            <a:xfrm>
              <a:off x="7878762" y="2532062"/>
              <a:ext cx="103187" cy="68263"/>
            </a:xfrm>
            <a:custGeom>
              <a:avLst/>
              <a:gdLst>
                <a:gd name="T0" fmla="*/ 128 w 128"/>
                <a:gd name="T1" fmla="*/ 14 h 86"/>
                <a:gd name="T2" fmla="*/ 125 w 128"/>
                <a:gd name="T3" fmla="*/ 18 h 86"/>
                <a:gd name="T4" fmla="*/ 119 w 128"/>
                <a:gd name="T5" fmla="*/ 24 h 86"/>
                <a:gd name="T6" fmla="*/ 111 w 128"/>
                <a:gd name="T7" fmla="*/ 37 h 86"/>
                <a:gd name="T8" fmla="*/ 107 w 128"/>
                <a:gd name="T9" fmla="*/ 55 h 86"/>
                <a:gd name="T10" fmla="*/ 106 w 128"/>
                <a:gd name="T11" fmla="*/ 73 h 86"/>
                <a:gd name="T12" fmla="*/ 101 w 128"/>
                <a:gd name="T13" fmla="*/ 84 h 86"/>
                <a:gd name="T14" fmla="*/ 89 w 128"/>
                <a:gd name="T15" fmla="*/ 86 h 86"/>
                <a:gd name="T16" fmla="*/ 73 w 128"/>
                <a:gd name="T17" fmla="*/ 76 h 86"/>
                <a:gd name="T18" fmla="*/ 62 w 128"/>
                <a:gd name="T19" fmla="*/ 68 h 86"/>
                <a:gd name="T20" fmla="*/ 47 w 128"/>
                <a:gd name="T21" fmla="*/ 60 h 86"/>
                <a:gd name="T22" fmla="*/ 34 w 128"/>
                <a:gd name="T23" fmla="*/ 50 h 86"/>
                <a:gd name="T24" fmla="*/ 21 w 128"/>
                <a:gd name="T25" fmla="*/ 42 h 86"/>
                <a:gd name="T26" fmla="*/ 10 w 128"/>
                <a:gd name="T27" fmla="*/ 32 h 86"/>
                <a:gd name="T28" fmla="*/ 3 w 128"/>
                <a:gd name="T29" fmla="*/ 24 h 86"/>
                <a:gd name="T30" fmla="*/ 0 w 128"/>
                <a:gd name="T31" fmla="*/ 16 h 86"/>
                <a:gd name="T32" fmla="*/ 5 w 128"/>
                <a:gd name="T33" fmla="*/ 8 h 86"/>
                <a:gd name="T34" fmla="*/ 13 w 128"/>
                <a:gd name="T35" fmla="*/ 3 h 86"/>
                <a:gd name="T36" fmla="*/ 19 w 128"/>
                <a:gd name="T37" fmla="*/ 1 h 86"/>
                <a:gd name="T38" fmla="*/ 28 w 128"/>
                <a:gd name="T39" fmla="*/ 3 h 86"/>
                <a:gd name="T40" fmla="*/ 36 w 128"/>
                <a:gd name="T41" fmla="*/ 6 h 86"/>
                <a:gd name="T42" fmla="*/ 44 w 128"/>
                <a:gd name="T43" fmla="*/ 10 h 86"/>
                <a:gd name="T44" fmla="*/ 54 w 128"/>
                <a:gd name="T45" fmla="*/ 13 h 86"/>
                <a:gd name="T46" fmla="*/ 63 w 128"/>
                <a:gd name="T47" fmla="*/ 14 h 86"/>
                <a:gd name="T48" fmla="*/ 73 w 128"/>
                <a:gd name="T49" fmla="*/ 14 h 86"/>
                <a:gd name="T50" fmla="*/ 83 w 128"/>
                <a:gd name="T51" fmla="*/ 11 h 86"/>
                <a:gd name="T52" fmla="*/ 93 w 128"/>
                <a:gd name="T53" fmla="*/ 8 h 86"/>
                <a:gd name="T54" fmla="*/ 102 w 128"/>
                <a:gd name="T55" fmla="*/ 5 h 86"/>
                <a:gd name="T56" fmla="*/ 111 w 128"/>
                <a:gd name="T57" fmla="*/ 1 h 86"/>
                <a:gd name="T58" fmla="*/ 119 w 128"/>
                <a:gd name="T59" fmla="*/ 0 h 86"/>
                <a:gd name="T60" fmla="*/ 124 w 128"/>
                <a:gd name="T61" fmla="*/ 1 h 86"/>
                <a:gd name="T62" fmla="*/ 127 w 128"/>
                <a:gd name="T63" fmla="*/ 6 h 86"/>
                <a:gd name="T64" fmla="*/ 128 w 128"/>
                <a:gd name="T65"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86">
                  <a:moveTo>
                    <a:pt x="128" y="14"/>
                  </a:moveTo>
                  <a:lnTo>
                    <a:pt x="125" y="18"/>
                  </a:lnTo>
                  <a:lnTo>
                    <a:pt x="119" y="24"/>
                  </a:lnTo>
                  <a:lnTo>
                    <a:pt x="111" y="37"/>
                  </a:lnTo>
                  <a:lnTo>
                    <a:pt x="107" y="55"/>
                  </a:lnTo>
                  <a:lnTo>
                    <a:pt x="106" y="73"/>
                  </a:lnTo>
                  <a:lnTo>
                    <a:pt x="101" y="84"/>
                  </a:lnTo>
                  <a:lnTo>
                    <a:pt x="89" y="86"/>
                  </a:lnTo>
                  <a:lnTo>
                    <a:pt x="73" y="76"/>
                  </a:lnTo>
                  <a:lnTo>
                    <a:pt x="62" y="68"/>
                  </a:lnTo>
                  <a:lnTo>
                    <a:pt x="47" y="60"/>
                  </a:lnTo>
                  <a:lnTo>
                    <a:pt x="34" y="50"/>
                  </a:lnTo>
                  <a:lnTo>
                    <a:pt x="21" y="42"/>
                  </a:lnTo>
                  <a:lnTo>
                    <a:pt x="10" y="32"/>
                  </a:lnTo>
                  <a:lnTo>
                    <a:pt x="3" y="24"/>
                  </a:lnTo>
                  <a:lnTo>
                    <a:pt x="0" y="16"/>
                  </a:lnTo>
                  <a:lnTo>
                    <a:pt x="5" y="8"/>
                  </a:lnTo>
                  <a:lnTo>
                    <a:pt x="13" y="3"/>
                  </a:lnTo>
                  <a:lnTo>
                    <a:pt x="19" y="1"/>
                  </a:lnTo>
                  <a:lnTo>
                    <a:pt x="28" y="3"/>
                  </a:lnTo>
                  <a:lnTo>
                    <a:pt x="36" y="6"/>
                  </a:lnTo>
                  <a:lnTo>
                    <a:pt x="44" y="10"/>
                  </a:lnTo>
                  <a:lnTo>
                    <a:pt x="54" y="13"/>
                  </a:lnTo>
                  <a:lnTo>
                    <a:pt x="63" y="14"/>
                  </a:lnTo>
                  <a:lnTo>
                    <a:pt x="73" y="14"/>
                  </a:lnTo>
                  <a:lnTo>
                    <a:pt x="83" y="11"/>
                  </a:lnTo>
                  <a:lnTo>
                    <a:pt x="93" y="8"/>
                  </a:lnTo>
                  <a:lnTo>
                    <a:pt x="102" y="5"/>
                  </a:lnTo>
                  <a:lnTo>
                    <a:pt x="111" y="1"/>
                  </a:lnTo>
                  <a:lnTo>
                    <a:pt x="119" y="0"/>
                  </a:lnTo>
                  <a:lnTo>
                    <a:pt x="124" y="1"/>
                  </a:lnTo>
                  <a:lnTo>
                    <a:pt x="127" y="6"/>
                  </a:lnTo>
                  <a:lnTo>
                    <a:pt x="128" y="14"/>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Freeform 27"/>
            <p:cNvSpPr>
              <a:spLocks/>
            </p:cNvSpPr>
            <p:nvPr/>
          </p:nvSpPr>
          <p:spPr bwMode="auto">
            <a:xfrm>
              <a:off x="7707312" y="2325687"/>
              <a:ext cx="55562" cy="177800"/>
            </a:xfrm>
            <a:custGeom>
              <a:avLst/>
              <a:gdLst>
                <a:gd name="T0" fmla="*/ 62 w 70"/>
                <a:gd name="T1" fmla="*/ 0 h 225"/>
                <a:gd name="T2" fmla="*/ 64 w 70"/>
                <a:gd name="T3" fmla="*/ 10 h 225"/>
                <a:gd name="T4" fmla="*/ 67 w 70"/>
                <a:gd name="T5" fmla="*/ 31 h 225"/>
                <a:gd name="T6" fmla="*/ 69 w 70"/>
                <a:gd name="T7" fmla="*/ 59 h 225"/>
                <a:gd name="T8" fmla="*/ 62 w 70"/>
                <a:gd name="T9" fmla="*/ 83 h 225"/>
                <a:gd name="T10" fmla="*/ 57 w 70"/>
                <a:gd name="T11" fmla="*/ 101 h 225"/>
                <a:gd name="T12" fmla="*/ 62 w 70"/>
                <a:gd name="T13" fmla="*/ 118 h 225"/>
                <a:gd name="T14" fmla="*/ 67 w 70"/>
                <a:gd name="T15" fmla="*/ 136 h 225"/>
                <a:gd name="T16" fmla="*/ 70 w 70"/>
                <a:gd name="T17" fmla="*/ 158 h 225"/>
                <a:gd name="T18" fmla="*/ 70 w 70"/>
                <a:gd name="T19" fmla="*/ 181 h 225"/>
                <a:gd name="T20" fmla="*/ 67 w 70"/>
                <a:gd name="T21" fmla="*/ 197 h 225"/>
                <a:gd name="T22" fmla="*/ 59 w 70"/>
                <a:gd name="T23" fmla="*/ 210 h 225"/>
                <a:gd name="T24" fmla="*/ 43 w 70"/>
                <a:gd name="T25" fmla="*/ 220 h 225"/>
                <a:gd name="T26" fmla="*/ 28 w 70"/>
                <a:gd name="T27" fmla="*/ 225 h 225"/>
                <a:gd name="T28" fmla="*/ 22 w 70"/>
                <a:gd name="T29" fmla="*/ 219 h 225"/>
                <a:gd name="T30" fmla="*/ 18 w 70"/>
                <a:gd name="T31" fmla="*/ 205 h 225"/>
                <a:gd name="T32" fmla="*/ 15 w 70"/>
                <a:gd name="T33" fmla="*/ 186 h 225"/>
                <a:gd name="T34" fmla="*/ 10 w 70"/>
                <a:gd name="T35" fmla="*/ 166 h 225"/>
                <a:gd name="T36" fmla="*/ 5 w 70"/>
                <a:gd name="T37" fmla="*/ 149 h 225"/>
                <a:gd name="T38" fmla="*/ 2 w 70"/>
                <a:gd name="T39" fmla="*/ 136 h 225"/>
                <a:gd name="T40" fmla="*/ 0 w 70"/>
                <a:gd name="T41" fmla="*/ 131 h 225"/>
                <a:gd name="T42" fmla="*/ 0 w 70"/>
                <a:gd name="T43" fmla="*/ 129 h 225"/>
                <a:gd name="T44" fmla="*/ 4 w 70"/>
                <a:gd name="T45" fmla="*/ 124 h 225"/>
                <a:gd name="T46" fmla="*/ 9 w 70"/>
                <a:gd name="T47" fmla="*/ 116 h 225"/>
                <a:gd name="T48" fmla="*/ 22 w 70"/>
                <a:gd name="T49" fmla="*/ 103 h 225"/>
                <a:gd name="T50" fmla="*/ 31 w 70"/>
                <a:gd name="T51" fmla="*/ 92 h 225"/>
                <a:gd name="T52" fmla="*/ 31 w 70"/>
                <a:gd name="T53" fmla="*/ 85 h 225"/>
                <a:gd name="T54" fmla="*/ 25 w 70"/>
                <a:gd name="T55" fmla="*/ 77 h 225"/>
                <a:gd name="T56" fmla="*/ 15 w 70"/>
                <a:gd name="T57" fmla="*/ 62 h 225"/>
                <a:gd name="T58" fmla="*/ 12 w 70"/>
                <a:gd name="T59" fmla="*/ 51 h 225"/>
                <a:gd name="T60" fmla="*/ 10 w 70"/>
                <a:gd name="T61" fmla="*/ 41 h 225"/>
                <a:gd name="T62" fmla="*/ 13 w 70"/>
                <a:gd name="T63" fmla="*/ 31 h 225"/>
                <a:gd name="T64" fmla="*/ 18 w 70"/>
                <a:gd name="T65" fmla="*/ 22 h 225"/>
                <a:gd name="T66" fmla="*/ 25 w 70"/>
                <a:gd name="T67" fmla="*/ 13 h 225"/>
                <a:gd name="T68" fmla="*/ 36 w 70"/>
                <a:gd name="T69" fmla="*/ 7 h 225"/>
                <a:gd name="T70" fmla="*/ 48 w 70"/>
                <a:gd name="T71" fmla="*/ 2 h 225"/>
                <a:gd name="T72" fmla="*/ 62 w 70"/>
                <a:gd name="T7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225">
                  <a:moveTo>
                    <a:pt x="62" y="0"/>
                  </a:moveTo>
                  <a:lnTo>
                    <a:pt x="64" y="10"/>
                  </a:lnTo>
                  <a:lnTo>
                    <a:pt x="67" y="31"/>
                  </a:lnTo>
                  <a:lnTo>
                    <a:pt x="69" y="59"/>
                  </a:lnTo>
                  <a:lnTo>
                    <a:pt x="62" y="83"/>
                  </a:lnTo>
                  <a:lnTo>
                    <a:pt x="57" y="101"/>
                  </a:lnTo>
                  <a:lnTo>
                    <a:pt x="62" y="118"/>
                  </a:lnTo>
                  <a:lnTo>
                    <a:pt x="67" y="136"/>
                  </a:lnTo>
                  <a:lnTo>
                    <a:pt x="70" y="158"/>
                  </a:lnTo>
                  <a:lnTo>
                    <a:pt x="70" y="181"/>
                  </a:lnTo>
                  <a:lnTo>
                    <a:pt x="67" y="197"/>
                  </a:lnTo>
                  <a:lnTo>
                    <a:pt x="59" y="210"/>
                  </a:lnTo>
                  <a:lnTo>
                    <a:pt x="43" y="220"/>
                  </a:lnTo>
                  <a:lnTo>
                    <a:pt x="28" y="225"/>
                  </a:lnTo>
                  <a:lnTo>
                    <a:pt x="22" y="219"/>
                  </a:lnTo>
                  <a:lnTo>
                    <a:pt x="18" y="205"/>
                  </a:lnTo>
                  <a:lnTo>
                    <a:pt x="15" y="186"/>
                  </a:lnTo>
                  <a:lnTo>
                    <a:pt x="10" y="166"/>
                  </a:lnTo>
                  <a:lnTo>
                    <a:pt x="5" y="149"/>
                  </a:lnTo>
                  <a:lnTo>
                    <a:pt x="2" y="136"/>
                  </a:lnTo>
                  <a:lnTo>
                    <a:pt x="0" y="131"/>
                  </a:lnTo>
                  <a:lnTo>
                    <a:pt x="0" y="129"/>
                  </a:lnTo>
                  <a:lnTo>
                    <a:pt x="4" y="124"/>
                  </a:lnTo>
                  <a:lnTo>
                    <a:pt x="9" y="116"/>
                  </a:lnTo>
                  <a:lnTo>
                    <a:pt x="22" y="103"/>
                  </a:lnTo>
                  <a:lnTo>
                    <a:pt x="31" y="92"/>
                  </a:lnTo>
                  <a:lnTo>
                    <a:pt x="31" y="85"/>
                  </a:lnTo>
                  <a:lnTo>
                    <a:pt x="25" y="77"/>
                  </a:lnTo>
                  <a:lnTo>
                    <a:pt x="15" y="62"/>
                  </a:lnTo>
                  <a:lnTo>
                    <a:pt x="12" y="51"/>
                  </a:lnTo>
                  <a:lnTo>
                    <a:pt x="10" y="41"/>
                  </a:lnTo>
                  <a:lnTo>
                    <a:pt x="13" y="31"/>
                  </a:lnTo>
                  <a:lnTo>
                    <a:pt x="18" y="22"/>
                  </a:lnTo>
                  <a:lnTo>
                    <a:pt x="25" y="13"/>
                  </a:lnTo>
                  <a:lnTo>
                    <a:pt x="36" y="7"/>
                  </a:lnTo>
                  <a:lnTo>
                    <a:pt x="48" y="2"/>
                  </a:lnTo>
                  <a:lnTo>
                    <a:pt x="62" y="0"/>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Freeform 28"/>
            <p:cNvSpPr>
              <a:spLocks/>
            </p:cNvSpPr>
            <p:nvPr/>
          </p:nvSpPr>
          <p:spPr bwMode="auto">
            <a:xfrm>
              <a:off x="8066087" y="1473200"/>
              <a:ext cx="34925" cy="61913"/>
            </a:xfrm>
            <a:custGeom>
              <a:avLst/>
              <a:gdLst>
                <a:gd name="T0" fmla="*/ 37 w 42"/>
                <a:gd name="T1" fmla="*/ 0 h 78"/>
                <a:gd name="T2" fmla="*/ 39 w 42"/>
                <a:gd name="T3" fmla="*/ 1 h 78"/>
                <a:gd name="T4" fmla="*/ 41 w 42"/>
                <a:gd name="T5" fmla="*/ 5 h 78"/>
                <a:gd name="T6" fmla="*/ 42 w 42"/>
                <a:gd name="T7" fmla="*/ 10 h 78"/>
                <a:gd name="T8" fmla="*/ 41 w 42"/>
                <a:gd name="T9" fmla="*/ 18 h 78"/>
                <a:gd name="T10" fmla="*/ 37 w 42"/>
                <a:gd name="T11" fmla="*/ 24 h 78"/>
                <a:gd name="T12" fmla="*/ 36 w 42"/>
                <a:gd name="T13" fmla="*/ 31 h 78"/>
                <a:gd name="T14" fmla="*/ 36 w 42"/>
                <a:gd name="T15" fmla="*/ 37 h 78"/>
                <a:gd name="T16" fmla="*/ 36 w 42"/>
                <a:gd name="T17" fmla="*/ 42 h 78"/>
                <a:gd name="T18" fmla="*/ 32 w 42"/>
                <a:gd name="T19" fmla="*/ 50 h 78"/>
                <a:gd name="T20" fmla="*/ 26 w 42"/>
                <a:gd name="T21" fmla="*/ 62 h 78"/>
                <a:gd name="T22" fmla="*/ 16 w 42"/>
                <a:gd name="T23" fmla="*/ 71 h 78"/>
                <a:gd name="T24" fmla="*/ 8 w 42"/>
                <a:gd name="T25" fmla="*/ 78 h 78"/>
                <a:gd name="T26" fmla="*/ 3 w 42"/>
                <a:gd name="T27" fmla="*/ 78 h 78"/>
                <a:gd name="T28" fmla="*/ 0 w 42"/>
                <a:gd name="T29" fmla="*/ 71 h 78"/>
                <a:gd name="T30" fmla="*/ 0 w 42"/>
                <a:gd name="T31" fmla="*/ 63 h 78"/>
                <a:gd name="T32" fmla="*/ 0 w 42"/>
                <a:gd name="T33" fmla="*/ 54 h 78"/>
                <a:gd name="T34" fmla="*/ 0 w 42"/>
                <a:gd name="T35" fmla="*/ 44 h 78"/>
                <a:gd name="T36" fmla="*/ 1 w 42"/>
                <a:gd name="T37" fmla="*/ 34 h 78"/>
                <a:gd name="T38" fmla="*/ 3 w 42"/>
                <a:gd name="T39" fmla="*/ 26 h 78"/>
                <a:gd name="T40" fmla="*/ 6 w 42"/>
                <a:gd name="T41" fmla="*/ 21 h 78"/>
                <a:gd name="T42" fmla="*/ 13 w 42"/>
                <a:gd name="T43" fmla="*/ 14 h 78"/>
                <a:gd name="T44" fmla="*/ 19 w 42"/>
                <a:gd name="T45" fmla="*/ 6 h 78"/>
                <a:gd name="T46" fmla="*/ 28 w 42"/>
                <a:gd name="T47" fmla="*/ 0 h 78"/>
                <a:gd name="T48" fmla="*/ 37 w 42"/>
                <a:gd name="T4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8">
                  <a:moveTo>
                    <a:pt x="37" y="0"/>
                  </a:moveTo>
                  <a:lnTo>
                    <a:pt x="39" y="1"/>
                  </a:lnTo>
                  <a:lnTo>
                    <a:pt x="41" y="5"/>
                  </a:lnTo>
                  <a:lnTo>
                    <a:pt x="42" y="10"/>
                  </a:lnTo>
                  <a:lnTo>
                    <a:pt x="41" y="18"/>
                  </a:lnTo>
                  <a:lnTo>
                    <a:pt x="37" y="24"/>
                  </a:lnTo>
                  <a:lnTo>
                    <a:pt x="36" y="31"/>
                  </a:lnTo>
                  <a:lnTo>
                    <a:pt x="36" y="37"/>
                  </a:lnTo>
                  <a:lnTo>
                    <a:pt x="36" y="42"/>
                  </a:lnTo>
                  <a:lnTo>
                    <a:pt x="32" y="50"/>
                  </a:lnTo>
                  <a:lnTo>
                    <a:pt x="26" y="62"/>
                  </a:lnTo>
                  <a:lnTo>
                    <a:pt x="16" y="71"/>
                  </a:lnTo>
                  <a:lnTo>
                    <a:pt x="8" y="78"/>
                  </a:lnTo>
                  <a:lnTo>
                    <a:pt x="3" y="78"/>
                  </a:lnTo>
                  <a:lnTo>
                    <a:pt x="0" y="71"/>
                  </a:lnTo>
                  <a:lnTo>
                    <a:pt x="0" y="63"/>
                  </a:lnTo>
                  <a:lnTo>
                    <a:pt x="0" y="54"/>
                  </a:lnTo>
                  <a:lnTo>
                    <a:pt x="0" y="44"/>
                  </a:lnTo>
                  <a:lnTo>
                    <a:pt x="1" y="34"/>
                  </a:lnTo>
                  <a:lnTo>
                    <a:pt x="3" y="26"/>
                  </a:lnTo>
                  <a:lnTo>
                    <a:pt x="6" y="21"/>
                  </a:lnTo>
                  <a:lnTo>
                    <a:pt x="13" y="14"/>
                  </a:lnTo>
                  <a:lnTo>
                    <a:pt x="19" y="6"/>
                  </a:lnTo>
                  <a:lnTo>
                    <a:pt x="28" y="0"/>
                  </a:lnTo>
                  <a:lnTo>
                    <a:pt x="37" y="0"/>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Freeform 29"/>
            <p:cNvSpPr>
              <a:spLocks/>
            </p:cNvSpPr>
            <p:nvPr/>
          </p:nvSpPr>
          <p:spPr bwMode="auto">
            <a:xfrm>
              <a:off x="8202612" y="1430337"/>
              <a:ext cx="52387" cy="44450"/>
            </a:xfrm>
            <a:custGeom>
              <a:avLst/>
              <a:gdLst>
                <a:gd name="T0" fmla="*/ 8 w 66"/>
                <a:gd name="T1" fmla="*/ 8 h 56"/>
                <a:gd name="T2" fmla="*/ 6 w 66"/>
                <a:gd name="T3" fmla="*/ 9 h 56"/>
                <a:gd name="T4" fmla="*/ 3 w 66"/>
                <a:gd name="T5" fmla="*/ 14 h 56"/>
                <a:gd name="T6" fmla="*/ 0 w 66"/>
                <a:gd name="T7" fmla="*/ 21 h 56"/>
                <a:gd name="T8" fmla="*/ 1 w 66"/>
                <a:gd name="T9" fmla="*/ 27 h 56"/>
                <a:gd name="T10" fmla="*/ 5 w 66"/>
                <a:gd name="T11" fmla="*/ 34 h 56"/>
                <a:gd name="T12" fmla="*/ 8 w 66"/>
                <a:gd name="T13" fmla="*/ 39 h 56"/>
                <a:gd name="T14" fmla="*/ 10 w 66"/>
                <a:gd name="T15" fmla="*/ 43 h 56"/>
                <a:gd name="T16" fmla="*/ 10 w 66"/>
                <a:gd name="T17" fmla="*/ 48 h 56"/>
                <a:gd name="T18" fmla="*/ 10 w 66"/>
                <a:gd name="T19" fmla="*/ 52 h 56"/>
                <a:gd name="T20" fmla="*/ 11 w 66"/>
                <a:gd name="T21" fmla="*/ 55 h 56"/>
                <a:gd name="T22" fmla="*/ 13 w 66"/>
                <a:gd name="T23" fmla="*/ 56 h 56"/>
                <a:gd name="T24" fmla="*/ 18 w 66"/>
                <a:gd name="T25" fmla="*/ 52 h 56"/>
                <a:gd name="T26" fmla="*/ 23 w 66"/>
                <a:gd name="T27" fmla="*/ 45 h 56"/>
                <a:gd name="T28" fmla="*/ 24 w 66"/>
                <a:gd name="T29" fmla="*/ 40 h 56"/>
                <a:gd name="T30" fmla="*/ 29 w 66"/>
                <a:gd name="T31" fmla="*/ 35 h 56"/>
                <a:gd name="T32" fmla="*/ 36 w 66"/>
                <a:gd name="T33" fmla="*/ 34 h 56"/>
                <a:gd name="T34" fmla="*/ 47 w 66"/>
                <a:gd name="T35" fmla="*/ 30 h 56"/>
                <a:gd name="T36" fmla="*/ 60 w 66"/>
                <a:gd name="T37" fmla="*/ 26 h 56"/>
                <a:gd name="T38" fmla="*/ 66 w 66"/>
                <a:gd name="T39" fmla="*/ 16 h 56"/>
                <a:gd name="T40" fmla="*/ 65 w 66"/>
                <a:gd name="T41" fmla="*/ 8 h 56"/>
                <a:gd name="T42" fmla="*/ 58 w 66"/>
                <a:gd name="T43" fmla="*/ 3 h 56"/>
                <a:gd name="T44" fmla="*/ 52 w 66"/>
                <a:gd name="T45" fmla="*/ 0 h 56"/>
                <a:gd name="T46" fmla="*/ 44 w 66"/>
                <a:gd name="T47" fmla="*/ 0 h 56"/>
                <a:gd name="T48" fmla="*/ 37 w 66"/>
                <a:gd name="T49" fmla="*/ 0 h 56"/>
                <a:gd name="T50" fmla="*/ 31 w 66"/>
                <a:gd name="T51" fmla="*/ 0 h 56"/>
                <a:gd name="T52" fmla="*/ 21 w 66"/>
                <a:gd name="T53" fmla="*/ 1 h 56"/>
                <a:gd name="T54" fmla="*/ 13 w 66"/>
                <a:gd name="T55" fmla="*/ 3 h 56"/>
                <a:gd name="T56" fmla="*/ 8 w 66"/>
                <a:gd name="T57"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56">
                  <a:moveTo>
                    <a:pt x="8" y="8"/>
                  </a:moveTo>
                  <a:lnTo>
                    <a:pt x="6" y="9"/>
                  </a:lnTo>
                  <a:lnTo>
                    <a:pt x="3" y="14"/>
                  </a:lnTo>
                  <a:lnTo>
                    <a:pt x="0" y="21"/>
                  </a:lnTo>
                  <a:lnTo>
                    <a:pt x="1" y="27"/>
                  </a:lnTo>
                  <a:lnTo>
                    <a:pt x="5" y="34"/>
                  </a:lnTo>
                  <a:lnTo>
                    <a:pt x="8" y="39"/>
                  </a:lnTo>
                  <a:lnTo>
                    <a:pt x="10" y="43"/>
                  </a:lnTo>
                  <a:lnTo>
                    <a:pt x="10" y="48"/>
                  </a:lnTo>
                  <a:lnTo>
                    <a:pt x="10" y="52"/>
                  </a:lnTo>
                  <a:lnTo>
                    <a:pt x="11" y="55"/>
                  </a:lnTo>
                  <a:lnTo>
                    <a:pt x="13" y="56"/>
                  </a:lnTo>
                  <a:lnTo>
                    <a:pt x="18" y="52"/>
                  </a:lnTo>
                  <a:lnTo>
                    <a:pt x="23" y="45"/>
                  </a:lnTo>
                  <a:lnTo>
                    <a:pt x="24" y="40"/>
                  </a:lnTo>
                  <a:lnTo>
                    <a:pt x="29" y="35"/>
                  </a:lnTo>
                  <a:lnTo>
                    <a:pt x="36" y="34"/>
                  </a:lnTo>
                  <a:lnTo>
                    <a:pt x="47" y="30"/>
                  </a:lnTo>
                  <a:lnTo>
                    <a:pt x="60" y="26"/>
                  </a:lnTo>
                  <a:lnTo>
                    <a:pt x="66" y="16"/>
                  </a:lnTo>
                  <a:lnTo>
                    <a:pt x="65" y="8"/>
                  </a:lnTo>
                  <a:lnTo>
                    <a:pt x="58" y="3"/>
                  </a:lnTo>
                  <a:lnTo>
                    <a:pt x="52" y="0"/>
                  </a:lnTo>
                  <a:lnTo>
                    <a:pt x="44" y="0"/>
                  </a:lnTo>
                  <a:lnTo>
                    <a:pt x="37" y="0"/>
                  </a:lnTo>
                  <a:lnTo>
                    <a:pt x="31" y="0"/>
                  </a:lnTo>
                  <a:lnTo>
                    <a:pt x="21" y="1"/>
                  </a:lnTo>
                  <a:lnTo>
                    <a:pt x="13" y="3"/>
                  </a:lnTo>
                  <a:lnTo>
                    <a:pt x="8" y="8"/>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Freeform 30"/>
            <p:cNvSpPr>
              <a:spLocks/>
            </p:cNvSpPr>
            <p:nvPr/>
          </p:nvSpPr>
          <p:spPr bwMode="auto">
            <a:xfrm>
              <a:off x="8216900" y="1397000"/>
              <a:ext cx="33337" cy="23813"/>
            </a:xfrm>
            <a:custGeom>
              <a:avLst/>
              <a:gdLst>
                <a:gd name="T0" fmla="*/ 16 w 42"/>
                <a:gd name="T1" fmla="*/ 3 h 29"/>
                <a:gd name="T2" fmla="*/ 13 w 42"/>
                <a:gd name="T3" fmla="*/ 5 h 29"/>
                <a:gd name="T4" fmla="*/ 8 w 42"/>
                <a:gd name="T5" fmla="*/ 8 h 29"/>
                <a:gd name="T6" fmla="*/ 1 w 42"/>
                <a:gd name="T7" fmla="*/ 14 h 29"/>
                <a:gd name="T8" fmla="*/ 0 w 42"/>
                <a:gd name="T9" fmla="*/ 19 h 29"/>
                <a:gd name="T10" fmla="*/ 1 w 42"/>
                <a:gd name="T11" fmla="*/ 23 h 29"/>
                <a:gd name="T12" fmla="*/ 6 w 42"/>
                <a:gd name="T13" fmla="*/ 26 h 29"/>
                <a:gd name="T14" fmla="*/ 11 w 42"/>
                <a:gd name="T15" fmla="*/ 27 h 29"/>
                <a:gd name="T16" fmla="*/ 18 w 42"/>
                <a:gd name="T17" fmla="*/ 29 h 29"/>
                <a:gd name="T18" fmla="*/ 26 w 42"/>
                <a:gd name="T19" fmla="*/ 29 h 29"/>
                <a:gd name="T20" fmla="*/ 32 w 42"/>
                <a:gd name="T21" fmla="*/ 27 h 29"/>
                <a:gd name="T22" fmla="*/ 39 w 42"/>
                <a:gd name="T23" fmla="*/ 24 h 29"/>
                <a:gd name="T24" fmla="*/ 42 w 42"/>
                <a:gd name="T25" fmla="*/ 18 h 29"/>
                <a:gd name="T26" fmla="*/ 42 w 42"/>
                <a:gd name="T27" fmla="*/ 13 h 29"/>
                <a:gd name="T28" fmla="*/ 42 w 42"/>
                <a:gd name="T29" fmla="*/ 8 h 29"/>
                <a:gd name="T30" fmla="*/ 39 w 42"/>
                <a:gd name="T31" fmla="*/ 5 h 29"/>
                <a:gd name="T32" fmla="*/ 35 w 42"/>
                <a:gd name="T33" fmla="*/ 1 h 29"/>
                <a:gd name="T34" fmla="*/ 31 w 42"/>
                <a:gd name="T35" fmla="*/ 0 h 29"/>
                <a:gd name="T36" fmla="*/ 26 w 42"/>
                <a:gd name="T37" fmla="*/ 0 h 29"/>
                <a:gd name="T38" fmla="*/ 21 w 42"/>
                <a:gd name="T39" fmla="*/ 1 h 29"/>
                <a:gd name="T40" fmla="*/ 16 w 42"/>
                <a:gd name="T4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9">
                  <a:moveTo>
                    <a:pt x="16" y="3"/>
                  </a:moveTo>
                  <a:lnTo>
                    <a:pt x="13" y="5"/>
                  </a:lnTo>
                  <a:lnTo>
                    <a:pt x="8" y="8"/>
                  </a:lnTo>
                  <a:lnTo>
                    <a:pt x="1" y="14"/>
                  </a:lnTo>
                  <a:lnTo>
                    <a:pt x="0" y="19"/>
                  </a:lnTo>
                  <a:lnTo>
                    <a:pt x="1" y="23"/>
                  </a:lnTo>
                  <a:lnTo>
                    <a:pt x="6" y="26"/>
                  </a:lnTo>
                  <a:lnTo>
                    <a:pt x="11" y="27"/>
                  </a:lnTo>
                  <a:lnTo>
                    <a:pt x="18" y="29"/>
                  </a:lnTo>
                  <a:lnTo>
                    <a:pt x="26" y="29"/>
                  </a:lnTo>
                  <a:lnTo>
                    <a:pt x="32" y="27"/>
                  </a:lnTo>
                  <a:lnTo>
                    <a:pt x="39" y="24"/>
                  </a:lnTo>
                  <a:lnTo>
                    <a:pt x="42" y="18"/>
                  </a:lnTo>
                  <a:lnTo>
                    <a:pt x="42" y="13"/>
                  </a:lnTo>
                  <a:lnTo>
                    <a:pt x="42" y="8"/>
                  </a:lnTo>
                  <a:lnTo>
                    <a:pt x="39" y="5"/>
                  </a:lnTo>
                  <a:lnTo>
                    <a:pt x="35" y="1"/>
                  </a:lnTo>
                  <a:lnTo>
                    <a:pt x="31" y="0"/>
                  </a:lnTo>
                  <a:lnTo>
                    <a:pt x="26" y="0"/>
                  </a:lnTo>
                  <a:lnTo>
                    <a:pt x="21" y="1"/>
                  </a:lnTo>
                  <a:lnTo>
                    <a:pt x="16" y="3"/>
                  </a:lnTo>
                  <a:close/>
                </a:path>
              </a:pathLst>
            </a:custGeom>
            <a:solidFill>
              <a:srgbClr val="4459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dirty="0" smtClean="0"/>
              <a:t>America v. </a:t>
            </a:r>
            <a:r>
              <a:rPr lang="en-US" smtClean="0"/>
              <a:t>WikiLeaks</a:t>
            </a:r>
            <a:endParaRPr lang="en-US" dirty="0"/>
          </a:p>
        </p:txBody>
      </p:sp>
      <p:grpSp>
        <p:nvGrpSpPr>
          <p:cNvPr id="3" name="Group 2"/>
          <p:cNvGrpSpPr/>
          <p:nvPr/>
        </p:nvGrpSpPr>
        <p:grpSpPr>
          <a:xfrm>
            <a:off x="7239000" y="1905000"/>
            <a:ext cx="390073" cy="290419"/>
            <a:chOff x="939760" y="666908"/>
            <a:chExt cx="5623170" cy="4186592"/>
          </a:xfrm>
        </p:grpSpPr>
        <p:sp>
          <p:nvSpPr>
            <p:cNvPr id="4" name="Freeform 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1012296" y="810492"/>
              <a:ext cx="468535" cy="3181508"/>
              <a:chOff x="3264635" y="937071"/>
              <a:chExt cx="468535" cy="3181508"/>
            </a:xfrm>
          </p:grpSpPr>
          <p:sp>
            <p:nvSpPr>
              <p:cNvPr id="94" name="Freeform 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reeform 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1710061" y="810492"/>
              <a:ext cx="468535" cy="3181508"/>
              <a:chOff x="3264635" y="937071"/>
              <a:chExt cx="468535" cy="3181508"/>
            </a:xfrm>
          </p:grpSpPr>
          <p:sp>
            <p:nvSpPr>
              <p:cNvPr id="80" name="Freeform 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2319661" y="810492"/>
              <a:ext cx="468535" cy="3181508"/>
              <a:chOff x="3264635" y="937071"/>
              <a:chExt cx="468535" cy="3181508"/>
            </a:xfrm>
          </p:grpSpPr>
          <p:sp>
            <p:nvSpPr>
              <p:cNvPr id="66" name="Freeform 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Freeform 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2973343" y="810492"/>
              <a:ext cx="468535" cy="3181508"/>
              <a:chOff x="3264635" y="937071"/>
              <a:chExt cx="468535" cy="3181508"/>
            </a:xfrm>
          </p:grpSpPr>
          <p:sp>
            <p:nvSpPr>
              <p:cNvPr id="52" name="Freeform 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reeform 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615061" y="810492"/>
              <a:ext cx="468535" cy="3181508"/>
              <a:chOff x="3264635" y="937071"/>
              <a:chExt cx="468535" cy="3181508"/>
            </a:xfrm>
          </p:grpSpPr>
          <p:sp>
            <p:nvSpPr>
              <p:cNvPr id="38" name="Freeform 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4300861" y="810492"/>
              <a:ext cx="468535" cy="3181508"/>
              <a:chOff x="3264635" y="937071"/>
              <a:chExt cx="468535" cy="3181508"/>
            </a:xfrm>
          </p:grpSpPr>
          <p:sp>
            <p:nvSpPr>
              <p:cNvPr id="24" name="Freeform 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1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Freeform 11"/>
          <p:cNvSpPr>
            <a:spLocks/>
          </p:cNvSpPr>
          <p:nvPr/>
        </p:nvSpPr>
        <p:spPr bwMode="auto">
          <a:xfrm>
            <a:off x="2057400" y="1371600"/>
            <a:ext cx="1981200" cy="1252806"/>
          </a:xfrm>
          <a:custGeom>
            <a:avLst/>
            <a:gdLst>
              <a:gd name="T0" fmla="*/ 30 w 2399"/>
              <a:gd name="T1" fmla="*/ 451 h 1517"/>
              <a:gd name="T2" fmla="*/ 27 w 2399"/>
              <a:gd name="T3" fmla="*/ 669 h 1517"/>
              <a:gd name="T4" fmla="*/ 58 w 2399"/>
              <a:gd name="T5" fmla="*/ 810 h 1517"/>
              <a:gd name="T6" fmla="*/ 116 w 2399"/>
              <a:gd name="T7" fmla="*/ 928 h 1517"/>
              <a:gd name="T8" fmla="*/ 195 w 2399"/>
              <a:gd name="T9" fmla="*/ 992 h 1517"/>
              <a:gd name="T10" fmla="*/ 375 w 2399"/>
              <a:gd name="T11" fmla="*/ 1098 h 1517"/>
              <a:gd name="T12" fmla="*/ 680 w 2399"/>
              <a:gd name="T13" fmla="*/ 1175 h 1517"/>
              <a:gd name="T14" fmla="*/ 831 w 2399"/>
              <a:gd name="T15" fmla="*/ 1239 h 1517"/>
              <a:gd name="T16" fmla="*/ 939 w 2399"/>
              <a:gd name="T17" fmla="*/ 1335 h 1517"/>
              <a:gd name="T18" fmla="*/ 1053 w 2399"/>
              <a:gd name="T19" fmla="*/ 1332 h 1517"/>
              <a:gd name="T20" fmla="*/ 1148 w 2399"/>
              <a:gd name="T21" fmla="*/ 1476 h 1517"/>
              <a:gd name="T22" fmla="*/ 1253 w 2399"/>
              <a:gd name="T23" fmla="*/ 1395 h 1517"/>
              <a:gd name="T24" fmla="*/ 1355 w 2399"/>
              <a:gd name="T25" fmla="*/ 1334 h 1517"/>
              <a:gd name="T26" fmla="*/ 1445 w 2399"/>
              <a:gd name="T27" fmla="*/ 1281 h 1517"/>
              <a:gd name="T28" fmla="*/ 1549 w 2399"/>
              <a:gd name="T29" fmla="*/ 1290 h 1517"/>
              <a:gd name="T30" fmla="*/ 1631 w 2399"/>
              <a:gd name="T31" fmla="*/ 1291 h 1517"/>
              <a:gd name="T32" fmla="*/ 1631 w 2399"/>
              <a:gd name="T33" fmla="*/ 1257 h 1517"/>
              <a:gd name="T34" fmla="*/ 1667 w 2399"/>
              <a:gd name="T35" fmla="*/ 1225 h 1517"/>
              <a:gd name="T36" fmla="*/ 1741 w 2399"/>
              <a:gd name="T37" fmla="*/ 1214 h 1517"/>
              <a:gd name="T38" fmla="*/ 1857 w 2399"/>
              <a:gd name="T39" fmla="*/ 1226 h 1517"/>
              <a:gd name="T40" fmla="*/ 1943 w 2399"/>
              <a:gd name="T41" fmla="*/ 1206 h 1517"/>
              <a:gd name="T42" fmla="*/ 2011 w 2399"/>
              <a:gd name="T43" fmla="*/ 1302 h 1517"/>
              <a:gd name="T44" fmla="*/ 2062 w 2399"/>
              <a:gd name="T45" fmla="*/ 1398 h 1517"/>
              <a:gd name="T46" fmla="*/ 2145 w 2399"/>
              <a:gd name="T47" fmla="*/ 1437 h 1517"/>
              <a:gd name="T48" fmla="*/ 2111 w 2399"/>
              <a:gd name="T49" fmla="*/ 1281 h 1517"/>
              <a:gd name="T50" fmla="*/ 2064 w 2399"/>
              <a:gd name="T51" fmla="*/ 1027 h 1517"/>
              <a:gd name="T52" fmla="*/ 2152 w 2399"/>
              <a:gd name="T53" fmla="*/ 906 h 1517"/>
              <a:gd name="T54" fmla="*/ 2203 w 2399"/>
              <a:gd name="T55" fmla="*/ 794 h 1517"/>
              <a:gd name="T56" fmla="*/ 2205 w 2399"/>
              <a:gd name="T57" fmla="*/ 755 h 1517"/>
              <a:gd name="T58" fmla="*/ 2175 w 2399"/>
              <a:gd name="T59" fmla="*/ 673 h 1517"/>
              <a:gd name="T60" fmla="*/ 2171 w 2399"/>
              <a:gd name="T61" fmla="*/ 629 h 1517"/>
              <a:gd name="T62" fmla="*/ 2181 w 2399"/>
              <a:gd name="T63" fmla="*/ 610 h 1517"/>
              <a:gd name="T64" fmla="*/ 2222 w 2399"/>
              <a:gd name="T65" fmla="*/ 585 h 1517"/>
              <a:gd name="T66" fmla="*/ 2248 w 2399"/>
              <a:gd name="T67" fmla="*/ 509 h 1517"/>
              <a:gd name="T68" fmla="*/ 2287 w 2399"/>
              <a:gd name="T69" fmla="*/ 427 h 1517"/>
              <a:gd name="T70" fmla="*/ 2314 w 2399"/>
              <a:gd name="T71" fmla="*/ 392 h 1517"/>
              <a:gd name="T72" fmla="*/ 2330 w 2399"/>
              <a:gd name="T73" fmla="*/ 331 h 1517"/>
              <a:gd name="T74" fmla="*/ 2367 w 2399"/>
              <a:gd name="T75" fmla="*/ 179 h 1517"/>
              <a:gd name="T76" fmla="*/ 2399 w 2399"/>
              <a:gd name="T77" fmla="*/ 117 h 1517"/>
              <a:gd name="T78" fmla="*/ 2321 w 2399"/>
              <a:gd name="T79" fmla="*/ 3 h 1517"/>
              <a:gd name="T80" fmla="*/ 2267 w 2399"/>
              <a:gd name="T81" fmla="*/ 120 h 1517"/>
              <a:gd name="T82" fmla="*/ 2103 w 2399"/>
              <a:gd name="T83" fmla="*/ 252 h 1517"/>
              <a:gd name="T84" fmla="*/ 2045 w 2399"/>
              <a:gd name="T85" fmla="*/ 354 h 1517"/>
              <a:gd name="T86" fmla="*/ 1980 w 2399"/>
              <a:gd name="T87" fmla="*/ 428 h 1517"/>
              <a:gd name="T88" fmla="*/ 1855 w 2399"/>
              <a:gd name="T89" fmla="*/ 515 h 1517"/>
              <a:gd name="T90" fmla="*/ 1849 w 2399"/>
              <a:gd name="T91" fmla="*/ 423 h 1517"/>
              <a:gd name="T92" fmla="*/ 1778 w 2399"/>
              <a:gd name="T93" fmla="*/ 379 h 1517"/>
              <a:gd name="T94" fmla="*/ 1721 w 2399"/>
              <a:gd name="T95" fmla="*/ 275 h 1517"/>
              <a:gd name="T96" fmla="*/ 1670 w 2399"/>
              <a:gd name="T97" fmla="*/ 392 h 1517"/>
              <a:gd name="T98" fmla="*/ 1623 w 2399"/>
              <a:gd name="T99" fmla="*/ 492 h 1517"/>
              <a:gd name="T100" fmla="*/ 1609 w 2399"/>
              <a:gd name="T101" fmla="*/ 359 h 1517"/>
              <a:gd name="T102" fmla="*/ 1691 w 2399"/>
              <a:gd name="T103" fmla="*/ 263 h 1517"/>
              <a:gd name="T104" fmla="*/ 1716 w 2399"/>
              <a:gd name="T105" fmla="*/ 242 h 1517"/>
              <a:gd name="T106" fmla="*/ 1607 w 2399"/>
              <a:gd name="T107" fmla="*/ 252 h 1517"/>
              <a:gd name="T108" fmla="*/ 1561 w 2399"/>
              <a:gd name="T109" fmla="*/ 206 h 1517"/>
              <a:gd name="T110" fmla="*/ 1476 w 2399"/>
              <a:gd name="T111" fmla="*/ 268 h 1517"/>
              <a:gd name="T112" fmla="*/ 1439 w 2399"/>
              <a:gd name="T113" fmla="*/ 228 h 1517"/>
              <a:gd name="T114" fmla="*/ 1470 w 2399"/>
              <a:gd name="T115" fmla="*/ 174 h 1517"/>
              <a:gd name="T116" fmla="*/ 1337 w 2399"/>
              <a:gd name="T117" fmla="*/ 159 h 1517"/>
              <a:gd name="T118" fmla="*/ 1237 w 2399"/>
              <a:gd name="T119" fmla="*/ 146 h 1517"/>
              <a:gd name="T120" fmla="*/ 944 w 2399"/>
              <a:gd name="T121" fmla="*/ 149 h 1517"/>
              <a:gd name="T122" fmla="*/ 457 w 2399"/>
              <a:gd name="T123" fmla="*/ 102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9" h="1517">
                <a:moveTo>
                  <a:pt x="112" y="51"/>
                </a:moveTo>
                <a:lnTo>
                  <a:pt x="114" y="70"/>
                </a:lnTo>
                <a:lnTo>
                  <a:pt x="118" y="117"/>
                </a:lnTo>
                <a:lnTo>
                  <a:pt x="116" y="174"/>
                </a:lnTo>
                <a:lnTo>
                  <a:pt x="103" y="227"/>
                </a:lnTo>
                <a:lnTo>
                  <a:pt x="91" y="251"/>
                </a:lnTo>
                <a:lnTo>
                  <a:pt x="80" y="277"/>
                </a:lnTo>
                <a:lnTo>
                  <a:pt x="68" y="304"/>
                </a:lnTo>
                <a:lnTo>
                  <a:pt x="57" y="331"/>
                </a:lnTo>
                <a:lnTo>
                  <a:pt x="46" y="356"/>
                </a:lnTo>
                <a:lnTo>
                  <a:pt x="39" y="377"/>
                </a:lnTo>
                <a:lnTo>
                  <a:pt x="32" y="393"/>
                </a:lnTo>
                <a:lnTo>
                  <a:pt x="30" y="402"/>
                </a:lnTo>
                <a:lnTo>
                  <a:pt x="30" y="421"/>
                </a:lnTo>
                <a:lnTo>
                  <a:pt x="30" y="451"/>
                </a:lnTo>
                <a:lnTo>
                  <a:pt x="26" y="483"/>
                </a:lnTo>
                <a:lnTo>
                  <a:pt x="13" y="509"/>
                </a:lnTo>
                <a:lnTo>
                  <a:pt x="2" y="527"/>
                </a:lnTo>
                <a:lnTo>
                  <a:pt x="0" y="541"/>
                </a:lnTo>
                <a:lnTo>
                  <a:pt x="4" y="551"/>
                </a:lnTo>
                <a:lnTo>
                  <a:pt x="7" y="555"/>
                </a:lnTo>
                <a:lnTo>
                  <a:pt x="7" y="564"/>
                </a:lnTo>
                <a:lnTo>
                  <a:pt x="8" y="584"/>
                </a:lnTo>
                <a:lnTo>
                  <a:pt x="8" y="607"/>
                </a:lnTo>
                <a:lnTo>
                  <a:pt x="7" y="623"/>
                </a:lnTo>
                <a:lnTo>
                  <a:pt x="7" y="632"/>
                </a:lnTo>
                <a:lnTo>
                  <a:pt x="11" y="642"/>
                </a:lnTo>
                <a:lnTo>
                  <a:pt x="14" y="651"/>
                </a:lnTo>
                <a:lnTo>
                  <a:pt x="21" y="658"/>
                </a:lnTo>
                <a:lnTo>
                  <a:pt x="27" y="669"/>
                </a:lnTo>
                <a:lnTo>
                  <a:pt x="34" y="684"/>
                </a:lnTo>
                <a:lnTo>
                  <a:pt x="39" y="701"/>
                </a:lnTo>
                <a:lnTo>
                  <a:pt x="41" y="712"/>
                </a:lnTo>
                <a:lnTo>
                  <a:pt x="43" y="724"/>
                </a:lnTo>
                <a:lnTo>
                  <a:pt x="43" y="737"/>
                </a:lnTo>
                <a:lnTo>
                  <a:pt x="44" y="749"/>
                </a:lnTo>
                <a:lnTo>
                  <a:pt x="49" y="757"/>
                </a:lnTo>
                <a:lnTo>
                  <a:pt x="55" y="761"/>
                </a:lnTo>
                <a:lnTo>
                  <a:pt x="59" y="766"/>
                </a:lnTo>
                <a:lnTo>
                  <a:pt x="58" y="771"/>
                </a:lnTo>
                <a:lnTo>
                  <a:pt x="53" y="779"/>
                </a:lnTo>
                <a:lnTo>
                  <a:pt x="49" y="787"/>
                </a:lnTo>
                <a:lnTo>
                  <a:pt x="52" y="794"/>
                </a:lnTo>
                <a:lnTo>
                  <a:pt x="55" y="802"/>
                </a:lnTo>
                <a:lnTo>
                  <a:pt x="58" y="810"/>
                </a:lnTo>
                <a:lnTo>
                  <a:pt x="61" y="820"/>
                </a:lnTo>
                <a:lnTo>
                  <a:pt x="68" y="833"/>
                </a:lnTo>
                <a:lnTo>
                  <a:pt x="76" y="844"/>
                </a:lnTo>
                <a:lnTo>
                  <a:pt x="81" y="852"/>
                </a:lnTo>
                <a:lnTo>
                  <a:pt x="85" y="861"/>
                </a:lnTo>
                <a:lnTo>
                  <a:pt x="90" y="871"/>
                </a:lnTo>
                <a:lnTo>
                  <a:pt x="93" y="883"/>
                </a:lnTo>
                <a:lnTo>
                  <a:pt x="89" y="894"/>
                </a:lnTo>
                <a:lnTo>
                  <a:pt x="86" y="899"/>
                </a:lnTo>
                <a:lnTo>
                  <a:pt x="89" y="906"/>
                </a:lnTo>
                <a:lnTo>
                  <a:pt x="93" y="911"/>
                </a:lnTo>
                <a:lnTo>
                  <a:pt x="99" y="917"/>
                </a:lnTo>
                <a:lnTo>
                  <a:pt x="105" y="921"/>
                </a:lnTo>
                <a:lnTo>
                  <a:pt x="111" y="925"/>
                </a:lnTo>
                <a:lnTo>
                  <a:pt x="116" y="928"/>
                </a:lnTo>
                <a:lnTo>
                  <a:pt x="117" y="929"/>
                </a:lnTo>
                <a:lnTo>
                  <a:pt x="118" y="929"/>
                </a:lnTo>
                <a:lnTo>
                  <a:pt x="121" y="930"/>
                </a:lnTo>
                <a:lnTo>
                  <a:pt x="126" y="931"/>
                </a:lnTo>
                <a:lnTo>
                  <a:pt x="132" y="934"/>
                </a:lnTo>
                <a:lnTo>
                  <a:pt x="139" y="938"/>
                </a:lnTo>
                <a:lnTo>
                  <a:pt x="145" y="943"/>
                </a:lnTo>
                <a:lnTo>
                  <a:pt x="153" y="949"/>
                </a:lnTo>
                <a:lnTo>
                  <a:pt x="159" y="957"/>
                </a:lnTo>
                <a:lnTo>
                  <a:pt x="166" y="965"/>
                </a:lnTo>
                <a:lnTo>
                  <a:pt x="173" y="972"/>
                </a:lnTo>
                <a:lnTo>
                  <a:pt x="180" y="979"/>
                </a:lnTo>
                <a:lnTo>
                  <a:pt x="186" y="984"/>
                </a:lnTo>
                <a:lnTo>
                  <a:pt x="191" y="989"/>
                </a:lnTo>
                <a:lnTo>
                  <a:pt x="195" y="992"/>
                </a:lnTo>
                <a:lnTo>
                  <a:pt x="198" y="993"/>
                </a:lnTo>
                <a:lnTo>
                  <a:pt x="199" y="994"/>
                </a:lnTo>
                <a:lnTo>
                  <a:pt x="203" y="995"/>
                </a:lnTo>
                <a:lnTo>
                  <a:pt x="212" y="1002"/>
                </a:lnTo>
                <a:lnTo>
                  <a:pt x="221" y="1012"/>
                </a:lnTo>
                <a:lnTo>
                  <a:pt x="227" y="1030"/>
                </a:lnTo>
                <a:lnTo>
                  <a:pt x="231" y="1048"/>
                </a:lnTo>
                <a:lnTo>
                  <a:pt x="232" y="1061"/>
                </a:lnTo>
                <a:lnTo>
                  <a:pt x="234" y="1067"/>
                </a:lnTo>
                <a:lnTo>
                  <a:pt x="234" y="1070"/>
                </a:lnTo>
                <a:lnTo>
                  <a:pt x="352" y="1072"/>
                </a:lnTo>
                <a:lnTo>
                  <a:pt x="353" y="1075"/>
                </a:lnTo>
                <a:lnTo>
                  <a:pt x="358" y="1083"/>
                </a:lnTo>
                <a:lnTo>
                  <a:pt x="366" y="1090"/>
                </a:lnTo>
                <a:lnTo>
                  <a:pt x="375" y="1098"/>
                </a:lnTo>
                <a:lnTo>
                  <a:pt x="385" y="1104"/>
                </a:lnTo>
                <a:lnTo>
                  <a:pt x="404" y="1116"/>
                </a:lnTo>
                <a:lnTo>
                  <a:pt x="428" y="1130"/>
                </a:lnTo>
                <a:lnTo>
                  <a:pt x="455" y="1145"/>
                </a:lnTo>
                <a:lnTo>
                  <a:pt x="481" y="1161"/>
                </a:lnTo>
                <a:lnTo>
                  <a:pt x="503" y="1173"/>
                </a:lnTo>
                <a:lnTo>
                  <a:pt x="518" y="1182"/>
                </a:lnTo>
                <a:lnTo>
                  <a:pt x="525" y="1186"/>
                </a:lnTo>
                <a:lnTo>
                  <a:pt x="668" y="1203"/>
                </a:lnTo>
                <a:lnTo>
                  <a:pt x="669" y="1203"/>
                </a:lnTo>
                <a:lnTo>
                  <a:pt x="673" y="1202"/>
                </a:lnTo>
                <a:lnTo>
                  <a:pt x="676" y="1197"/>
                </a:lnTo>
                <a:lnTo>
                  <a:pt x="677" y="1189"/>
                </a:lnTo>
                <a:lnTo>
                  <a:pt x="677" y="1180"/>
                </a:lnTo>
                <a:lnTo>
                  <a:pt x="680" y="1175"/>
                </a:lnTo>
                <a:lnTo>
                  <a:pt x="685" y="1172"/>
                </a:lnTo>
                <a:lnTo>
                  <a:pt x="694" y="1172"/>
                </a:lnTo>
                <a:lnTo>
                  <a:pt x="702" y="1172"/>
                </a:lnTo>
                <a:lnTo>
                  <a:pt x="712" y="1173"/>
                </a:lnTo>
                <a:lnTo>
                  <a:pt x="725" y="1173"/>
                </a:lnTo>
                <a:lnTo>
                  <a:pt x="739" y="1175"/>
                </a:lnTo>
                <a:lnTo>
                  <a:pt x="752" y="1176"/>
                </a:lnTo>
                <a:lnTo>
                  <a:pt x="763" y="1176"/>
                </a:lnTo>
                <a:lnTo>
                  <a:pt x="771" y="1177"/>
                </a:lnTo>
                <a:lnTo>
                  <a:pt x="773" y="1177"/>
                </a:lnTo>
                <a:lnTo>
                  <a:pt x="813" y="1226"/>
                </a:lnTo>
                <a:lnTo>
                  <a:pt x="814" y="1227"/>
                </a:lnTo>
                <a:lnTo>
                  <a:pt x="818" y="1230"/>
                </a:lnTo>
                <a:lnTo>
                  <a:pt x="825" y="1234"/>
                </a:lnTo>
                <a:lnTo>
                  <a:pt x="831" y="1239"/>
                </a:lnTo>
                <a:lnTo>
                  <a:pt x="839" y="1245"/>
                </a:lnTo>
                <a:lnTo>
                  <a:pt x="845" y="1252"/>
                </a:lnTo>
                <a:lnTo>
                  <a:pt x="850" y="1258"/>
                </a:lnTo>
                <a:lnTo>
                  <a:pt x="853" y="1264"/>
                </a:lnTo>
                <a:lnTo>
                  <a:pt x="855" y="1272"/>
                </a:lnTo>
                <a:lnTo>
                  <a:pt x="859" y="1281"/>
                </a:lnTo>
                <a:lnTo>
                  <a:pt x="867" y="1293"/>
                </a:lnTo>
                <a:lnTo>
                  <a:pt x="875" y="1303"/>
                </a:lnTo>
                <a:lnTo>
                  <a:pt x="885" y="1314"/>
                </a:lnTo>
                <a:lnTo>
                  <a:pt x="896" y="1323"/>
                </a:lnTo>
                <a:lnTo>
                  <a:pt x="908" y="1332"/>
                </a:lnTo>
                <a:lnTo>
                  <a:pt x="921" y="1339"/>
                </a:lnTo>
                <a:lnTo>
                  <a:pt x="923" y="1339"/>
                </a:lnTo>
                <a:lnTo>
                  <a:pt x="931" y="1339"/>
                </a:lnTo>
                <a:lnTo>
                  <a:pt x="939" y="1335"/>
                </a:lnTo>
                <a:lnTo>
                  <a:pt x="945" y="1325"/>
                </a:lnTo>
                <a:lnTo>
                  <a:pt x="952" y="1311"/>
                </a:lnTo>
                <a:lnTo>
                  <a:pt x="962" y="1300"/>
                </a:lnTo>
                <a:lnTo>
                  <a:pt x="972" y="1295"/>
                </a:lnTo>
                <a:lnTo>
                  <a:pt x="980" y="1296"/>
                </a:lnTo>
                <a:lnTo>
                  <a:pt x="984" y="1298"/>
                </a:lnTo>
                <a:lnTo>
                  <a:pt x="990" y="1300"/>
                </a:lnTo>
                <a:lnTo>
                  <a:pt x="998" y="1302"/>
                </a:lnTo>
                <a:lnTo>
                  <a:pt x="1007" y="1303"/>
                </a:lnTo>
                <a:lnTo>
                  <a:pt x="1014" y="1305"/>
                </a:lnTo>
                <a:lnTo>
                  <a:pt x="1022" y="1308"/>
                </a:lnTo>
                <a:lnTo>
                  <a:pt x="1030" y="1311"/>
                </a:lnTo>
                <a:lnTo>
                  <a:pt x="1035" y="1313"/>
                </a:lnTo>
                <a:lnTo>
                  <a:pt x="1044" y="1321"/>
                </a:lnTo>
                <a:lnTo>
                  <a:pt x="1053" y="1332"/>
                </a:lnTo>
                <a:lnTo>
                  <a:pt x="1062" y="1345"/>
                </a:lnTo>
                <a:lnTo>
                  <a:pt x="1069" y="1358"/>
                </a:lnTo>
                <a:lnTo>
                  <a:pt x="1073" y="1366"/>
                </a:lnTo>
                <a:lnTo>
                  <a:pt x="1078" y="1375"/>
                </a:lnTo>
                <a:lnTo>
                  <a:pt x="1086" y="1385"/>
                </a:lnTo>
                <a:lnTo>
                  <a:pt x="1093" y="1395"/>
                </a:lnTo>
                <a:lnTo>
                  <a:pt x="1100" y="1405"/>
                </a:lnTo>
                <a:lnTo>
                  <a:pt x="1108" y="1414"/>
                </a:lnTo>
                <a:lnTo>
                  <a:pt x="1114" y="1421"/>
                </a:lnTo>
                <a:lnTo>
                  <a:pt x="1120" y="1426"/>
                </a:lnTo>
                <a:lnTo>
                  <a:pt x="1128" y="1435"/>
                </a:lnTo>
                <a:lnTo>
                  <a:pt x="1136" y="1446"/>
                </a:lnTo>
                <a:lnTo>
                  <a:pt x="1143" y="1459"/>
                </a:lnTo>
                <a:lnTo>
                  <a:pt x="1145" y="1471"/>
                </a:lnTo>
                <a:lnTo>
                  <a:pt x="1148" y="1476"/>
                </a:lnTo>
                <a:lnTo>
                  <a:pt x="1154" y="1483"/>
                </a:lnTo>
                <a:lnTo>
                  <a:pt x="1166" y="1490"/>
                </a:lnTo>
                <a:lnTo>
                  <a:pt x="1178" y="1496"/>
                </a:lnTo>
                <a:lnTo>
                  <a:pt x="1195" y="1503"/>
                </a:lnTo>
                <a:lnTo>
                  <a:pt x="1212" y="1509"/>
                </a:lnTo>
                <a:lnTo>
                  <a:pt x="1230" y="1513"/>
                </a:lnTo>
                <a:lnTo>
                  <a:pt x="1246" y="1517"/>
                </a:lnTo>
                <a:lnTo>
                  <a:pt x="1239" y="1475"/>
                </a:lnTo>
                <a:lnTo>
                  <a:pt x="1237" y="1473"/>
                </a:lnTo>
                <a:lnTo>
                  <a:pt x="1236" y="1471"/>
                </a:lnTo>
                <a:lnTo>
                  <a:pt x="1234" y="1467"/>
                </a:lnTo>
                <a:lnTo>
                  <a:pt x="1232" y="1460"/>
                </a:lnTo>
                <a:lnTo>
                  <a:pt x="1235" y="1444"/>
                </a:lnTo>
                <a:lnTo>
                  <a:pt x="1243" y="1419"/>
                </a:lnTo>
                <a:lnTo>
                  <a:pt x="1253" y="1395"/>
                </a:lnTo>
                <a:lnTo>
                  <a:pt x="1264" y="1381"/>
                </a:lnTo>
                <a:lnTo>
                  <a:pt x="1270" y="1377"/>
                </a:lnTo>
                <a:lnTo>
                  <a:pt x="1276" y="1375"/>
                </a:lnTo>
                <a:lnTo>
                  <a:pt x="1282" y="1372"/>
                </a:lnTo>
                <a:lnTo>
                  <a:pt x="1287" y="1368"/>
                </a:lnTo>
                <a:lnTo>
                  <a:pt x="1294" y="1367"/>
                </a:lnTo>
                <a:lnTo>
                  <a:pt x="1299" y="1364"/>
                </a:lnTo>
                <a:lnTo>
                  <a:pt x="1304" y="1362"/>
                </a:lnTo>
                <a:lnTo>
                  <a:pt x="1309" y="1361"/>
                </a:lnTo>
                <a:lnTo>
                  <a:pt x="1314" y="1359"/>
                </a:lnTo>
                <a:lnTo>
                  <a:pt x="1322" y="1355"/>
                </a:lnTo>
                <a:lnTo>
                  <a:pt x="1331" y="1352"/>
                </a:lnTo>
                <a:lnTo>
                  <a:pt x="1340" y="1346"/>
                </a:lnTo>
                <a:lnTo>
                  <a:pt x="1349" y="1340"/>
                </a:lnTo>
                <a:lnTo>
                  <a:pt x="1355" y="1334"/>
                </a:lnTo>
                <a:lnTo>
                  <a:pt x="1359" y="1326"/>
                </a:lnTo>
                <a:lnTo>
                  <a:pt x="1361" y="1318"/>
                </a:lnTo>
                <a:lnTo>
                  <a:pt x="1362" y="1305"/>
                </a:lnTo>
                <a:lnTo>
                  <a:pt x="1367" y="1296"/>
                </a:lnTo>
                <a:lnTo>
                  <a:pt x="1375" y="1294"/>
                </a:lnTo>
                <a:lnTo>
                  <a:pt x="1380" y="1299"/>
                </a:lnTo>
                <a:lnTo>
                  <a:pt x="1386" y="1304"/>
                </a:lnTo>
                <a:lnTo>
                  <a:pt x="1395" y="1300"/>
                </a:lnTo>
                <a:lnTo>
                  <a:pt x="1405" y="1294"/>
                </a:lnTo>
                <a:lnTo>
                  <a:pt x="1417" y="1287"/>
                </a:lnTo>
                <a:lnTo>
                  <a:pt x="1428" y="1285"/>
                </a:lnTo>
                <a:lnTo>
                  <a:pt x="1436" y="1282"/>
                </a:lnTo>
                <a:lnTo>
                  <a:pt x="1441" y="1282"/>
                </a:lnTo>
                <a:lnTo>
                  <a:pt x="1443" y="1282"/>
                </a:lnTo>
                <a:lnTo>
                  <a:pt x="1445" y="1281"/>
                </a:lnTo>
                <a:lnTo>
                  <a:pt x="1452" y="1280"/>
                </a:lnTo>
                <a:lnTo>
                  <a:pt x="1461" y="1281"/>
                </a:lnTo>
                <a:lnTo>
                  <a:pt x="1471" y="1285"/>
                </a:lnTo>
                <a:lnTo>
                  <a:pt x="1476" y="1287"/>
                </a:lnTo>
                <a:lnTo>
                  <a:pt x="1481" y="1289"/>
                </a:lnTo>
                <a:lnTo>
                  <a:pt x="1486" y="1290"/>
                </a:lnTo>
                <a:lnTo>
                  <a:pt x="1493" y="1290"/>
                </a:lnTo>
                <a:lnTo>
                  <a:pt x="1498" y="1290"/>
                </a:lnTo>
                <a:lnTo>
                  <a:pt x="1503" y="1289"/>
                </a:lnTo>
                <a:lnTo>
                  <a:pt x="1508" y="1287"/>
                </a:lnTo>
                <a:lnTo>
                  <a:pt x="1513" y="1285"/>
                </a:lnTo>
                <a:lnTo>
                  <a:pt x="1523" y="1280"/>
                </a:lnTo>
                <a:lnTo>
                  <a:pt x="1534" y="1280"/>
                </a:lnTo>
                <a:lnTo>
                  <a:pt x="1543" y="1284"/>
                </a:lnTo>
                <a:lnTo>
                  <a:pt x="1549" y="1290"/>
                </a:lnTo>
                <a:lnTo>
                  <a:pt x="1557" y="1298"/>
                </a:lnTo>
                <a:lnTo>
                  <a:pt x="1564" y="1304"/>
                </a:lnTo>
                <a:lnTo>
                  <a:pt x="1573" y="1307"/>
                </a:lnTo>
                <a:lnTo>
                  <a:pt x="1584" y="1304"/>
                </a:lnTo>
                <a:lnTo>
                  <a:pt x="1593" y="1300"/>
                </a:lnTo>
                <a:lnTo>
                  <a:pt x="1599" y="1299"/>
                </a:lnTo>
                <a:lnTo>
                  <a:pt x="1603" y="1302"/>
                </a:lnTo>
                <a:lnTo>
                  <a:pt x="1607" y="1307"/>
                </a:lnTo>
                <a:lnTo>
                  <a:pt x="1609" y="1308"/>
                </a:lnTo>
                <a:lnTo>
                  <a:pt x="1613" y="1302"/>
                </a:lnTo>
                <a:lnTo>
                  <a:pt x="1616" y="1293"/>
                </a:lnTo>
                <a:lnTo>
                  <a:pt x="1617" y="1287"/>
                </a:lnTo>
                <a:lnTo>
                  <a:pt x="1620" y="1287"/>
                </a:lnTo>
                <a:lnTo>
                  <a:pt x="1625" y="1289"/>
                </a:lnTo>
                <a:lnTo>
                  <a:pt x="1631" y="1291"/>
                </a:lnTo>
                <a:lnTo>
                  <a:pt x="1640" y="1296"/>
                </a:lnTo>
                <a:lnTo>
                  <a:pt x="1645" y="1299"/>
                </a:lnTo>
                <a:lnTo>
                  <a:pt x="1652" y="1300"/>
                </a:lnTo>
                <a:lnTo>
                  <a:pt x="1658" y="1302"/>
                </a:lnTo>
                <a:lnTo>
                  <a:pt x="1664" y="1302"/>
                </a:lnTo>
                <a:lnTo>
                  <a:pt x="1671" y="1302"/>
                </a:lnTo>
                <a:lnTo>
                  <a:pt x="1675" y="1300"/>
                </a:lnTo>
                <a:lnTo>
                  <a:pt x="1677" y="1299"/>
                </a:lnTo>
                <a:lnTo>
                  <a:pt x="1677" y="1296"/>
                </a:lnTo>
                <a:lnTo>
                  <a:pt x="1671" y="1290"/>
                </a:lnTo>
                <a:lnTo>
                  <a:pt x="1662" y="1284"/>
                </a:lnTo>
                <a:lnTo>
                  <a:pt x="1653" y="1279"/>
                </a:lnTo>
                <a:lnTo>
                  <a:pt x="1645" y="1273"/>
                </a:lnTo>
                <a:lnTo>
                  <a:pt x="1639" y="1267"/>
                </a:lnTo>
                <a:lnTo>
                  <a:pt x="1631" y="1257"/>
                </a:lnTo>
                <a:lnTo>
                  <a:pt x="1625" y="1250"/>
                </a:lnTo>
                <a:lnTo>
                  <a:pt x="1617" y="1250"/>
                </a:lnTo>
                <a:lnTo>
                  <a:pt x="1611" y="1253"/>
                </a:lnTo>
                <a:lnTo>
                  <a:pt x="1603" y="1250"/>
                </a:lnTo>
                <a:lnTo>
                  <a:pt x="1598" y="1245"/>
                </a:lnTo>
                <a:lnTo>
                  <a:pt x="1595" y="1243"/>
                </a:lnTo>
                <a:lnTo>
                  <a:pt x="1599" y="1240"/>
                </a:lnTo>
                <a:lnTo>
                  <a:pt x="1608" y="1236"/>
                </a:lnTo>
                <a:lnTo>
                  <a:pt x="1620" y="1234"/>
                </a:lnTo>
                <a:lnTo>
                  <a:pt x="1631" y="1236"/>
                </a:lnTo>
                <a:lnTo>
                  <a:pt x="1639" y="1239"/>
                </a:lnTo>
                <a:lnTo>
                  <a:pt x="1644" y="1235"/>
                </a:lnTo>
                <a:lnTo>
                  <a:pt x="1649" y="1230"/>
                </a:lnTo>
                <a:lnTo>
                  <a:pt x="1659" y="1226"/>
                </a:lnTo>
                <a:lnTo>
                  <a:pt x="1667" y="1225"/>
                </a:lnTo>
                <a:lnTo>
                  <a:pt x="1675" y="1223"/>
                </a:lnTo>
                <a:lnTo>
                  <a:pt x="1681" y="1222"/>
                </a:lnTo>
                <a:lnTo>
                  <a:pt x="1687" y="1222"/>
                </a:lnTo>
                <a:lnTo>
                  <a:pt x="1694" y="1221"/>
                </a:lnTo>
                <a:lnTo>
                  <a:pt x="1699" y="1220"/>
                </a:lnTo>
                <a:lnTo>
                  <a:pt x="1704" y="1217"/>
                </a:lnTo>
                <a:lnTo>
                  <a:pt x="1708" y="1214"/>
                </a:lnTo>
                <a:lnTo>
                  <a:pt x="1712" y="1207"/>
                </a:lnTo>
                <a:lnTo>
                  <a:pt x="1712" y="1200"/>
                </a:lnTo>
                <a:lnTo>
                  <a:pt x="1712" y="1199"/>
                </a:lnTo>
                <a:lnTo>
                  <a:pt x="1717" y="1206"/>
                </a:lnTo>
                <a:lnTo>
                  <a:pt x="1725" y="1214"/>
                </a:lnTo>
                <a:lnTo>
                  <a:pt x="1734" y="1216"/>
                </a:lnTo>
                <a:lnTo>
                  <a:pt x="1739" y="1216"/>
                </a:lnTo>
                <a:lnTo>
                  <a:pt x="1741" y="1214"/>
                </a:lnTo>
                <a:lnTo>
                  <a:pt x="1744" y="1212"/>
                </a:lnTo>
                <a:lnTo>
                  <a:pt x="1749" y="1206"/>
                </a:lnTo>
                <a:lnTo>
                  <a:pt x="1755" y="1200"/>
                </a:lnTo>
                <a:lnTo>
                  <a:pt x="1764" y="1200"/>
                </a:lnTo>
                <a:lnTo>
                  <a:pt x="1775" y="1200"/>
                </a:lnTo>
                <a:lnTo>
                  <a:pt x="1787" y="1199"/>
                </a:lnTo>
                <a:lnTo>
                  <a:pt x="1798" y="1198"/>
                </a:lnTo>
                <a:lnTo>
                  <a:pt x="1802" y="1197"/>
                </a:lnTo>
                <a:lnTo>
                  <a:pt x="1807" y="1197"/>
                </a:lnTo>
                <a:lnTo>
                  <a:pt x="1817" y="1197"/>
                </a:lnTo>
                <a:lnTo>
                  <a:pt x="1827" y="1198"/>
                </a:lnTo>
                <a:lnTo>
                  <a:pt x="1835" y="1203"/>
                </a:lnTo>
                <a:lnTo>
                  <a:pt x="1841" y="1209"/>
                </a:lnTo>
                <a:lnTo>
                  <a:pt x="1849" y="1218"/>
                </a:lnTo>
                <a:lnTo>
                  <a:pt x="1857" y="1226"/>
                </a:lnTo>
                <a:lnTo>
                  <a:pt x="1863" y="1231"/>
                </a:lnTo>
                <a:lnTo>
                  <a:pt x="1870" y="1232"/>
                </a:lnTo>
                <a:lnTo>
                  <a:pt x="1875" y="1227"/>
                </a:lnTo>
                <a:lnTo>
                  <a:pt x="1881" y="1222"/>
                </a:lnTo>
                <a:lnTo>
                  <a:pt x="1889" y="1217"/>
                </a:lnTo>
                <a:lnTo>
                  <a:pt x="1895" y="1211"/>
                </a:lnTo>
                <a:lnTo>
                  <a:pt x="1899" y="1203"/>
                </a:lnTo>
                <a:lnTo>
                  <a:pt x="1903" y="1197"/>
                </a:lnTo>
                <a:lnTo>
                  <a:pt x="1909" y="1194"/>
                </a:lnTo>
                <a:lnTo>
                  <a:pt x="1913" y="1194"/>
                </a:lnTo>
                <a:lnTo>
                  <a:pt x="1918" y="1195"/>
                </a:lnTo>
                <a:lnTo>
                  <a:pt x="1925" y="1197"/>
                </a:lnTo>
                <a:lnTo>
                  <a:pt x="1930" y="1198"/>
                </a:lnTo>
                <a:lnTo>
                  <a:pt x="1936" y="1202"/>
                </a:lnTo>
                <a:lnTo>
                  <a:pt x="1943" y="1206"/>
                </a:lnTo>
                <a:lnTo>
                  <a:pt x="1949" y="1212"/>
                </a:lnTo>
                <a:lnTo>
                  <a:pt x="1954" y="1220"/>
                </a:lnTo>
                <a:lnTo>
                  <a:pt x="1964" y="1232"/>
                </a:lnTo>
                <a:lnTo>
                  <a:pt x="1973" y="1238"/>
                </a:lnTo>
                <a:lnTo>
                  <a:pt x="1980" y="1240"/>
                </a:lnTo>
                <a:lnTo>
                  <a:pt x="1985" y="1245"/>
                </a:lnTo>
                <a:lnTo>
                  <a:pt x="1989" y="1252"/>
                </a:lnTo>
                <a:lnTo>
                  <a:pt x="1993" y="1259"/>
                </a:lnTo>
                <a:lnTo>
                  <a:pt x="1994" y="1267"/>
                </a:lnTo>
                <a:lnTo>
                  <a:pt x="1994" y="1276"/>
                </a:lnTo>
                <a:lnTo>
                  <a:pt x="1991" y="1285"/>
                </a:lnTo>
                <a:lnTo>
                  <a:pt x="1990" y="1295"/>
                </a:lnTo>
                <a:lnTo>
                  <a:pt x="1993" y="1302"/>
                </a:lnTo>
                <a:lnTo>
                  <a:pt x="2002" y="1302"/>
                </a:lnTo>
                <a:lnTo>
                  <a:pt x="2011" y="1302"/>
                </a:lnTo>
                <a:lnTo>
                  <a:pt x="2014" y="1307"/>
                </a:lnTo>
                <a:lnTo>
                  <a:pt x="2013" y="1316"/>
                </a:lnTo>
                <a:lnTo>
                  <a:pt x="2011" y="1325"/>
                </a:lnTo>
                <a:lnTo>
                  <a:pt x="2011" y="1332"/>
                </a:lnTo>
                <a:lnTo>
                  <a:pt x="2012" y="1340"/>
                </a:lnTo>
                <a:lnTo>
                  <a:pt x="2016" y="1346"/>
                </a:lnTo>
                <a:lnTo>
                  <a:pt x="2020" y="1353"/>
                </a:lnTo>
                <a:lnTo>
                  <a:pt x="2025" y="1357"/>
                </a:lnTo>
                <a:lnTo>
                  <a:pt x="2031" y="1359"/>
                </a:lnTo>
                <a:lnTo>
                  <a:pt x="2036" y="1362"/>
                </a:lnTo>
                <a:lnTo>
                  <a:pt x="2039" y="1369"/>
                </a:lnTo>
                <a:lnTo>
                  <a:pt x="2041" y="1378"/>
                </a:lnTo>
                <a:lnTo>
                  <a:pt x="2046" y="1385"/>
                </a:lnTo>
                <a:lnTo>
                  <a:pt x="2053" y="1390"/>
                </a:lnTo>
                <a:lnTo>
                  <a:pt x="2062" y="1398"/>
                </a:lnTo>
                <a:lnTo>
                  <a:pt x="2066" y="1402"/>
                </a:lnTo>
                <a:lnTo>
                  <a:pt x="2072" y="1405"/>
                </a:lnTo>
                <a:lnTo>
                  <a:pt x="2077" y="1408"/>
                </a:lnTo>
                <a:lnTo>
                  <a:pt x="2084" y="1410"/>
                </a:lnTo>
                <a:lnTo>
                  <a:pt x="2089" y="1413"/>
                </a:lnTo>
                <a:lnTo>
                  <a:pt x="2094" y="1416"/>
                </a:lnTo>
                <a:lnTo>
                  <a:pt x="2099" y="1419"/>
                </a:lnTo>
                <a:lnTo>
                  <a:pt x="2102" y="1423"/>
                </a:lnTo>
                <a:lnTo>
                  <a:pt x="2105" y="1431"/>
                </a:lnTo>
                <a:lnTo>
                  <a:pt x="2108" y="1437"/>
                </a:lnTo>
                <a:lnTo>
                  <a:pt x="2113" y="1441"/>
                </a:lnTo>
                <a:lnTo>
                  <a:pt x="2123" y="1443"/>
                </a:lnTo>
                <a:lnTo>
                  <a:pt x="2134" y="1443"/>
                </a:lnTo>
                <a:lnTo>
                  <a:pt x="2141" y="1440"/>
                </a:lnTo>
                <a:lnTo>
                  <a:pt x="2145" y="1437"/>
                </a:lnTo>
                <a:lnTo>
                  <a:pt x="2146" y="1432"/>
                </a:lnTo>
                <a:lnTo>
                  <a:pt x="2148" y="1423"/>
                </a:lnTo>
                <a:lnTo>
                  <a:pt x="2149" y="1410"/>
                </a:lnTo>
                <a:lnTo>
                  <a:pt x="2150" y="1396"/>
                </a:lnTo>
                <a:lnTo>
                  <a:pt x="2152" y="1386"/>
                </a:lnTo>
                <a:lnTo>
                  <a:pt x="2153" y="1376"/>
                </a:lnTo>
                <a:lnTo>
                  <a:pt x="2153" y="1363"/>
                </a:lnTo>
                <a:lnTo>
                  <a:pt x="2152" y="1349"/>
                </a:lnTo>
                <a:lnTo>
                  <a:pt x="2146" y="1336"/>
                </a:lnTo>
                <a:lnTo>
                  <a:pt x="2141" y="1328"/>
                </a:lnTo>
                <a:lnTo>
                  <a:pt x="2135" y="1320"/>
                </a:lnTo>
                <a:lnTo>
                  <a:pt x="2128" y="1311"/>
                </a:lnTo>
                <a:lnTo>
                  <a:pt x="2122" y="1300"/>
                </a:lnTo>
                <a:lnTo>
                  <a:pt x="2116" y="1290"/>
                </a:lnTo>
                <a:lnTo>
                  <a:pt x="2111" y="1281"/>
                </a:lnTo>
                <a:lnTo>
                  <a:pt x="2107" y="1272"/>
                </a:lnTo>
                <a:lnTo>
                  <a:pt x="2104" y="1264"/>
                </a:lnTo>
                <a:lnTo>
                  <a:pt x="2099" y="1249"/>
                </a:lnTo>
                <a:lnTo>
                  <a:pt x="2089" y="1232"/>
                </a:lnTo>
                <a:lnTo>
                  <a:pt x="2078" y="1216"/>
                </a:lnTo>
                <a:lnTo>
                  <a:pt x="2070" y="1206"/>
                </a:lnTo>
                <a:lnTo>
                  <a:pt x="2063" y="1195"/>
                </a:lnTo>
                <a:lnTo>
                  <a:pt x="2055" y="1180"/>
                </a:lnTo>
                <a:lnTo>
                  <a:pt x="2048" y="1159"/>
                </a:lnTo>
                <a:lnTo>
                  <a:pt x="2041" y="1135"/>
                </a:lnTo>
                <a:lnTo>
                  <a:pt x="2040" y="1108"/>
                </a:lnTo>
                <a:lnTo>
                  <a:pt x="2041" y="1083"/>
                </a:lnTo>
                <a:lnTo>
                  <a:pt x="2048" y="1058"/>
                </a:lnTo>
                <a:lnTo>
                  <a:pt x="2058" y="1036"/>
                </a:lnTo>
                <a:lnTo>
                  <a:pt x="2064" y="1027"/>
                </a:lnTo>
                <a:lnTo>
                  <a:pt x="2071" y="1020"/>
                </a:lnTo>
                <a:lnTo>
                  <a:pt x="2076" y="1012"/>
                </a:lnTo>
                <a:lnTo>
                  <a:pt x="2081" y="1004"/>
                </a:lnTo>
                <a:lnTo>
                  <a:pt x="2086" y="998"/>
                </a:lnTo>
                <a:lnTo>
                  <a:pt x="2091" y="993"/>
                </a:lnTo>
                <a:lnTo>
                  <a:pt x="2096" y="986"/>
                </a:lnTo>
                <a:lnTo>
                  <a:pt x="2102" y="980"/>
                </a:lnTo>
                <a:lnTo>
                  <a:pt x="2111" y="969"/>
                </a:lnTo>
                <a:lnTo>
                  <a:pt x="2116" y="960"/>
                </a:lnTo>
                <a:lnTo>
                  <a:pt x="2118" y="951"/>
                </a:lnTo>
                <a:lnTo>
                  <a:pt x="2121" y="943"/>
                </a:lnTo>
                <a:lnTo>
                  <a:pt x="2125" y="933"/>
                </a:lnTo>
                <a:lnTo>
                  <a:pt x="2132" y="920"/>
                </a:lnTo>
                <a:lnTo>
                  <a:pt x="2141" y="910"/>
                </a:lnTo>
                <a:lnTo>
                  <a:pt x="2152" y="906"/>
                </a:lnTo>
                <a:lnTo>
                  <a:pt x="2159" y="904"/>
                </a:lnTo>
                <a:lnTo>
                  <a:pt x="2162" y="901"/>
                </a:lnTo>
                <a:lnTo>
                  <a:pt x="2163" y="893"/>
                </a:lnTo>
                <a:lnTo>
                  <a:pt x="2168" y="884"/>
                </a:lnTo>
                <a:lnTo>
                  <a:pt x="2177" y="872"/>
                </a:lnTo>
                <a:lnTo>
                  <a:pt x="2185" y="861"/>
                </a:lnTo>
                <a:lnTo>
                  <a:pt x="2191" y="851"/>
                </a:lnTo>
                <a:lnTo>
                  <a:pt x="2196" y="842"/>
                </a:lnTo>
                <a:lnTo>
                  <a:pt x="2200" y="834"/>
                </a:lnTo>
                <a:lnTo>
                  <a:pt x="2203" y="828"/>
                </a:lnTo>
                <a:lnTo>
                  <a:pt x="2205" y="822"/>
                </a:lnTo>
                <a:lnTo>
                  <a:pt x="2205" y="821"/>
                </a:lnTo>
                <a:lnTo>
                  <a:pt x="2208" y="807"/>
                </a:lnTo>
                <a:lnTo>
                  <a:pt x="2200" y="796"/>
                </a:lnTo>
                <a:lnTo>
                  <a:pt x="2203" y="794"/>
                </a:lnTo>
                <a:lnTo>
                  <a:pt x="2208" y="794"/>
                </a:lnTo>
                <a:lnTo>
                  <a:pt x="2214" y="794"/>
                </a:lnTo>
                <a:lnTo>
                  <a:pt x="2222" y="798"/>
                </a:lnTo>
                <a:lnTo>
                  <a:pt x="2228" y="799"/>
                </a:lnTo>
                <a:lnTo>
                  <a:pt x="2230" y="792"/>
                </a:lnTo>
                <a:lnTo>
                  <a:pt x="2228" y="781"/>
                </a:lnTo>
                <a:lnTo>
                  <a:pt x="2226" y="774"/>
                </a:lnTo>
                <a:lnTo>
                  <a:pt x="2221" y="769"/>
                </a:lnTo>
                <a:lnTo>
                  <a:pt x="2216" y="766"/>
                </a:lnTo>
                <a:lnTo>
                  <a:pt x="2209" y="766"/>
                </a:lnTo>
                <a:lnTo>
                  <a:pt x="2203" y="767"/>
                </a:lnTo>
                <a:lnTo>
                  <a:pt x="2198" y="767"/>
                </a:lnTo>
                <a:lnTo>
                  <a:pt x="2196" y="765"/>
                </a:lnTo>
                <a:lnTo>
                  <a:pt x="2199" y="760"/>
                </a:lnTo>
                <a:lnTo>
                  <a:pt x="2205" y="755"/>
                </a:lnTo>
                <a:lnTo>
                  <a:pt x="2212" y="747"/>
                </a:lnTo>
                <a:lnTo>
                  <a:pt x="2216" y="735"/>
                </a:lnTo>
                <a:lnTo>
                  <a:pt x="2216" y="724"/>
                </a:lnTo>
                <a:lnTo>
                  <a:pt x="2214" y="715"/>
                </a:lnTo>
                <a:lnTo>
                  <a:pt x="2212" y="710"/>
                </a:lnTo>
                <a:lnTo>
                  <a:pt x="2207" y="707"/>
                </a:lnTo>
                <a:lnTo>
                  <a:pt x="2200" y="706"/>
                </a:lnTo>
                <a:lnTo>
                  <a:pt x="2194" y="707"/>
                </a:lnTo>
                <a:lnTo>
                  <a:pt x="2187" y="707"/>
                </a:lnTo>
                <a:lnTo>
                  <a:pt x="2181" y="705"/>
                </a:lnTo>
                <a:lnTo>
                  <a:pt x="2177" y="699"/>
                </a:lnTo>
                <a:lnTo>
                  <a:pt x="2177" y="693"/>
                </a:lnTo>
                <a:lnTo>
                  <a:pt x="2178" y="685"/>
                </a:lnTo>
                <a:lnTo>
                  <a:pt x="2177" y="679"/>
                </a:lnTo>
                <a:lnTo>
                  <a:pt x="2175" y="673"/>
                </a:lnTo>
                <a:lnTo>
                  <a:pt x="2172" y="667"/>
                </a:lnTo>
                <a:lnTo>
                  <a:pt x="2173" y="662"/>
                </a:lnTo>
                <a:lnTo>
                  <a:pt x="2180" y="657"/>
                </a:lnTo>
                <a:lnTo>
                  <a:pt x="2184" y="655"/>
                </a:lnTo>
                <a:lnTo>
                  <a:pt x="2182" y="651"/>
                </a:lnTo>
                <a:lnTo>
                  <a:pt x="2177" y="647"/>
                </a:lnTo>
                <a:lnTo>
                  <a:pt x="2173" y="646"/>
                </a:lnTo>
                <a:lnTo>
                  <a:pt x="2168" y="644"/>
                </a:lnTo>
                <a:lnTo>
                  <a:pt x="2161" y="642"/>
                </a:lnTo>
                <a:lnTo>
                  <a:pt x="2155" y="638"/>
                </a:lnTo>
                <a:lnTo>
                  <a:pt x="2154" y="635"/>
                </a:lnTo>
                <a:lnTo>
                  <a:pt x="2157" y="633"/>
                </a:lnTo>
                <a:lnTo>
                  <a:pt x="2163" y="630"/>
                </a:lnTo>
                <a:lnTo>
                  <a:pt x="2168" y="629"/>
                </a:lnTo>
                <a:lnTo>
                  <a:pt x="2171" y="629"/>
                </a:lnTo>
                <a:lnTo>
                  <a:pt x="2171" y="626"/>
                </a:lnTo>
                <a:lnTo>
                  <a:pt x="2166" y="619"/>
                </a:lnTo>
                <a:lnTo>
                  <a:pt x="2158" y="606"/>
                </a:lnTo>
                <a:lnTo>
                  <a:pt x="2152" y="592"/>
                </a:lnTo>
                <a:lnTo>
                  <a:pt x="2148" y="579"/>
                </a:lnTo>
                <a:lnTo>
                  <a:pt x="2152" y="569"/>
                </a:lnTo>
                <a:lnTo>
                  <a:pt x="2159" y="560"/>
                </a:lnTo>
                <a:lnTo>
                  <a:pt x="2164" y="552"/>
                </a:lnTo>
                <a:lnTo>
                  <a:pt x="2170" y="551"/>
                </a:lnTo>
                <a:lnTo>
                  <a:pt x="2172" y="557"/>
                </a:lnTo>
                <a:lnTo>
                  <a:pt x="2175" y="569"/>
                </a:lnTo>
                <a:lnTo>
                  <a:pt x="2177" y="580"/>
                </a:lnTo>
                <a:lnTo>
                  <a:pt x="2178" y="592"/>
                </a:lnTo>
                <a:lnTo>
                  <a:pt x="2180" y="602"/>
                </a:lnTo>
                <a:lnTo>
                  <a:pt x="2181" y="610"/>
                </a:lnTo>
                <a:lnTo>
                  <a:pt x="2184" y="615"/>
                </a:lnTo>
                <a:lnTo>
                  <a:pt x="2189" y="619"/>
                </a:lnTo>
                <a:lnTo>
                  <a:pt x="2194" y="623"/>
                </a:lnTo>
                <a:lnTo>
                  <a:pt x="2202" y="629"/>
                </a:lnTo>
                <a:lnTo>
                  <a:pt x="2212" y="638"/>
                </a:lnTo>
                <a:lnTo>
                  <a:pt x="2220" y="643"/>
                </a:lnTo>
                <a:lnTo>
                  <a:pt x="2222" y="639"/>
                </a:lnTo>
                <a:lnTo>
                  <a:pt x="2221" y="632"/>
                </a:lnTo>
                <a:lnTo>
                  <a:pt x="2218" y="626"/>
                </a:lnTo>
                <a:lnTo>
                  <a:pt x="2217" y="623"/>
                </a:lnTo>
                <a:lnTo>
                  <a:pt x="2217" y="616"/>
                </a:lnTo>
                <a:lnTo>
                  <a:pt x="2221" y="609"/>
                </a:lnTo>
                <a:lnTo>
                  <a:pt x="2226" y="601"/>
                </a:lnTo>
                <a:lnTo>
                  <a:pt x="2227" y="593"/>
                </a:lnTo>
                <a:lnTo>
                  <a:pt x="2222" y="585"/>
                </a:lnTo>
                <a:lnTo>
                  <a:pt x="2213" y="578"/>
                </a:lnTo>
                <a:lnTo>
                  <a:pt x="2207" y="571"/>
                </a:lnTo>
                <a:lnTo>
                  <a:pt x="2204" y="566"/>
                </a:lnTo>
                <a:lnTo>
                  <a:pt x="2203" y="560"/>
                </a:lnTo>
                <a:lnTo>
                  <a:pt x="2205" y="556"/>
                </a:lnTo>
                <a:lnTo>
                  <a:pt x="2211" y="556"/>
                </a:lnTo>
                <a:lnTo>
                  <a:pt x="2218" y="557"/>
                </a:lnTo>
                <a:lnTo>
                  <a:pt x="2226" y="557"/>
                </a:lnTo>
                <a:lnTo>
                  <a:pt x="2231" y="552"/>
                </a:lnTo>
                <a:lnTo>
                  <a:pt x="2234" y="542"/>
                </a:lnTo>
                <a:lnTo>
                  <a:pt x="2236" y="532"/>
                </a:lnTo>
                <a:lnTo>
                  <a:pt x="2240" y="523"/>
                </a:lnTo>
                <a:lnTo>
                  <a:pt x="2244" y="518"/>
                </a:lnTo>
                <a:lnTo>
                  <a:pt x="2246" y="514"/>
                </a:lnTo>
                <a:lnTo>
                  <a:pt x="2248" y="509"/>
                </a:lnTo>
                <a:lnTo>
                  <a:pt x="2245" y="501"/>
                </a:lnTo>
                <a:lnTo>
                  <a:pt x="2243" y="489"/>
                </a:lnTo>
                <a:lnTo>
                  <a:pt x="2243" y="479"/>
                </a:lnTo>
                <a:lnTo>
                  <a:pt x="2243" y="471"/>
                </a:lnTo>
                <a:lnTo>
                  <a:pt x="2243" y="469"/>
                </a:lnTo>
                <a:lnTo>
                  <a:pt x="2241" y="469"/>
                </a:lnTo>
                <a:lnTo>
                  <a:pt x="2241" y="466"/>
                </a:lnTo>
                <a:lnTo>
                  <a:pt x="2243" y="465"/>
                </a:lnTo>
                <a:lnTo>
                  <a:pt x="2250" y="461"/>
                </a:lnTo>
                <a:lnTo>
                  <a:pt x="2257" y="457"/>
                </a:lnTo>
                <a:lnTo>
                  <a:pt x="2263" y="452"/>
                </a:lnTo>
                <a:lnTo>
                  <a:pt x="2270" y="446"/>
                </a:lnTo>
                <a:lnTo>
                  <a:pt x="2277" y="439"/>
                </a:lnTo>
                <a:lnTo>
                  <a:pt x="2282" y="432"/>
                </a:lnTo>
                <a:lnTo>
                  <a:pt x="2287" y="427"/>
                </a:lnTo>
                <a:lnTo>
                  <a:pt x="2291" y="423"/>
                </a:lnTo>
                <a:lnTo>
                  <a:pt x="2293" y="421"/>
                </a:lnTo>
                <a:lnTo>
                  <a:pt x="2271" y="430"/>
                </a:lnTo>
                <a:lnTo>
                  <a:pt x="2248" y="436"/>
                </a:lnTo>
                <a:lnTo>
                  <a:pt x="2248" y="433"/>
                </a:lnTo>
                <a:lnTo>
                  <a:pt x="2249" y="428"/>
                </a:lnTo>
                <a:lnTo>
                  <a:pt x="2254" y="421"/>
                </a:lnTo>
                <a:lnTo>
                  <a:pt x="2262" y="416"/>
                </a:lnTo>
                <a:lnTo>
                  <a:pt x="2270" y="411"/>
                </a:lnTo>
                <a:lnTo>
                  <a:pt x="2275" y="407"/>
                </a:lnTo>
                <a:lnTo>
                  <a:pt x="2281" y="405"/>
                </a:lnTo>
                <a:lnTo>
                  <a:pt x="2290" y="402"/>
                </a:lnTo>
                <a:lnTo>
                  <a:pt x="2302" y="400"/>
                </a:lnTo>
                <a:lnTo>
                  <a:pt x="2309" y="396"/>
                </a:lnTo>
                <a:lnTo>
                  <a:pt x="2314" y="392"/>
                </a:lnTo>
                <a:lnTo>
                  <a:pt x="2316" y="384"/>
                </a:lnTo>
                <a:lnTo>
                  <a:pt x="2316" y="378"/>
                </a:lnTo>
                <a:lnTo>
                  <a:pt x="2316" y="374"/>
                </a:lnTo>
                <a:lnTo>
                  <a:pt x="2316" y="373"/>
                </a:lnTo>
                <a:lnTo>
                  <a:pt x="2316" y="373"/>
                </a:lnTo>
                <a:lnTo>
                  <a:pt x="2317" y="374"/>
                </a:lnTo>
                <a:lnTo>
                  <a:pt x="2320" y="374"/>
                </a:lnTo>
                <a:lnTo>
                  <a:pt x="2323" y="373"/>
                </a:lnTo>
                <a:lnTo>
                  <a:pt x="2327" y="368"/>
                </a:lnTo>
                <a:lnTo>
                  <a:pt x="2331" y="360"/>
                </a:lnTo>
                <a:lnTo>
                  <a:pt x="2336" y="355"/>
                </a:lnTo>
                <a:lnTo>
                  <a:pt x="2340" y="352"/>
                </a:lnTo>
                <a:lnTo>
                  <a:pt x="2341" y="351"/>
                </a:lnTo>
                <a:lnTo>
                  <a:pt x="2337" y="339"/>
                </a:lnTo>
                <a:lnTo>
                  <a:pt x="2330" y="331"/>
                </a:lnTo>
                <a:lnTo>
                  <a:pt x="2323" y="322"/>
                </a:lnTo>
                <a:lnTo>
                  <a:pt x="2318" y="311"/>
                </a:lnTo>
                <a:lnTo>
                  <a:pt x="2316" y="293"/>
                </a:lnTo>
                <a:lnTo>
                  <a:pt x="2314" y="266"/>
                </a:lnTo>
                <a:lnTo>
                  <a:pt x="2314" y="242"/>
                </a:lnTo>
                <a:lnTo>
                  <a:pt x="2318" y="229"/>
                </a:lnTo>
                <a:lnTo>
                  <a:pt x="2327" y="223"/>
                </a:lnTo>
                <a:lnTo>
                  <a:pt x="2337" y="215"/>
                </a:lnTo>
                <a:lnTo>
                  <a:pt x="2346" y="209"/>
                </a:lnTo>
                <a:lnTo>
                  <a:pt x="2350" y="206"/>
                </a:lnTo>
                <a:lnTo>
                  <a:pt x="2350" y="202"/>
                </a:lnTo>
                <a:lnTo>
                  <a:pt x="2350" y="195"/>
                </a:lnTo>
                <a:lnTo>
                  <a:pt x="2352" y="186"/>
                </a:lnTo>
                <a:lnTo>
                  <a:pt x="2358" y="181"/>
                </a:lnTo>
                <a:lnTo>
                  <a:pt x="2367" y="179"/>
                </a:lnTo>
                <a:lnTo>
                  <a:pt x="2375" y="177"/>
                </a:lnTo>
                <a:lnTo>
                  <a:pt x="2380" y="172"/>
                </a:lnTo>
                <a:lnTo>
                  <a:pt x="2384" y="164"/>
                </a:lnTo>
                <a:lnTo>
                  <a:pt x="2387" y="154"/>
                </a:lnTo>
                <a:lnTo>
                  <a:pt x="2393" y="146"/>
                </a:lnTo>
                <a:lnTo>
                  <a:pt x="2396" y="141"/>
                </a:lnTo>
                <a:lnTo>
                  <a:pt x="2399" y="138"/>
                </a:lnTo>
                <a:lnTo>
                  <a:pt x="2399" y="137"/>
                </a:lnTo>
                <a:lnTo>
                  <a:pt x="2399" y="135"/>
                </a:lnTo>
                <a:lnTo>
                  <a:pt x="2399" y="132"/>
                </a:lnTo>
                <a:lnTo>
                  <a:pt x="2399" y="128"/>
                </a:lnTo>
                <a:lnTo>
                  <a:pt x="2399" y="126"/>
                </a:lnTo>
                <a:lnTo>
                  <a:pt x="2399" y="122"/>
                </a:lnTo>
                <a:lnTo>
                  <a:pt x="2399" y="119"/>
                </a:lnTo>
                <a:lnTo>
                  <a:pt x="2399" y="117"/>
                </a:lnTo>
                <a:lnTo>
                  <a:pt x="2396" y="111"/>
                </a:lnTo>
                <a:lnTo>
                  <a:pt x="2391" y="105"/>
                </a:lnTo>
                <a:lnTo>
                  <a:pt x="2385" y="97"/>
                </a:lnTo>
                <a:lnTo>
                  <a:pt x="2376" y="88"/>
                </a:lnTo>
                <a:lnTo>
                  <a:pt x="2368" y="81"/>
                </a:lnTo>
                <a:lnTo>
                  <a:pt x="2361" y="72"/>
                </a:lnTo>
                <a:lnTo>
                  <a:pt x="2355" y="65"/>
                </a:lnTo>
                <a:lnTo>
                  <a:pt x="2353" y="60"/>
                </a:lnTo>
                <a:lnTo>
                  <a:pt x="2352" y="54"/>
                </a:lnTo>
                <a:lnTo>
                  <a:pt x="2348" y="46"/>
                </a:lnTo>
                <a:lnTo>
                  <a:pt x="2344" y="36"/>
                </a:lnTo>
                <a:lnTo>
                  <a:pt x="2339" y="26"/>
                </a:lnTo>
                <a:lnTo>
                  <a:pt x="2334" y="15"/>
                </a:lnTo>
                <a:lnTo>
                  <a:pt x="2327" y="8"/>
                </a:lnTo>
                <a:lnTo>
                  <a:pt x="2321" y="3"/>
                </a:lnTo>
                <a:lnTo>
                  <a:pt x="2313" y="0"/>
                </a:lnTo>
                <a:lnTo>
                  <a:pt x="2312" y="0"/>
                </a:lnTo>
                <a:lnTo>
                  <a:pt x="2312" y="0"/>
                </a:lnTo>
                <a:lnTo>
                  <a:pt x="2311" y="0"/>
                </a:lnTo>
                <a:lnTo>
                  <a:pt x="2311" y="0"/>
                </a:lnTo>
                <a:lnTo>
                  <a:pt x="2303" y="3"/>
                </a:lnTo>
                <a:lnTo>
                  <a:pt x="2293" y="6"/>
                </a:lnTo>
                <a:lnTo>
                  <a:pt x="2284" y="12"/>
                </a:lnTo>
                <a:lnTo>
                  <a:pt x="2276" y="18"/>
                </a:lnTo>
                <a:lnTo>
                  <a:pt x="2268" y="27"/>
                </a:lnTo>
                <a:lnTo>
                  <a:pt x="2263" y="36"/>
                </a:lnTo>
                <a:lnTo>
                  <a:pt x="2261" y="47"/>
                </a:lnTo>
                <a:lnTo>
                  <a:pt x="2262" y="60"/>
                </a:lnTo>
                <a:lnTo>
                  <a:pt x="2267" y="90"/>
                </a:lnTo>
                <a:lnTo>
                  <a:pt x="2267" y="120"/>
                </a:lnTo>
                <a:lnTo>
                  <a:pt x="2259" y="149"/>
                </a:lnTo>
                <a:lnTo>
                  <a:pt x="2245" y="170"/>
                </a:lnTo>
                <a:lnTo>
                  <a:pt x="2234" y="178"/>
                </a:lnTo>
                <a:lnTo>
                  <a:pt x="2220" y="186"/>
                </a:lnTo>
                <a:lnTo>
                  <a:pt x="2203" y="193"/>
                </a:lnTo>
                <a:lnTo>
                  <a:pt x="2186" y="201"/>
                </a:lnTo>
                <a:lnTo>
                  <a:pt x="2170" y="208"/>
                </a:lnTo>
                <a:lnTo>
                  <a:pt x="2154" y="213"/>
                </a:lnTo>
                <a:lnTo>
                  <a:pt x="2143" y="217"/>
                </a:lnTo>
                <a:lnTo>
                  <a:pt x="2135" y="220"/>
                </a:lnTo>
                <a:lnTo>
                  <a:pt x="2130" y="224"/>
                </a:lnTo>
                <a:lnTo>
                  <a:pt x="2122" y="231"/>
                </a:lnTo>
                <a:lnTo>
                  <a:pt x="2116" y="237"/>
                </a:lnTo>
                <a:lnTo>
                  <a:pt x="2109" y="245"/>
                </a:lnTo>
                <a:lnTo>
                  <a:pt x="2103" y="252"/>
                </a:lnTo>
                <a:lnTo>
                  <a:pt x="2098" y="259"/>
                </a:lnTo>
                <a:lnTo>
                  <a:pt x="2093" y="265"/>
                </a:lnTo>
                <a:lnTo>
                  <a:pt x="2090" y="269"/>
                </a:lnTo>
                <a:lnTo>
                  <a:pt x="2086" y="275"/>
                </a:lnTo>
                <a:lnTo>
                  <a:pt x="2085" y="283"/>
                </a:lnTo>
                <a:lnTo>
                  <a:pt x="2086" y="291"/>
                </a:lnTo>
                <a:lnTo>
                  <a:pt x="2090" y="300"/>
                </a:lnTo>
                <a:lnTo>
                  <a:pt x="2093" y="309"/>
                </a:lnTo>
                <a:lnTo>
                  <a:pt x="2094" y="320"/>
                </a:lnTo>
                <a:lnTo>
                  <a:pt x="2089" y="331"/>
                </a:lnTo>
                <a:lnTo>
                  <a:pt x="2078" y="342"/>
                </a:lnTo>
                <a:lnTo>
                  <a:pt x="2071" y="347"/>
                </a:lnTo>
                <a:lnTo>
                  <a:pt x="2062" y="350"/>
                </a:lnTo>
                <a:lnTo>
                  <a:pt x="2054" y="352"/>
                </a:lnTo>
                <a:lnTo>
                  <a:pt x="2045" y="354"/>
                </a:lnTo>
                <a:lnTo>
                  <a:pt x="2037" y="355"/>
                </a:lnTo>
                <a:lnTo>
                  <a:pt x="2031" y="356"/>
                </a:lnTo>
                <a:lnTo>
                  <a:pt x="2026" y="357"/>
                </a:lnTo>
                <a:lnTo>
                  <a:pt x="2022" y="359"/>
                </a:lnTo>
                <a:lnTo>
                  <a:pt x="2013" y="361"/>
                </a:lnTo>
                <a:lnTo>
                  <a:pt x="2000" y="363"/>
                </a:lnTo>
                <a:lnTo>
                  <a:pt x="1990" y="365"/>
                </a:lnTo>
                <a:lnTo>
                  <a:pt x="1987" y="373"/>
                </a:lnTo>
                <a:lnTo>
                  <a:pt x="1991" y="380"/>
                </a:lnTo>
                <a:lnTo>
                  <a:pt x="1998" y="387"/>
                </a:lnTo>
                <a:lnTo>
                  <a:pt x="2002" y="395"/>
                </a:lnTo>
                <a:lnTo>
                  <a:pt x="1996" y="407"/>
                </a:lnTo>
                <a:lnTo>
                  <a:pt x="1991" y="415"/>
                </a:lnTo>
                <a:lnTo>
                  <a:pt x="1986" y="423"/>
                </a:lnTo>
                <a:lnTo>
                  <a:pt x="1980" y="428"/>
                </a:lnTo>
                <a:lnTo>
                  <a:pt x="1975" y="433"/>
                </a:lnTo>
                <a:lnTo>
                  <a:pt x="1968" y="438"/>
                </a:lnTo>
                <a:lnTo>
                  <a:pt x="1962" y="443"/>
                </a:lnTo>
                <a:lnTo>
                  <a:pt x="1955" y="448"/>
                </a:lnTo>
                <a:lnTo>
                  <a:pt x="1948" y="455"/>
                </a:lnTo>
                <a:lnTo>
                  <a:pt x="1940" y="462"/>
                </a:lnTo>
                <a:lnTo>
                  <a:pt x="1932" y="470"/>
                </a:lnTo>
                <a:lnTo>
                  <a:pt x="1923" y="479"/>
                </a:lnTo>
                <a:lnTo>
                  <a:pt x="1913" y="487"/>
                </a:lnTo>
                <a:lnTo>
                  <a:pt x="1904" y="494"/>
                </a:lnTo>
                <a:lnTo>
                  <a:pt x="1894" y="502"/>
                </a:lnTo>
                <a:lnTo>
                  <a:pt x="1885" y="509"/>
                </a:lnTo>
                <a:lnTo>
                  <a:pt x="1875" y="512"/>
                </a:lnTo>
                <a:lnTo>
                  <a:pt x="1864" y="515"/>
                </a:lnTo>
                <a:lnTo>
                  <a:pt x="1855" y="515"/>
                </a:lnTo>
                <a:lnTo>
                  <a:pt x="1846" y="515"/>
                </a:lnTo>
                <a:lnTo>
                  <a:pt x="1837" y="514"/>
                </a:lnTo>
                <a:lnTo>
                  <a:pt x="1831" y="511"/>
                </a:lnTo>
                <a:lnTo>
                  <a:pt x="1827" y="507"/>
                </a:lnTo>
                <a:lnTo>
                  <a:pt x="1826" y="502"/>
                </a:lnTo>
                <a:lnTo>
                  <a:pt x="1827" y="497"/>
                </a:lnTo>
                <a:lnTo>
                  <a:pt x="1831" y="487"/>
                </a:lnTo>
                <a:lnTo>
                  <a:pt x="1834" y="478"/>
                </a:lnTo>
                <a:lnTo>
                  <a:pt x="1835" y="470"/>
                </a:lnTo>
                <a:lnTo>
                  <a:pt x="1837" y="461"/>
                </a:lnTo>
                <a:lnTo>
                  <a:pt x="1844" y="455"/>
                </a:lnTo>
                <a:lnTo>
                  <a:pt x="1849" y="448"/>
                </a:lnTo>
                <a:lnTo>
                  <a:pt x="1853" y="443"/>
                </a:lnTo>
                <a:lnTo>
                  <a:pt x="1852" y="433"/>
                </a:lnTo>
                <a:lnTo>
                  <a:pt x="1849" y="423"/>
                </a:lnTo>
                <a:lnTo>
                  <a:pt x="1849" y="415"/>
                </a:lnTo>
                <a:lnTo>
                  <a:pt x="1846" y="409"/>
                </a:lnTo>
                <a:lnTo>
                  <a:pt x="1841" y="402"/>
                </a:lnTo>
                <a:lnTo>
                  <a:pt x="1832" y="392"/>
                </a:lnTo>
                <a:lnTo>
                  <a:pt x="1826" y="379"/>
                </a:lnTo>
                <a:lnTo>
                  <a:pt x="1821" y="369"/>
                </a:lnTo>
                <a:lnTo>
                  <a:pt x="1818" y="365"/>
                </a:lnTo>
                <a:lnTo>
                  <a:pt x="1816" y="369"/>
                </a:lnTo>
                <a:lnTo>
                  <a:pt x="1811" y="377"/>
                </a:lnTo>
                <a:lnTo>
                  <a:pt x="1804" y="386"/>
                </a:lnTo>
                <a:lnTo>
                  <a:pt x="1795" y="393"/>
                </a:lnTo>
                <a:lnTo>
                  <a:pt x="1787" y="396"/>
                </a:lnTo>
                <a:lnTo>
                  <a:pt x="1781" y="395"/>
                </a:lnTo>
                <a:lnTo>
                  <a:pt x="1778" y="389"/>
                </a:lnTo>
                <a:lnTo>
                  <a:pt x="1778" y="379"/>
                </a:lnTo>
                <a:lnTo>
                  <a:pt x="1782" y="369"/>
                </a:lnTo>
                <a:lnTo>
                  <a:pt x="1789" y="363"/>
                </a:lnTo>
                <a:lnTo>
                  <a:pt x="1794" y="354"/>
                </a:lnTo>
                <a:lnTo>
                  <a:pt x="1793" y="342"/>
                </a:lnTo>
                <a:lnTo>
                  <a:pt x="1789" y="329"/>
                </a:lnTo>
                <a:lnTo>
                  <a:pt x="1785" y="318"/>
                </a:lnTo>
                <a:lnTo>
                  <a:pt x="1781" y="310"/>
                </a:lnTo>
                <a:lnTo>
                  <a:pt x="1776" y="302"/>
                </a:lnTo>
                <a:lnTo>
                  <a:pt x="1768" y="297"/>
                </a:lnTo>
                <a:lnTo>
                  <a:pt x="1762" y="292"/>
                </a:lnTo>
                <a:lnTo>
                  <a:pt x="1754" y="288"/>
                </a:lnTo>
                <a:lnTo>
                  <a:pt x="1748" y="286"/>
                </a:lnTo>
                <a:lnTo>
                  <a:pt x="1739" y="283"/>
                </a:lnTo>
                <a:lnTo>
                  <a:pt x="1728" y="279"/>
                </a:lnTo>
                <a:lnTo>
                  <a:pt x="1721" y="275"/>
                </a:lnTo>
                <a:lnTo>
                  <a:pt x="1717" y="274"/>
                </a:lnTo>
                <a:lnTo>
                  <a:pt x="1716" y="279"/>
                </a:lnTo>
                <a:lnTo>
                  <a:pt x="1712" y="290"/>
                </a:lnTo>
                <a:lnTo>
                  <a:pt x="1708" y="302"/>
                </a:lnTo>
                <a:lnTo>
                  <a:pt x="1705" y="314"/>
                </a:lnTo>
                <a:lnTo>
                  <a:pt x="1704" y="324"/>
                </a:lnTo>
                <a:lnTo>
                  <a:pt x="1704" y="334"/>
                </a:lnTo>
                <a:lnTo>
                  <a:pt x="1702" y="342"/>
                </a:lnTo>
                <a:lnTo>
                  <a:pt x="1694" y="342"/>
                </a:lnTo>
                <a:lnTo>
                  <a:pt x="1684" y="341"/>
                </a:lnTo>
                <a:lnTo>
                  <a:pt x="1676" y="346"/>
                </a:lnTo>
                <a:lnTo>
                  <a:pt x="1671" y="355"/>
                </a:lnTo>
                <a:lnTo>
                  <a:pt x="1668" y="368"/>
                </a:lnTo>
                <a:lnTo>
                  <a:pt x="1668" y="380"/>
                </a:lnTo>
                <a:lnTo>
                  <a:pt x="1670" y="392"/>
                </a:lnTo>
                <a:lnTo>
                  <a:pt x="1672" y="402"/>
                </a:lnTo>
                <a:lnTo>
                  <a:pt x="1673" y="416"/>
                </a:lnTo>
                <a:lnTo>
                  <a:pt x="1678" y="432"/>
                </a:lnTo>
                <a:lnTo>
                  <a:pt x="1685" y="451"/>
                </a:lnTo>
                <a:lnTo>
                  <a:pt x="1689" y="471"/>
                </a:lnTo>
                <a:lnTo>
                  <a:pt x="1689" y="492"/>
                </a:lnTo>
                <a:lnTo>
                  <a:pt x="1685" y="510"/>
                </a:lnTo>
                <a:lnTo>
                  <a:pt x="1680" y="523"/>
                </a:lnTo>
                <a:lnTo>
                  <a:pt x="1673" y="530"/>
                </a:lnTo>
                <a:lnTo>
                  <a:pt x="1663" y="534"/>
                </a:lnTo>
                <a:lnTo>
                  <a:pt x="1652" y="534"/>
                </a:lnTo>
                <a:lnTo>
                  <a:pt x="1643" y="530"/>
                </a:lnTo>
                <a:lnTo>
                  <a:pt x="1635" y="523"/>
                </a:lnTo>
                <a:lnTo>
                  <a:pt x="1628" y="509"/>
                </a:lnTo>
                <a:lnTo>
                  <a:pt x="1623" y="492"/>
                </a:lnTo>
                <a:lnTo>
                  <a:pt x="1618" y="477"/>
                </a:lnTo>
                <a:lnTo>
                  <a:pt x="1616" y="462"/>
                </a:lnTo>
                <a:lnTo>
                  <a:pt x="1614" y="450"/>
                </a:lnTo>
                <a:lnTo>
                  <a:pt x="1614" y="432"/>
                </a:lnTo>
                <a:lnTo>
                  <a:pt x="1614" y="407"/>
                </a:lnTo>
                <a:lnTo>
                  <a:pt x="1616" y="384"/>
                </a:lnTo>
                <a:lnTo>
                  <a:pt x="1621" y="368"/>
                </a:lnTo>
                <a:lnTo>
                  <a:pt x="1625" y="357"/>
                </a:lnTo>
                <a:lnTo>
                  <a:pt x="1625" y="350"/>
                </a:lnTo>
                <a:lnTo>
                  <a:pt x="1625" y="345"/>
                </a:lnTo>
                <a:lnTo>
                  <a:pt x="1623" y="342"/>
                </a:lnTo>
                <a:lnTo>
                  <a:pt x="1622" y="343"/>
                </a:lnTo>
                <a:lnTo>
                  <a:pt x="1620" y="348"/>
                </a:lnTo>
                <a:lnTo>
                  <a:pt x="1614" y="354"/>
                </a:lnTo>
                <a:lnTo>
                  <a:pt x="1609" y="359"/>
                </a:lnTo>
                <a:lnTo>
                  <a:pt x="1604" y="359"/>
                </a:lnTo>
                <a:lnTo>
                  <a:pt x="1603" y="352"/>
                </a:lnTo>
                <a:lnTo>
                  <a:pt x="1604" y="342"/>
                </a:lnTo>
                <a:lnTo>
                  <a:pt x="1609" y="331"/>
                </a:lnTo>
                <a:lnTo>
                  <a:pt x="1614" y="320"/>
                </a:lnTo>
                <a:lnTo>
                  <a:pt x="1620" y="313"/>
                </a:lnTo>
                <a:lnTo>
                  <a:pt x="1627" y="302"/>
                </a:lnTo>
                <a:lnTo>
                  <a:pt x="1643" y="291"/>
                </a:lnTo>
                <a:lnTo>
                  <a:pt x="1652" y="284"/>
                </a:lnTo>
                <a:lnTo>
                  <a:pt x="1659" y="279"/>
                </a:lnTo>
                <a:lnTo>
                  <a:pt x="1667" y="274"/>
                </a:lnTo>
                <a:lnTo>
                  <a:pt x="1673" y="270"/>
                </a:lnTo>
                <a:lnTo>
                  <a:pt x="1680" y="268"/>
                </a:lnTo>
                <a:lnTo>
                  <a:pt x="1686" y="265"/>
                </a:lnTo>
                <a:lnTo>
                  <a:pt x="1691" y="263"/>
                </a:lnTo>
                <a:lnTo>
                  <a:pt x="1696" y="263"/>
                </a:lnTo>
                <a:lnTo>
                  <a:pt x="1702" y="263"/>
                </a:lnTo>
                <a:lnTo>
                  <a:pt x="1708" y="264"/>
                </a:lnTo>
                <a:lnTo>
                  <a:pt x="1714" y="264"/>
                </a:lnTo>
                <a:lnTo>
                  <a:pt x="1721" y="265"/>
                </a:lnTo>
                <a:lnTo>
                  <a:pt x="1726" y="265"/>
                </a:lnTo>
                <a:lnTo>
                  <a:pt x="1731" y="264"/>
                </a:lnTo>
                <a:lnTo>
                  <a:pt x="1735" y="263"/>
                </a:lnTo>
                <a:lnTo>
                  <a:pt x="1736" y="260"/>
                </a:lnTo>
                <a:lnTo>
                  <a:pt x="1739" y="255"/>
                </a:lnTo>
                <a:lnTo>
                  <a:pt x="1740" y="251"/>
                </a:lnTo>
                <a:lnTo>
                  <a:pt x="1739" y="247"/>
                </a:lnTo>
                <a:lnTo>
                  <a:pt x="1734" y="243"/>
                </a:lnTo>
                <a:lnTo>
                  <a:pt x="1725" y="242"/>
                </a:lnTo>
                <a:lnTo>
                  <a:pt x="1716" y="242"/>
                </a:lnTo>
                <a:lnTo>
                  <a:pt x="1707" y="242"/>
                </a:lnTo>
                <a:lnTo>
                  <a:pt x="1699" y="241"/>
                </a:lnTo>
                <a:lnTo>
                  <a:pt x="1695" y="238"/>
                </a:lnTo>
                <a:lnTo>
                  <a:pt x="1690" y="236"/>
                </a:lnTo>
                <a:lnTo>
                  <a:pt x="1682" y="234"/>
                </a:lnTo>
                <a:lnTo>
                  <a:pt x="1675" y="232"/>
                </a:lnTo>
                <a:lnTo>
                  <a:pt x="1667" y="232"/>
                </a:lnTo>
                <a:lnTo>
                  <a:pt x="1661" y="232"/>
                </a:lnTo>
                <a:lnTo>
                  <a:pt x="1654" y="232"/>
                </a:lnTo>
                <a:lnTo>
                  <a:pt x="1649" y="234"/>
                </a:lnTo>
                <a:lnTo>
                  <a:pt x="1641" y="241"/>
                </a:lnTo>
                <a:lnTo>
                  <a:pt x="1635" y="247"/>
                </a:lnTo>
                <a:lnTo>
                  <a:pt x="1627" y="251"/>
                </a:lnTo>
                <a:lnTo>
                  <a:pt x="1614" y="252"/>
                </a:lnTo>
                <a:lnTo>
                  <a:pt x="1607" y="252"/>
                </a:lnTo>
                <a:lnTo>
                  <a:pt x="1599" y="251"/>
                </a:lnTo>
                <a:lnTo>
                  <a:pt x="1591" y="251"/>
                </a:lnTo>
                <a:lnTo>
                  <a:pt x="1584" y="249"/>
                </a:lnTo>
                <a:lnTo>
                  <a:pt x="1576" y="247"/>
                </a:lnTo>
                <a:lnTo>
                  <a:pt x="1570" y="245"/>
                </a:lnTo>
                <a:lnTo>
                  <a:pt x="1566" y="242"/>
                </a:lnTo>
                <a:lnTo>
                  <a:pt x="1563" y="238"/>
                </a:lnTo>
                <a:lnTo>
                  <a:pt x="1562" y="231"/>
                </a:lnTo>
                <a:lnTo>
                  <a:pt x="1562" y="224"/>
                </a:lnTo>
                <a:lnTo>
                  <a:pt x="1564" y="219"/>
                </a:lnTo>
                <a:lnTo>
                  <a:pt x="1570" y="215"/>
                </a:lnTo>
                <a:lnTo>
                  <a:pt x="1573" y="210"/>
                </a:lnTo>
                <a:lnTo>
                  <a:pt x="1575" y="205"/>
                </a:lnTo>
                <a:lnTo>
                  <a:pt x="1570" y="202"/>
                </a:lnTo>
                <a:lnTo>
                  <a:pt x="1561" y="206"/>
                </a:lnTo>
                <a:lnTo>
                  <a:pt x="1554" y="211"/>
                </a:lnTo>
                <a:lnTo>
                  <a:pt x="1548" y="217"/>
                </a:lnTo>
                <a:lnTo>
                  <a:pt x="1543" y="223"/>
                </a:lnTo>
                <a:lnTo>
                  <a:pt x="1536" y="231"/>
                </a:lnTo>
                <a:lnTo>
                  <a:pt x="1531" y="237"/>
                </a:lnTo>
                <a:lnTo>
                  <a:pt x="1525" y="243"/>
                </a:lnTo>
                <a:lnTo>
                  <a:pt x="1521" y="249"/>
                </a:lnTo>
                <a:lnTo>
                  <a:pt x="1516" y="252"/>
                </a:lnTo>
                <a:lnTo>
                  <a:pt x="1511" y="255"/>
                </a:lnTo>
                <a:lnTo>
                  <a:pt x="1505" y="259"/>
                </a:lnTo>
                <a:lnTo>
                  <a:pt x="1499" y="261"/>
                </a:lnTo>
                <a:lnTo>
                  <a:pt x="1494" y="264"/>
                </a:lnTo>
                <a:lnTo>
                  <a:pt x="1487" y="266"/>
                </a:lnTo>
                <a:lnTo>
                  <a:pt x="1481" y="268"/>
                </a:lnTo>
                <a:lnTo>
                  <a:pt x="1476" y="268"/>
                </a:lnTo>
                <a:lnTo>
                  <a:pt x="1471" y="266"/>
                </a:lnTo>
                <a:lnTo>
                  <a:pt x="1463" y="261"/>
                </a:lnTo>
                <a:lnTo>
                  <a:pt x="1458" y="255"/>
                </a:lnTo>
                <a:lnTo>
                  <a:pt x="1454" y="250"/>
                </a:lnTo>
                <a:lnTo>
                  <a:pt x="1453" y="249"/>
                </a:lnTo>
                <a:lnTo>
                  <a:pt x="1452" y="251"/>
                </a:lnTo>
                <a:lnTo>
                  <a:pt x="1449" y="255"/>
                </a:lnTo>
                <a:lnTo>
                  <a:pt x="1443" y="260"/>
                </a:lnTo>
                <a:lnTo>
                  <a:pt x="1431" y="263"/>
                </a:lnTo>
                <a:lnTo>
                  <a:pt x="1421" y="261"/>
                </a:lnTo>
                <a:lnTo>
                  <a:pt x="1420" y="257"/>
                </a:lnTo>
                <a:lnTo>
                  <a:pt x="1425" y="250"/>
                </a:lnTo>
                <a:lnTo>
                  <a:pt x="1431" y="241"/>
                </a:lnTo>
                <a:lnTo>
                  <a:pt x="1435" y="234"/>
                </a:lnTo>
                <a:lnTo>
                  <a:pt x="1439" y="228"/>
                </a:lnTo>
                <a:lnTo>
                  <a:pt x="1445" y="222"/>
                </a:lnTo>
                <a:lnTo>
                  <a:pt x="1452" y="214"/>
                </a:lnTo>
                <a:lnTo>
                  <a:pt x="1458" y="208"/>
                </a:lnTo>
                <a:lnTo>
                  <a:pt x="1466" y="201"/>
                </a:lnTo>
                <a:lnTo>
                  <a:pt x="1472" y="196"/>
                </a:lnTo>
                <a:lnTo>
                  <a:pt x="1478" y="192"/>
                </a:lnTo>
                <a:lnTo>
                  <a:pt x="1489" y="188"/>
                </a:lnTo>
                <a:lnTo>
                  <a:pt x="1494" y="186"/>
                </a:lnTo>
                <a:lnTo>
                  <a:pt x="1496" y="184"/>
                </a:lnTo>
                <a:lnTo>
                  <a:pt x="1496" y="184"/>
                </a:lnTo>
                <a:lnTo>
                  <a:pt x="1495" y="183"/>
                </a:lnTo>
                <a:lnTo>
                  <a:pt x="1491" y="182"/>
                </a:lnTo>
                <a:lnTo>
                  <a:pt x="1485" y="179"/>
                </a:lnTo>
                <a:lnTo>
                  <a:pt x="1477" y="177"/>
                </a:lnTo>
                <a:lnTo>
                  <a:pt x="1470" y="174"/>
                </a:lnTo>
                <a:lnTo>
                  <a:pt x="1461" y="173"/>
                </a:lnTo>
                <a:lnTo>
                  <a:pt x="1452" y="173"/>
                </a:lnTo>
                <a:lnTo>
                  <a:pt x="1443" y="176"/>
                </a:lnTo>
                <a:lnTo>
                  <a:pt x="1428" y="179"/>
                </a:lnTo>
                <a:lnTo>
                  <a:pt x="1421" y="179"/>
                </a:lnTo>
                <a:lnTo>
                  <a:pt x="1414" y="177"/>
                </a:lnTo>
                <a:lnTo>
                  <a:pt x="1405" y="176"/>
                </a:lnTo>
                <a:lnTo>
                  <a:pt x="1394" y="173"/>
                </a:lnTo>
                <a:lnTo>
                  <a:pt x="1381" y="168"/>
                </a:lnTo>
                <a:lnTo>
                  <a:pt x="1372" y="164"/>
                </a:lnTo>
                <a:lnTo>
                  <a:pt x="1368" y="161"/>
                </a:lnTo>
                <a:lnTo>
                  <a:pt x="1366" y="160"/>
                </a:lnTo>
                <a:lnTo>
                  <a:pt x="1357" y="159"/>
                </a:lnTo>
                <a:lnTo>
                  <a:pt x="1348" y="158"/>
                </a:lnTo>
                <a:lnTo>
                  <a:pt x="1337" y="159"/>
                </a:lnTo>
                <a:lnTo>
                  <a:pt x="1332" y="160"/>
                </a:lnTo>
                <a:lnTo>
                  <a:pt x="1327" y="160"/>
                </a:lnTo>
                <a:lnTo>
                  <a:pt x="1322" y="161"/>
                </a:lnTo>
                <a:lnTo>
                  <a:pt x="1317" y="161"/>
                </a:lnTo>
                <a:lnTo>
                  <a:pt x="1312" y="160"/>
                </a:lnTo>
                <a:lnTo>
                  <a:pt x="1307" y="159"/>
                </a:lnTo>
                <a:lnTo>
                  <a:pt x="1302" y="156"/>
                </a:lnTo>
                <a:lnTo>
                  <a:pt x="1298" y="152"/>
                </a:lnTo>
                <a:lnTo>
                  <a:pt x="1291" y="143"/>
                </a:lnTo>
                <a:lnTo>
                  <a:pt x="1285" y="135"/>
                </a:lnTo>
                <a:lnTo>
                  <a:pt x="1276" y="131"/>
                </a:lnTo>
                <a:lnTo>
                  <a:pt x="1264" y="136"/>
                </a:lnTo>
                <a:lnTo>
                  <a:pt x="1257" y="141"/>
                </a:lnTo>
                <a:lnTo>
                  <a:pt x="1248" y="143"/>
                </a:lnTo>
                <a:lnTo>
                  <a:pt x="1237" y="146"/>
                </a:lnTo>
                <a:lnTo>
                  <a:pt x="1226" y="149"/>
                </a:lnTo>
                <a:lnTo>
                  <a:pt x="1212" y="149"/>
                </a:lnTo>
                <a:lnTo>
                  <a:pt x="1196" y="150"/>
                </a:lnTo>
                <a:lnTo>
                  <a:pt x="1178" y="150"/>
                </a:lnTo>
                <a:lnTo>
                  <a:pt x="1159" y="150"/>
                </a:lnTo>
                <a:lnTo>
                  <a:pt x="1148" y="150"/>
                </a:lnTo>
                <a:lnTo>
                  <a:pt x="1132" y="150"/>
                </a:lnTo>
                <a:lnTo>
                  <a:pt x="1114" y="150"/>
                </a:lnTo>
                <a:lnTo>
                  <a:pt x="1094" y="150"/>
                </a:lnTo>
                <a:lnTo>
                  <a:pt x="1072" y="150"/>
                </a:lnTo>
                <a:lnTo>
                  <a:pt x="1048" y="150"/>
                </a:lnTo>
                <a:lnTo>
                  <a:pt x="1022" y="150"/>
                </a:lnTo>
                <a:lnTo>
                  <a:pt x="996" y="150"/>
                </a:lnTo>
                <a:lnTo>
                  <a:pt x="969" y="150"/>
                </a:lnTo>
                <a:lnTo>
                  <a:pt x="944" y="149"/>
                </a:lnTo>
                <a:lnTo>
                  <a:pt x="918" y="149"/>
                </a:lnTo>
                <a:lnTo>
                  <a:pt x="893" y="147"/>
                </a:lnTo>
                <a:lnTo>
                  <a:pt x="869" y="147"/>
                </a:lnTo>
                <a:lnTo>
                  <a:pt x="848" y="146"/>
                </a:lnTo>
                <a:lnTo>
                  <a:pt x="827" y="143"/>
                </a:lnTo>
                <a:lnTo>
                  <a:pt x="811" y="142"/>
                </a:lnTo>
                <a:lnTo>
                  <a:pt x="790" y="140"/>
                </a:lnTo>
                <a:lnTo>
                  <a:pt x="763" y="137"/>
                </a:lnTo>
                <a:lnTo>
                  <a:pt x="730" y="133"/>
                </a:lnTo>
                <a:lnTo>
                  <a:pt x="691" y="129"/>
                </a:lnTo>
                <a:lnTo>
                  <a:pt x="649" y="124"/>
                </a:lnTo>
                <a:lnTo>
                  <a:pt x="603" y="120"/>
                </a:lnTo>
                <a:lnTo>
                  <a:pt x="554" y="114"/>
                </a:lnTo>
                <a:lnTo>
                  <a:pt x="505" y="109"/>
                </a:lnTo>
                <a:lnTo>
                  <a:pt x="457" y="102"/>
                </a:lnTo>
                <a:lnTo>
                  <a:pt x="408" y="95"/>
                </a:lnTo>
                <a:lnTo>
                  <a:pt x="362" y="88"/>
                </a:lnTo>
                <a:lnTo>
                  <a:pt x="318" y="81"/>
                </a:lnTo>
                <a:lnTo>
                  <a:pt x="280" y="73"/>
                </a:lnTo>
                <a:lnTo>
                  <a:pt x="245" y="64"/>
                </a:lnTo>
                <a:lnTo>
                  <a:pt x="217" y="55"/>
                </a:lnTo>
                <a:lnTo>
                  <a:pt x="196" y="46"/>
                </a:lnTo>
                <a:lnTo>
                  <a:pt x="168" y="85"/>
                </a:lnTo>
                <a:lnTo>
                  <a:pt x="112" y="51"/>
                </a:lnTo>
                <a:close/>
              </a:path>
            </a:pathLst>
          </a:custGeom>
          <a:solidFill>
            <a:srgbClr val="FFA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8" name="Group 137"/>
          <p:cNvGrpSpPr/>
          <p:nvPr/>
        </p:nvGrpSpPr>
        <p:grpSpPr>
          <a:xfrm>
            <a:off x="2133600" y="1752600"/>
            <a:ext cx="390073" cy="290419"/>
            <a:chOff x="939760" y="666908"/>
            <a:chExt cx="5623170" cy="4186592"/>
          </a:xfrm>
        </p:grpSpPr>
        <p:sp>
          <p:nvSpPr>
            <p:cNvPr id="139" name="Freeform 13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2" name="Freeform 14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43" name="Group 142"/>
            <p:cNvGrpSpPr/>
            <p:nvPr/>
          </p:nvGrpSpPr>
          <p:grpSpPr>
            <a:xfrm>
              <a:off x="1012296" y="810492"/>
              <a:ext cx="468535" cy="3181508"/>
              <a:chOff x="3264635" y="937071"/>
              <a:chExt cx="468535" cy="3181508"/>
            </a:xfrm>
          </p:grpSpPr>
          <p:sp>
            <p:nvSpPr>
              <p:cNvPr id="229" name="Freeform 2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0" name="Freeform 2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Group 143"/>
            <p:cNvGrpSpPr/>
            <p:nvPr/>
          </p:nvGrpSpPr>
          <p:grpSpPr>
            <a:xfrm>
              <a:off x="1710061" y="810492"/>
              <a:ext cx="468535" cy="3181508"/>
              <a:chOff x="3264635" y="937071"/>
              <a:chExt cx="468535" cy="3181508"/>
            </a:xfrm>
          </p:grpSpPr>
          <p:sp>
            <p:nvSpPr>
              <p:cNvPr id="215" name="Freeform 21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Freeform 21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 name="Group 144"/>
            <p:cNvGrpSpPr/>
            <p:nvPr/>
          </p:nvGrpSpPr>
          <p:grpSpPr>
            <a:xfrm>
              <a:off x="2319661" y="810492"/>
              <a:ext cx="468535" cy="3181508"/>
              <a:chOff x="3264635" y="937071"/>
              <a:chExt cx="468535" cy="3181508"/>
            </a:xfrm>
          </p:grpSpPr>
          <p:sp>
            <p:nvSpPr>
              <p:cNvPr id="201" name="Freeform 20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2" name="Freeform 20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2973343" y="810492"/>
              <a:ext cx="468535" cy="3181508"/>
              <a:chOff x="3264635" y="937071"/>
              <a:chExt cx="468535" cy="3181508"/>
            </a:xfrm>
          </p:grpSpPr>
          <p:sp>
            <p:nvSpPr>
              <p:cNvPr id="187" name="Freeform 18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Freeform 18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 name="Group 146"/>
            <p:cNvGrpSpPr/>
            <p:nvPr/>
          </p:nvGrpSpPr>
          <p:grpSpPr>
            <a:xfrm>
              <a:off x="3615061" y="810492"/>
              <a:ext cx="468535" cy="3181508"/>
              <a:chOff x="3264635" y="937071"/>
              <a:chExt cx="468535" cy="3181508"/>
            </a:xfrm>
          </p:grpSpPr>
          <p:sp>
            <p:nvSpPr>
              <p:cNvPr id="173" name="Freeform 17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4" name="Freeform 17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 name="Group 147"/>
            <p:cNvGrpSpPr/>
            <p:nvPr/>
          </p:nvGrpSpPr>
          <p:grpSpPr>
            <a:xfrm>
              <a:off x="4300861" y="810492"/>
              <a:ext cx="468535" cy="3181508"/>
              <a:chOff x="3264635" y="937071"/>
              <a:chExt cx="468535" cy="3181508"/>
            </a:xfrm>
          </p:grpSpPr>
          <p:sp>
            <p:nvSpPr>
              <p:cNvPr id="159" name="Freeform 15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Freeform 15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9" name="Freeform 14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6096000" y="2706757"/>
            <a:ext cx="152400" cy="381000"/>
            <a:chOff x="4800600" y="5029200"/>
            <a:chExt cx="304800" cy="762000"/>
          </a:xfrm>
        </p:grpSpPr>
        <p:sp>
          <p:nvSpPr>
            <p:cNvPr id="244" name="Oval 243"/>
            <p:cNvSpPr/>
            <p:nvPr/>
          </p:nvSpPr>
          <p:spPr>
            <a:xfrm>
              <a:off x="4800600" y="5029200"/>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p:nvPr/>
          </p:nvCxnSpPr>
          <p:spPr>
            <a:xfrm>
              <a:off x="4953000" y="53340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4800600" y="5638800"/>
              <a:ext cx="1524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4953000" y="5638800"/>
              <a:ext cx="15240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4838700" y="5486400"/>
              <a:ext cx="2286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293" name="Freeform 11292"/>
          <p:cNvSpPr/>
          <p:nvPr/>
        </p:nvSpPr>
        <p:spPr>
          <a:xfrm>
            <a:off x="6096000" y="2057400"/>
            <a:ext cx="1205948" cy="976610"/>
          </a:xfrm>
          <a:custGeom>
            <a:avLst/>
            <a:gdLst>
              <a:gd name="connsiteX0" fmla="*/ 0 w 1603513"/>
              <a:gd name="connsiteY0" fmla="*/ 940905 h 976610"/>
              <a:gd name="connsiteX1" fmla="*/ 821635 w 1603513"/>
              <a:gd name="connsiteY1" fmla="*/ 940905 h 976610"/>
              <a:gd name="connsiteX2" fmla="*/ 477078 w 1603513"/>
              <a:gd name="connsiteY2" fmla="*/ 569844 h 976610"/>
              <a:gd name="connsiteX3" fmla="*/ 1258956 w 1603513"/>
              <a:gd name="connsiteY3" fmla="*/ 516835 h 976610"/>
              <a:gd name="connsiteX4" fmla="*/ 980661 w 1603513"/>
              <a:gd name="connsiteY4" fmla="*/ 132522 h 976610"/>
              <a:gd name="connsiteX5" fmla="*/ 1603513 w 1603513"/>
              <a:gd name="connsiteY5" fmla="*/ 0 h 97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513" h="976610">
                <a:moveTo>
                  <a:pt x="0" y="940905"/>
                </a:moveTo>
                <a:cubicBezTo>
                  <a:pt x="371061" y="971827"/>
                  <a:pt x="742122" y="1002749"/>
                  <a:pt x="821635" y="940905"/>
                </a:cubicBezTo>
                <a:cubicBezTo>
                  <a:pt x="901148" y="879061"/>
                  <a:pt x="404191" y="640522"/>
                  <a:pt x="477078" y="569844"/>
                </a:cubicBezTo>
                <a:cubicBezTo>
                  <a:pt x="549965" y="499166"/>
                  <a:pt x="1175026" y="589722"/>
                  <a:pt x="1258956" y="516835"/>
                </a:cubicBezTo>
                <a:cubicBezTo>
                  <a:pt x="1342886" y="443948"/>
                  <a:pt x="923235" y="218661"/>
                  <a:pt x="980661" y="132522"/>
                </a:cubicBezTo>
                <a:cubicBezTo>
                  <a:pt x="1038087" y="46383"/>
                  <a:pt x="1320800" y="23191"/>
                  <a:pt x="1603513" y="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4" name="TextBox 11293"/>
          <p:cNvSpPr txBox="1"/>
          <p:nvPr/>
        </p:nvSpPr>
        <p:spPr>
          <a:xfrm>
            <a:off x="5410200" y="3618568"/>
            <a:ext cx="3429000" cy="2031325"/>
          </a:xfrm>
          <a:prstGeom prst="rect">
            <a:avLst/>
          </a:prstGeom>
          <a:noFill/>
        </p:spPr>
        <p:txBody>
          <a:bodyPr wrap="square" rtlCol="0">
            <a:spAutoFit/>
          </a:bodyPr>
          <a:lstStyle/>
          <a:p>
            <a:pPr marL="342900" indent="-342900">
              <a:buAutoNum type="arabicPeriod"/>
            </a:pPr>
            <a:r>
              <a:rPr lang="en-US" sz="1800" dirty="0" smtClean="0"/>
              <a:t>Video from Iraq on alleged U.S. abuses.</a:t>
            </a:r>
          </a:p>
          <a:p>
            <a:pPr marL="342900" indent="-342900">
              <a:buAutoNum type="arabicPeriod"/>
            </a:pPr>
            <a:r>
              <a:rPr lang="en-US" sz="1800" dirty="0" smtClean="0"/>
              <a:t>U.S. military documents on Iraq and Afghanistan wars.</a:t>
            </a:r>
          </a:p>
          <a:p>
            <a:pPr marL="342900" indent="-342900">
              <a:buAutoNum type="arabicPeriod"/>
            </a:pPr>
            <a:r>
              <a:rPr lang="en-US" sz="1800" dirty="0" smtClean="0"/>
              <a:t>U.S. diplomatic “cables” or State Department e-mails, many classified “secret.”</a:t>
            </a:r>
            <a:endParaRPr lang="en-US" sz="1800" dirty="0"/>
          </a:p>
        </p:txBody>
      </p:sp>
      <p:sp>
        <p:nvSpPr>
          <p:cNvPr id="11295" name="TextBox 11294"/>
          <p:cNvSpPr txBox="1"/>
          <p:nvPr/>
        </p:nvSpPr>
        <p:spPr>
          <a:xfrm>
            <a:off x="5867400" y="3237568"/>
            <a:ext cx="2403222" cy="369332"/>
          </a:xfrm>
          <a:prstGeom prst="rect">
            <a:avLst/>
          </a:prstGeom>
          <a:noFill/>
        </p:spPr>
        <p:txBody>
          <a:bodyPr wrap="none" rtlCol="0">
            <a:spAutoFit/>
          </a:bodyPr>
          <a:lstStyle/>
          <a:p>
            <a:r>
              <a:rPr lang="en-US" sz="1800" dirty="0" smtClean="0">
                <a:solidFill>
                  <a:schemeClr val="accent6"/>
                </a:solidFill>
              </a:rPr>
              <a:t>Uploads to </a:t>
            </a:r>
            <a:r>
              <a:rPr lang="en-US" sz="1800" dirty="0" err="1" smtClean="0">
                <a:solidFill>
                  <a:schemeClr val="accent6"/>
                </a:solidFill>
              </a:rPr>
              <a:t>WikiLeaks</a:t>
            </a:r>
            <a:endParaRPr lang="en-US" sz="1800" dirty="0">
              <a:solidFill>
                <a:schemeClr val="accent6"/>
              </a:solidFill>
            </a:endParaRPr>
          </a:p>
        </p:txBody>
      </p:sp>
      <p:sp>
        <p:nvSpPr>
          <p:cNvPr id="249" name="TextBox 248"/>
          <p:cNvSpPr txBox="1"/>
          <p:nvPr/>
        </p:nvSpPr>
        <p:spPr>
          <a:xfrm>
            <a:off x="5562600" y="5752168"/>
            <a:ext cx="3429000" cy="584775"/>
          </a:xfrm>
          <a:prstGeom prst="rect">
            <a:avLst/>
          </a:prstGeom>
          <a:noFill/>
        </p:spPr>
        <p:txBody>
          <a:bodyPr wrap="square" rtlCol="0">
            <a:spAutoFit/>
          </a:bodyPr>
          <a:lstStyle/>
          <a:p>
            <a:r>
              <a:rPr lang="en-US" sz="1600" dirty="0" smtClean="0">
                <a:solidFill>
                  <a:schemeClr val="accent6"/>
                </a:solidFill>
              </a:rPr>
              <a:t>Probably from Bradley Manning, U.S. private with access to network.</a:t>
            </a:r>
            <a:endParaRPr lang="en-US" sz="1600" dirty="0">
              <a:solidFill>
                <a:schemeClr val="accent6"/>
              </a:solidFill>
            </a:endParaRPr>
          </a:p>
        </p:txBody>
      </p:sp>
      <p:sp>
        <p:nvSpPr>
          <p:cNvPr id="250" name="TextBox 249"/>
          <p:cNvSpPr txBox="1"/>
          <p:nvPr/>
        </p:nvSpPr>
        <p:spPr>
          <a:xfrm>
            <a:off x="1371600" y="1371600"/>
            <a:ext cx="1031051" cy="369332"/>
          </a:xfrm>
          <a:prstGeom prst="rect">
            <a:avLst/>
          </a:prstGeom>
          <a:noFill/>
        </p:spPr>
        <p:txBody>
          <a:bodyPr wrap="none" rtlCol="0">
            <a:spAutoFit/>
          </a:bodyPr>
          <a:lstStyle/>
          <a:p>
            <a:r>
              <a:rPr lang="en-US" sz="1800" dirty="0" smtClean="0"/>
              <a:t>Amazon</a:t>
            </a:r>
            <a:endParaRPr lang="en-US" sz="1800" dirty="0"/>
          </a:p>
        </p:txBody>
      </p:sp>
      <p:sp>
        <p:nvSpPr>
          <p:cNvPr id="254" name="TextBox 253"/>
          <p:cNvSpPr txBox="1"/>
          <p:nvPr/>
        </p:nvSpPr>
        <p:spPr>
          <a:xfrm>
            <a:off x="1371600" y="2057400"/>
            <a:ext cx="915635" cy="369332"/>
          </a:xfrm>
          <a:prstGeom prst="rect">
            <a:avLst/>
          </a:prstGeom>
          <a:noFill/>
        </p:spPr>
        <p:txBody>
          <a:bodyPr wrap="none" rtlCol="0">
            <a:spAutoFit/>
          </a:bodyPr>
          <a:lstStyle/>
          <a:p>
            <a:r>
              <a:rPr lang="en-US" sz="1800" dirty="0" smtClean="0"/>
              <a:t>PayPal</a:t>
            </a:r>
            <a:endParaRPr lang="en-US" sz="1800" dirty="0"/>
          </a:p>
        </p:txBody>
      </p:sp>
      <p:sp>
        <p:nvSpPr>
          <p:cNvPr id="255" name="TextBox 254"/>
          <p:cNvSpPr txBox="1"/>
          <p:nvPr/>
        </p:nvSpPr>
        <p:spPr>
          <a:xfrm>
            <a:off x="2590800" y="1828800"/>
            <a:ext cx="1261884" cy="369332"/>
          </a:xfrm>
          <a:prstGeom prst="rect">
            <a:avLst/>
          </a:prstGeom>
          <a:noFill/>
        </p:spPr>
        <p:txBody>
          <a:bodyPr wrap="none" rtlCol="0">
            <a:spAutoFit/>
          </a:bodyPr>
          <a:lstStyle/>
          <a:p>
            <a:r>
              <a:rPr lang="en-US" sz="1800" dirty="0" err="1" smtClean="0"/>
              <a:t>EveryDNS</a:t>
            </a:r>
            <a:endParaRPr lang="en-US" sz="1800" dirty="0"/>
          </a:p>
        </p:txBody>
      </p:sp>
      <p:sp>
        <p:nvSpPr>
          <p:cNvPr id="253" name="TextBox 252"/>
          <p:cNvSpPr txBox="1"/>
          <p:nvPr/>
        </p:nvSpPr>
        <p:spPr>
          <a:xfrm>
            <a:off x="685800" y="2667000"/>
            <a:ext cx="4724400" cy="3693319"/>
          </a:xfrm>
          <a:prstGeom prst="rect">
            <a:avLst/>
          </a:prstGeom>
          <a:noFill/>
        </p:spPr>
        <p:txBody>
          <a:bodyPr wrap="square" rtlCol="0">
            <a:spAutoFit/>
          </a:bodyPr>
          <a:lstStyle/>
          <a:p>
            <a:pPr marL="342900" indent="-342900">
              <a:buAutoNum type="arabicPeriod"/>
            </a:pPr>
            <a:r>
              <a:rPr lang="en-US" sz="1800" dirty="0" smtClean="0"/>
              <a:t>After cable postings, </a:t>
            </a:r>
            <a:r>
              <a:rPr lang="en-US" sz="1800" dirty="0" err="1" smtClean="0"/>
              <a:t>WikiLeaks</a:t>
            </a:r>
            <a:r>
              <a:rPr lang="en-US" sz="1800" dirty="0" smtClean="0"/>
              <a:t> servers are attacked—rumors mention government.</a:t>
            </a:r>
          </a:p>
          <a:p>
            <a:pPr marL="342900" indent="-342900">
              <a:buAutoNum type="arabicPeriod"/>
            </a:pPr>
            <a:r>
              <a:rPr lang="en-US" sz="1800" dirty="0" err="1" smtClean="0"/>
              <a:t>WikiLeaks</a:t>
            </a:r>
            <a:r>
              <a:rPr lang="en-US" sz="1800" dirty="0" smtClean="0"/>
              <a:t> moved to Amazon servers for bandwidth and capacity.</a:t>
            </a:r>
          </a:p>
          <a:p>
            <a:pPr marL="342900" indent="-342900">
              <a:buAutoNum type="arabicPeriod"/>
            </a:pPr>
            <a:r>
              <a:rPr lang="en-US" sz="1800" dirty="0" smtClean="0"/>
              <a:t>Government officials contacted Amazon. Amazon kicked out </a:t>
            </a:r>
            <a:r>
              <a:rPr lang="en-US" sz="1800" dirty="0" err="1" smtClean="0"/>
              <a:t>WikiLeaks</a:t>
            </a:r>
            <a:r>
              <a:rPr lang="en-US" sz="1800" dirty="0" smtClean="0"/>
              <a:t> for violating terms of service.</a:t>
            </a:r>
          </a:p>
          <a:p>
            <a:pPr marL="342900" indent="-342900">
              <a:buAutoNum type="arabicPeriod"/>
            </a:pPr>
            <a:r>
              <a:rPr lang="en-US" sz="1800" dirty="0" smtClean="0"/>
              <a:t>Government officials contacted PayPal for taking donations. PayPal dropped </a:t>
            </a:r>
            <a:r>
              <a:rPr lang="en-US" sz="1800" dirty="0" err="1" smtClean="0"/>
              <a:t>WikiLeaks</a:t>
            </a:r>
            <a:r>
              <a:rPr lang="en-US" sz="1800" dirty="0" smtClean="0"/>
              <a:t>.</a:t>
            </a:r>
          </a:p>
          <a:p>
            <a:pPr marL="342900" indent="-342900">
              <a:buAutoNum type="arabicPeriod"/>
            </a:pPr>
            <a:r>
              <a:rPr lang="en-US" sz="1800" dirty="0" err="1" smtClean="0"/>
              <a:t>EveryDNS</a:t>
            </a:r>
            <a:r>
              <a:rPr lang="en-US" sz="1800" dirty="0" smtClean="0"/>
              <a:t> dropped registration for </a:t>
            </a:r>
            <a:r>
              <a:rPr lang="en-US" sz="1800" dirty="0" err="1" smtClean="0"/>
              <a:t>WikiLeaks</a:t>
            </a:r>
            <a:r>
              <a:rPr lang="en-US" sz="1800" dirty="0" smtClean="0"/>
              <a:t>.</a:t>
            </a:r>
            <a:endParaRPr lang="en-US" sz="1800" dirty="0"/>
          </a:p>
        </p:txBody>
      </p:sp>
      <p:cxnSp>
        <p:nvCxnSpPr>
          <p:cNvPr id="109" name="Straight Arrow Connector 108"/>
          <p:cNvCxnSpPr>
            <a:stCxn id="140" idx="1"/>
            <a:endCxn id="11285" idx="57"/>
          </p:cNvCxnSpPr>
          <p:nvPr/>
        </p:nvCxnSpPr>
        <p:spPr>
          <a:xfrm>
            <a:off x="2523673" y="1769899"/>
            <a:ext cx="4703421" cy="27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143000" y="6396335"/>
            <a:ext cx="7186583" cy="369332"/>
          </a:xfrm>
          <a:prstGeom prst="rect">
            <a:avLst/>
          </a:prstGeom>
          <a:noFill/>
        </p:spPr>
        <p:txBody>
          <a:bodyPr wrap="none" rtlCol="0">
            <a:spAutoFit/>
          </a:bodyPr>
          <a:lstStyle/>
          <a:p>
            <a:r>
              <a:rPr lang="en-US" sz="1800" dirty="0" smtClean="0">
                <a:solidFill>
                  <a:schemeClr val="accent6"/>
                </a:solidFill>
              </a:rPr>
              <a:t>Should the U.S. government be able to pressure private companies?</a:t>
            </a:r>
            <a:endParaRPr lang="en-US" sz="1800" dirty="0">
              <a:solidFill>
                <a:schemeClr val="accent6"/>
              </a:solidFill>
            </a:endParaRPr>
          </a:p>
        </p:txBody>
      </p:sp>
    </p:spTree>
    <p:extLst>
      <p:ext uri="{BB962C8B-B14F-4D97-AF65-F5344CB8AC3E}">
        <p14:creationId xmlns:p14="http://schemas.microsoft.com/office/powerpoint/2010/main" val="1179065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Crime</a:t>
            </a:r>
          </a:p>
        </p:txBody>
      </p:sp>
      <p:sp>
        <p:nvSpPr>
          <p:cNvPr id="40963" name="Rectangle 3"/>
          <p:cNvSpPr>
            <a:spLocks noGrp="1" noChangeArrowheads="1"/>
          </p:cNvSpPr>
          <p:nvPr>
            <p:ph idx="1"/>
          </p:nvPr>
        </p:nvSpPr>
        <p:spPr/>
        <p:txBody>
          <a:bodyPr>
            <a:normAutofit fontScale="77500" lnSpcReduction="20000"/>
          </a:bodyPr>
          <a:lstStyle/>
          <a:p>
            <a:r>
              <a:rPr lang="en-US" smtClean="0"/>
              <a:t>Real-world/traditional crime</a:t>
            </a:r>
          </a:p>
          <a:p>
            <a:pPr lvl="1"/>
            <a:r>
              <a:rPr lang="en-US" smtClean="0"/>
              <a:t>Criminals and terrorists have access to information, communication, and money.</a:t>
            </a:r>
          </a:p>
          <a:p>
            <a:pPr lvl="1"/>
            <a:r>
              <a:rPr lang="en-US" smtClean="0"/>
              <a:t>Encryption and Anonymity</a:t>
            </a:r>
          </a:p>
          <a:p>
            <a:r>
              <a:rPr lang="en-US" smtClean="0"/>
              <a:t>The Internet</a:t>
            </a:r>
          </a:p>
          <a:p>
            <a:pPr lvl="1"/>
            <a:r>
              <a:rPr lang="en-US" smtClean="0"/>
              <a:t>Con artists have access to new and more victims.</a:t>
            </a:r>
          </a:p>
          <a:p>
            <a:pPr lvl="1"/>
            <a:r>
              <a:rPr lang="en-US" smtClean="0"/>
              <a:t>Harassment (e-mail, cell phones, stalking, etc.)</a:t>
            </a:r>
          </a:p>
          <a:p>
            <a:r>
              <a:rPr lang="en-US" smtClean="0"/>
              <a:t>Police Powers</a:t>
            </a:r>
          </a:p>
          <a:p>
            <a:pPr lvl="1"/>
            <a:r>
              <a:rPr lang="en-US" smtClean="0"/>
              <a:t>Carnivore</a:t>
            </a:r>
          </a:p>
          <a:p>
            <a:pPr lvl="1"/>
            <a:r>
              <a:rPr lang="en-US" smtClean="0"/>
              <a:t>Echelon</a:t>
            </a:r>
          </a:p>
          <a:p>
            <a:pPr lvl="1"/>
            <a:r>
              <a:rPr lang="en-US" smtClean="0"/>
              <a:t>“Wire” tapping</a:t>
            </a:r>
          </a:p>
          <a:p>
            <a:pPr lvl="1"/>
            <a:r>
              <a:rPr lang="en-US" smtClean="0"/>
              <a:t>Privacy</a:t>
            </a:r>
          </a:p>
          <a:p>
            <a:pPr lvl="1"/>
            <a:r>
              <a:rPr lang="en-US" smtClean="0"/>
              <a:t>Freedom of Speech (Digital Millennium Copyright Act)</a:t>
            </a:r>
          </a:p>
        </p:txBody>
      </p:sp>
    </p:spTree>
    <p:extLst>
      <p:ext uri="{BB962C8B-B14F-4D97-AF65-F5344CB8AC3E}">
        <p14:creationId xmlns:p14="http://schemas.microsoft.com/office/powerpoint/2010/main" val="14267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35" descr="j0401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436" y="1954212"/>
            <a:ext cx="12176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p:cNvGraphicFramePr>
          <p:nvPr>
            <p:extLst>
              <p:ext uri="{D42A27DB-BD31-4B8C-83A1-F6EECF244321}">
                <p14:modId xmlns:p14="http://schemas.microsoft.com/office/powerpoint/2010/main" val="529946701"/>
              </p:ext>
            </p:extLst>
          </p:nvPr>
        </p:nvGraphicFramePr>
        <p:xfrm>
          <a:off x="7197436" y="4743450"/>
          <a:ext cx="1981200" cy="939800"/>
        </p:xfrm>
        <a:graphic>
          <a:graphicData uri="http://schemas.openxmlformats.org/presentationml/2006/ole">
            <mc:AlternateContent xmlns:mc="http://schemas.openxmlformats.org/markup-compatibility/2006">
              <mc:Choice xmlns:v="urn:schemas-microsoft-com:vml" Requires="v">
                <p:oleObj spid="_x0000_s1413" name="ClipArt" r:id="rId5" imgW="5613120" imgH="2673000" progId="MS_ClipArt_Gallery.2">
                  <p:embed/>
                </p:oleObj>
              </mc:Choice>
              <mc:Fallback>
                <p:oleObj name="ClipArt" r:id="rId5" imgW="5613120" imgH="267300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7436" y="4743450"/>
                        <a:ext cx="1981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p:cNvGraphicFramePr>
          <p:nvPr>
            <p:extLst>
              <p:ext uri="{D42A27DB-BD31-4B8C-83A1-F6EECF244321}">
                <p14:modId xmlns:p14="http://schemas.microsoft.com/office/powerpoint/2010/main" val="12165684"/>
              </p:ext>
            </p:extLst>
          </p:nvPr>
        </p:nvGraphicFramePr>
        <p:xfrm>
          <a:off x="3311236" y="2716212"/>
          <a:ext cx="1757363" cy="1147763"/>
        </p:xfrm>
        <a:graphic>
          <a:graphicData uri="http://schemas.openxmlformats.org/presentationml/2006/ole">
            <mc:AlternateContent xmlns:mc="http://schemas.openxmlformats.org/markup-compatibility/2006">
              <mc:Choice xmlns:v="urn:schemas-microsoft-com:vml" Requires="v">
                <p:oleObj spid="_x0000_s1414" name="ClipArt" r:id="rId7" imgW="7038720" imgH="4584600" progId="MS_ClipArt_Gallery.2">
                  <p:embed/>
                </p:oleObj>
              </mc:Choice>
              <mc:Fallback>
                <p:oleObj name="ClipArt" r:id="rId7" imgW="7038720" imgH="458460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1236" y="2716212"/>
                        <a:ext cx="1757363"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p:cNvGraphicFramePr>
          <p:nvPr>
            <p:extLst>
              <p:ext uri="{D42A27DB-BD31-4B8C-83A1-F6EECF244321}">
                <p14:modId xmlns:p14="http://schemas.microsoft.com/office/powerpoint/2010/main" val="3570656586"/>
              </p:ext>
            </p:extLst>
          </p:nvPr>
        </p:nvGraphicFramePr>
        <p:xfrm>
          <a:off x="6664036" y="5553075"/>
          <a:ext cx="1738313" cy="452437"/>
        </p:xfrm>
        <a:graphic>
          <a:graphicData uri="http://schemas.openxmlformats.org/presentationml/2006/ole">
            <mc:AlternateContent xmlns:mc="http://schemas.openxmlformats.org/markup-compatibility/2006">
              <mc:Choice xmlns:v="urn:schemas-microsoft-com:vml" Requires="v">
                <p:oleObj spid="_x0000_s1415" name="ClipArt" r:id="rId9" imgW="6543360" imgH="1704960" progId="MS_ClipArt_Gallery.2">
                  <p:embed/>
                </p:oleObj>
              </mc:Choice>
              <mc:Fallback>
                <p:oleObj name="ClipArt" r:id="rId9" imgW="6543360" imgH="170496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4036" y="5553075"/>
                        <a:ext cx="1738313"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p:cNvGraphicFramePr>
          <p:nvPr>
            <p:extLst>
              <p:ext uri="{D42A27DB-BD31-4B8C-83A1-F6EECF244321}">
                <p14:modId xmlns:p14="http://schemas.microsoft.com/office/powerpoint/2010/main" val="2884125050"/>
              </p:ext>
            </p:extLst>
          </p:nvPr>
        </p:nvGraphicFramePr>
        <p:xfrm>
          <a:off x="2549236" y="1219200"/>
          <a:ext cx="2203450" cy="561975"/>
        </p:xfrm>
        <a:graphic>
          <a:graphicData uri="http://schemas.openxmlformats.org/presentationml/2006/ole">
            <mc:AlternateContent xmlns:mc="http://schemas.openxmlformats.org/markup-compatibility/2006">
              <mc:Choice xmlns:v="urn:schemas-microsoft-com:vml" Requires="v">
                <p:oleObj spid="_x0000_s1416" name="ClipArt" r:id="rId11" imgW="5797440" imgH="1484280" progId="MS_ClipArt_Gallery.2">
                  <p:embed/>
                </p:oleObj>
              </mc:Choice>
              <mc:Fallback>
                <p:oleObj name="ClipArt" r:id="rId11" imgW="5797440" imgH="1484280" progId="MS_ClipArt_Gallery.2">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49236" y="1219200"/>
                        <a:ext cx="22034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p:cNvGraphicFramePr>
          <p:nvPr>
            <p:extLst>
              <p:ext uri="{D42A27DB-BD31-4B8C-83A1-F6EECF244321}">
                <p14:modId xmlns:p14="http://schemas.microsoft.com/office/powerpoint/2010/main" val="4024063616"/>
              </p:ext>
            </p:extLst>
          </p:nvPr>
        </p:nvGraphicFramePr>
        <p:xfrm>
          <a:off x="3581400" y="4191000"/>
          <a:ext cx="730250" cy="723900"/>
        </p:xfrm>
        <a:graphic>
          <a:graphicData uri="http://schemas.openxmlformats.org/presentationml/2006/ole">
            <mc:AlternateContent xmlns:mc="http://schemas.openxmlformats.org/markup-compatibility/2006">
              <mc:Choice xmlns:v="urn:schemas-microsoft-com:vml" Requires="v">
                <p:oleObj spid="_x0000_s1417" name="ClipArt" r:id="rId13" imgW="1325520" imgH="1312560" progId="MS_ClipArt_Gallery.2">
                  <p:embed/>
                </p:oleObj>
              </mc:Choice>
              <mc:Fallback>
                <p:oleObj name="ClipArt" r:id="rId13" imgW="1325520" imgH="1312560" progId="MS_ClipArt_Gallery.2">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4191000"/>
                        <a:ext cx="7302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8"/>
          <p:cNvGraphicFramePr>
            <a:graphicFrameLocks/>
          </p:cNvGraphicFramePr>
          <p:nvPr>
            <p:extLst>
              <p:ext uri="{D42A27DB-BD31-4B8C-83A1-F6EECF244321}">
                <p14:modId xmlns:p14="http://schemas.microsoft.com/office/powerpoint/2010/main" val="416285325"/>
              </p:ext>
            </p:extLst>
          </p:nvPr>
        </p:nvGraphicFramePr>
        <p:xfrm>
          <a:off x="2590800" y="5334000"/>
          <a:ext cx="1985963" cy="984250"/>
        </p:xfrm>
        <a:graphic>
          <a:graphicData uri="http://schemas.openxmlformats.org/presentationml/2006/ole">
            <mc:AlternateContent xmlns:mc="http://schemas.openxmlformats.org/markup-compatibility/2006">
              <mc:Choice xmlns:v="urn:schemas-microsoft-com:vml" Requires="v">
                <p:oleObj spid="_x0000_s1418" name="ClipArt" r:id="rId15" imgW="5819760" imgH="2885760" progId="MS_ClipArt_Gallery.2">
                  <p:embed/>
                </p:oleObj>
              </mc:Choice>
              <mc:Fallback>
                <p:oleObj name="ClipArt" r:id="rId15" imgW="5819760" imgH="2885760" progId="MS_ClipArt_Gallery.2">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0800" y="5334000"/>
                        <a:ext cx="198596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Line 9"/>
          <p:cNvSpPr>
            <a:spLocks noChangeShapeType="1"/>
          </p:cNvSpPr>
          <p:nvPr/>
        </p:nvSpPr>
        <p:spPr bwMode="auto">
          <a:xfrm flipH="1" flipV="1">
            <a:off x="3920836" y="3600450"/>
            <a:ext cx="41564" cy="59055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0"/>
          <p:cNvSpPr>
            <a:spLocks noChangeShapeType="1"/>
          </p:cNvSpPr>
          <p:nvPr/>
        </p:nvSpPr>
        <p:spPr bwMode="auto">
          <a:xfrm flipH="1" flipV="1">
            <a:off x="3920836" y="3600450"/>
            <a:ext cx="2667000" cy="2133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1"/>
          <p:cNvSpPr>
            <a:spLocks noChangeShapeType="1"/>
          </p:cNvSpPr>
          <p:nvPr/>
        </p:nvSpPr>
        <p:spPr bwMode="auto">
          <a:xfrm flipH="1" flipV="1">
            <a:off x="3997036" y="3600450"/>
            <a:ext cx="3200400" cy="1371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39" name="Line 12"/>
          <p:cNvSpPr>
            <a:spLocks noChangeShapeType="1"/>
          </p:cNvSpPr>
          <p:nvPr/>
        </p:nvSpPr>
        <p:spPr bwMode="auto">
          <a:xfrm>
            <a:off x="3158836" y="1695450"/>
            <a:ext cx="990600" cy="1752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40" name="Line 13"/>
          <p:cNvSpPr>
            <a:spLocks noChangeShapeType="1"/>
          </p:cNvSpPr>
          <p:nvPr/>
        </p:nvSpPr>
        <p:spPr bwMode="auto">
          <a:xfrm flipV="1">
            <a:off x="7426036" y="3752850"/>
            <a:ext cx="457200" cy="838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41" name="Line 14"/>
          <p:cNvSpPr>
            <a:spLocks noChangeShapeType="1"/>
          </p:cNvSpPr>
          <p:nvPr/>
        </p:nvSpPr>
        <p:spPr bwMode="auto">
          <a:xfrm>
            <a:off x="5063836" y="3219450"/>
            <a:ext cx="2362200" cy="228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5"/>
          <p:cNvSpPr>
            <a:spLocks noChangeShapeType="1"/>
          </p:cNvSpPr>
          <p:nvPr/>
        </p:nvSpPr>
        <p:spPr bwMode="auto">
          <a:xfrm>
            <a:off x="4759036" y="1725612"/>
            <a:ext cx="2590800" cy="15700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43" name="Rectangle 16"/>
          <p:cNvSpPr>
            <a:spLocks noChangeArrowheads="1"/>
          </p:cNvSpPr>
          <p:nvPr/>
        </p:nvSpPr>
        <p:spPr bwMode="auto">
          <a:xfrm>
            <a:off x="2895600" y="4876800"/>
            <a:ext cx="1510029"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t>credit </a:t>
            </a:r>
            <a:r>
              <a:rPr lang="en-US" sz="2000" dirty="0" smtClean="0"/>
              <a:t>cards</a:t>
            </a:r>
            <a:endParaRPr lang="en-US" sz="2000" dirty="0"/>
          </a:p>
        </p:txBody>
      </p:sp>
      <p:sp>
        <p:nvSpPr>
          <p:cNvPr id="1044" name="Rectangle 17"/>
          <p:cNvSpPr>
            <a:spLocks noChangeArrowheads="1"/>
          </p:cNvSpPr>
          <p:nvPr/>
        </p:nvSpPr>
        <p:spPr bwMode="auto">
          <a:xfrm>
            <a:off x="6267161" y="5916612"/>
            <a:ext cx="202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loans &amp; licenses</a:t>
            </a:r>
          </a:p>
        </p:txBody>
      </p:sp>
      <p:sp>
        <p:nvSpPr>
          <p:cNvPr id="1045" name="Rectangle 18"/>
          <p:cNvSpPr>
            <a:spLocks noChangeArrowheads="1"/>
          </p:cNvSpPr>
          <p:nvPr/>
        </p:nvSpPr>
        <p:spPr bwMode="auto">
          <a:xfrm>
            <a:off x="7791161" y="3810000"/>
            <a:ext cx="111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t>financial</a:t>
            </a:r>
          </a:p>
          <a:p>
            <a:r>
              <a:rPr lang="en-US" sz="2000" dirty="0"/>
              <a:t>permits</a:t>
            </a:r>
          </a:p>
          <a:p>
            <a:r>
              <a:rPr lang="en-US" sz="2000" dirty="0"/>
              <a:t>census</a:t>
            </a:r>
          </a:p>
        </p:txBody>
      </p:sp>
      <p:sp>
        <p:nvSpPr>
          <p:cNvPr id="1046" name="Rectangle 19"/>
          <p:cNvSpPr>
            <a:spLocks noChangeArrowheads="1"/>
          </p:cNvSpPr>
          <p:nvPr/>
        </p:nvSpPr>
        <p:spPr bwMode="auto">
          <a:xfrm>
            <a:off x="3463636" y="1801812"/>
            <a:ext cx="175208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smtClean="0"/>
              <a:t>transportation</a:t>
            </a:r>
            <a:endParaRPr lang="en-US" sz="2000" dirty="0"/>
          </a:p>
        </p:txBody>
      </p:sp>
      <p:sp>
        <p:nvSpPr>
          <p:cNvPr id="1047" name="Rectangle 20"/>
          <p:cNvSpPr>
            <a:spLocks noChangeArrowheads="1"/>
          </p:cNvSpPr>
          <p:nvPr/>
        </p:nvSpPr>
        <p:spPr bwMode="auto">
          <a:xfrm>
            <a:off x="5428961" y="3249612"/>
            <a:ext cx="17795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financial</a:t>
            </a:r>
          </a:p>
          <a:p>
            <a:r>
              <a:rPr lang="en-US" sz="2000"/>
              <a:t>regulatory</a:t>
            </a:r>
          </a:p>
          <a:p>
            <a:r>
              <a:rPr lang="en-US" sz="2000"/>
              <a:t>employment</a:t>
            </a:r>
          </a:p>
          <a:p>
            <a:r>
              <a:rPr lang="en-US" sz="2000"/>
              <a:t>environmental</a:t>
            </a:r>
          </a:p>
        </p:txBody>
      </p:sp>
      <p:graphicFrame>
        <p:nvGraphicFramePr>
          <p:cNvPr id="1032" name="Object 21"/>
          <p:cNvGraphicFramePr>
            <a:graphicFrameLocks/>
          </p:cNvGraphicFramePr>
          <p:nvPr>
            <p:extLst>
              <p:ext uri="{D42A27DB-BD31-4B8C-83A1-F6EECF244321}">
                <p14:modId xmlns:p14="http://schemas.microsoft.com/office/powerpoint/2010/main" val="993159566"/>
              </p:ext>
            </p:extLst>
          </p:nvPr>
        </p:nvGraphicFramePr>
        <p:xfrm>
          <a:off x="4771736" y="4819650"/>
          <a:ext cx="727075" cy="792162"/>
        </p:xfrm>
        <a:graphic>
          <a:graphicData uri="http://schemas.openxmlformats.org/presentationml/2006/ole">
            <mc:AlternateContent xmlns:mc="http://schemas.openxmlformats.org/markup-compatibility/2006">
              <mc:Choice xmlns:v="urn:schemas-microsoft-com:vml" Requires="v">
                <p:oleObj spid="_x0000_s1419" name="ClipArt" r:id="rId17" imgW="2259000" imgH="4549680" progId="MS_ClipArt_Gallery.2">
                  <p:embed/>
                </p:oleObj>
              </mc:Choice>
              <mc:Fallback>
                <p:oleObj name="ClipArt" r:id="rId17" imgW="2259000" imgH="4549680" progId="MS_ClipArt_Gallery.2">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b="45937"/>
                      <a:stretch>
                        <a:fillRect/>
                      </a:stretch>
                    </p:blipFill>
                    <p:spPr bwMode="auto">
                      <a:xfrm>
                        <a:off x="4771736" y="4819650"/>
                        <a:ext cx="7270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8" name="Line 22"/>
          <p:cNvSpPr>
            <a:spLocks noChangeShapeType="1"/>
          </p:cNvSpPr>
          <p:nvPr/>
        </p:nvSpPr>
        <p:spPr bwMode="auto">
          <a:xfrm flipH="1" flipV="1">
            <a:off x="4606636" y="3676650"/>
            <a:ext cx="609600" cy="1371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49" name="Rectangle 23"/>
          <p:cNvSpPr>
            <a:spLocks noChangeArrowheads="1"/>
          </p:cNvSpPr>
          <p:nvPr/>
        </p:nvSpPr>
        <p:spPr bwMode="auto">
          <a:xfrm>
            <a:off x="4572000" y="5562600"/>
            <a:ext cx="1666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t>subscriptions</a:t>
            </a:r>
          </a:p>
          <a:p>
            <a:r>
              <a:rPr lang="en-US" sz="2000" dirty="0"/>
              <a:t>education</a:t>
            </a:r>
          </a:p>
        </p:txBody>
      </p:sp>
      <p:sp>
        <p:nvSpPr>
          <p:cNvPr id="1050" name="Rectangle 24"/>
          <p:cNvSpPr>
            <a:spLocks noChangeArrowheads="1"/>
          </p:cNvSpPr>
          <p:nvPr/>
        </p:nvSpPr>
        <p:spPr bwMode="auto">
          <a:xfrm>
            <a:off x="5886161" y="4849812"/>
            <a:ext cx="135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purchases</a:t>
            </a:r>
          </a:p>
          <a:p>
            <a:r>
              <a:rPr lang="en-US" sz="2000"/>
              <a:t>    phone</a:t>
            </a:r>
          </a:p>
        </p:txBody>
      </p:sp>
      <p:graphicFrame>
        <p:nvGraphicFramePr>
          <p:cNvPr id="1033" name="Object 25"/>
          <p:cNvGraphicFramePr>
            <a:graphicFrameLocks/>
          </p:cNvGraphicFramePr>
          <p:nvPr>
            <p:extLst>
              <p:ext uri="{D42A27DB-BD31-4B8C-83A1-F6EECF244321}">
                <p14:modId xmlns:p14="http://schemas.microsoft.com/office/powerpoint/2010/main" val="1607748869"/>
              </p:ext>
            </p:extLst>
          </p:nvPr>
        </p:nvGraphicFramePr>
        <p:xfrm>
          <a:off x="5521036" y="811212"/>
          <a:ext cx="1444625" cy="784225"/>
        </p:xfrm>
        <a:graphic>
          <a:graphicData uri="http://schemas.openxmlformats.org/presentationml/2006/ole">
            <mc:AlternateContent xmlns:mc="http://schemas.openxmlformats.org/markup-compatibility/2006">
              <mc:Choice xmlns:v="urn:schemas-microsoft-com:vml" Requires="v">
                <p:oleObj spid="_x0000_s1420" name="ClipArt" r:id="rId19" imgW="5279760" imgH="2869920" progId="MS_ClipArt_Gallery.2">
                  <p:embed/>
                </p:oleObj>
              </mc:Choice>
              <mc:Fallback>
                <p:oleObj name="ClipArt" r:id="rId19" imgW="5279760" imgH="2869920" progId="MS_ClipArt_Gallery.2">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21036" y="811212"/>
                        <a:ext cx="14446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1" name="Rectangle 26"/>
          <p:cNvSpPr>
            <a:spLocks noChangeArrowheads="1"/>
          </p:cNvSpPr>
          <p:nvPr/>
        </p:nvSpPr>
        <p:spPr bwMode="auto">
          <a:xfrm>
            <a:off x="6033799" y="1573212"/>
            <a:ext cx="18494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criminal record</a:t>
            </a:r>
          </a:p>
          <a:p>
            <a:r>
              <a:rPr lang="en-US" sz="2000"/>
              <a:t>complaints</a:t>
            </a:r>
          </a:p>
          <a:p>
            <a:r>
              <a:rPr lang="en-US" sz="2000"/>
              <a:t>finger prints</a:t>
            </a:r>
          </a:p>
        </p:txBody>
      </p:sp>
      <p:graphicFrame>
        <p:nvGraphicFramePr>
          <p:cNvPr id="1034" name="Object 27"/>
          <p:cNvGraphicFramePr>
            <a:graphicFrameLocks/>
          </p:cNvGraphicFramePr>
          <p:nvPr>
            <p:extLst>
              <p:ext uri="{D42A27DB-BD31-4B8C-83A1-F6EECF244321}">
                <p14:modId xmlns:p14="http://schemas.microsoft.com/office/powerpoint/2010/main" val="2224365390"/>
              </p:ext>
            </p:extLst>
          </p:nvPr>
        </p:nvGraphicFramePr>
        <p:xfrm>
          <a:off x="491836" y="1268412"/>
          <a:ext cx="1749425" cy="1346200"/>
        </p:xfrm>
        <a:graphic>
          <a:graphicData uri="http://schemas.openxmlformats.org/presentationml/2006/ole">
            <mc:AlternateContent xmlns:mc="http://schemas.openxmlformats.org/markup-compatibility/2006">
              <mc:Choice xmlns:v="urn:schemas-microsoft-com:vml" Requires="v">
                <p:oleObj spid="_x0000_s1421" name="ClipArt" r:id="rId21" imgW="4410000" imgH="3396960" progId="MS_ClipArt_Gallery.2">
                  <p:embed/>
                </p:oleObj>
              </mc:Choice>
              <mc:Fallback>
                <p:oleObj name="ClipArt" r:id="rId21" imgW="4410000" imgH="3396960" progId="MS_ClipArt_Gallery.2">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1836" y="1268412"/>
                        <a:ext cx="174942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 name="Rectangle 28"/>
          <p:cNvSpPr>
            <a:spLocks noChangeArrowheads="1"/>
          </p:cNvSpPr>
          <p:nvPr/>
        </p:nvSpPr>
        <p:spPr bwMode="auto">
          <a:xfrm>
            <a:off x="491836" y="2563812"/>
            <a:ext cx="106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a:t>medical</a:t>
            </a:r>
          </a:p>
          <a:p>
            <a:r>
              <a:rPr lang="en-US" sz="2000" dirty="0"/>
              <a:t>records</a:t>
            </a:r>
          </a:p>
        </p:txBody>
      </p:sp>
      <p:sp>
        <p:nvSpPr>
          <p:cNvPr id="1053" name="Line 29"/>
          <p:cNvSpPr>
            <a:spLocks noChangeShapeType="1"/>
          </p:cNvSpPr>
          <p:nvPr/>
        </p:nvSpPr>
        <p:spPr bwMode="auto">
          <a:xfrm>
            <a:off x="1939636" y="2487612"/>
            <a:ext cx="1524000" cy="838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54" name="Rectangle 30"/>
          <p:cNvSpPr>
            <a:spLocks noGrp="1" noChangeArrowheads="1"/>
          </p:cNvSpPr>
          <p:nvPr>
            <p:ph type="title"/>
          </p:nvPr>
        </p:nvSpPr>
        <p:spPr/>
        <p:txBody>
          <a:bodyPr/>
          <a:lstStyle/>
          <a:p>
            <a:r>
              <a:rPr lang="en-US" smtClean="0"/>
              <a:t>Privacy</a:t>
            </a:r>
          </a:p>
        </p:txBody>
      </p:sp>
      <p:pic>
        <p:nvPicPr>
          <p:cNvPr id="1055" name="Picture 31" descr="bd10565_"/>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9436" y="3783012"/>
            <a:ext cx="1143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6" name="Line 32"/>
          <p:cNvSpPr>
            <a:spLocks noChangeShapeType="1"/>
          </p:cNvSpPr>
          <p:nvPr/>
        </p:nvSpPr>
        <p:spPr bwMode="auto">
          <a:xfrm flipV="1">
            <a:off x="1330036" y="3554412"/>
            <a:ext cx="2057400" cy="838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057" name="Text Box 33"/>
          <p:cNvSpPr txBox="1">
            <a:spLocks noChangeArrowheads="1"/>
          </p:cNvSpPr>
          <p:nvPr/>
        </p:nvSpPr>
        <p:spPr bwMode="auto">
          <a:xfrm>
            <a:off x="110836" y="4697412"/>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grocery store scanner data</a:t>
            </a:r>
          </a:p>
        </p:txBody>
      </p:sp>
      <p:sp>
        <p:nvSpPr>
          <p:cNvPr id="1058" name="Line 34"/>
          <p:cNvSpPr>
            <a:spLocks noChangeShapeType="1"/>
          </p:cNvSpPr>
          <p:nvPr/>
        </p:nvSpPr>
        <p:spPr bwMode="auto">
          <a:xfrm>
            <a:off x="6816436" y="1420812"/>
            <a:ext cx="60960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35" name="Group 34"/>
          <p:cNvGrpSpPr/>
          <p:nvPr/>
        </p:nvGrpSpPr>
        <p:grpSpPr>
          <a:xfrm>
            <a:off x="1143000" y="5562600"/>
            <a:ext cx="762000" cy="567328"/>
            <a:chOff x="939760" y="666908"/>
            <a:chExt cx="5623170" cy="4186592"/>
          </a:xfrm>
        </p:grpSpPr>
        <p:sp>
          <p:nvSpPr>
            <p:cNvPr id="36" name="Freeform 35"/>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38"/>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0" name="Group 39"/>
            <p:cNvGrpSpPr/>
            <p:nvPr/>
          </p:nvGrpSpPr>
          <p:grpSpPr>
            <a:xfrm>
              <a:off x="1012296" y="810492"/>
              <a:ext cx="468535" cy="3181508"/>
              <a:chOff x="3264635" y="937071"/>
              <a:chExt cx="468535" cy="3181508"/>
            </a:xfrm>
          </p:grpSpPr>
          <p:sp>
            <p:nvSpPr>
              <p:cNvPr id="126" name="Freeform 12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Freeform 12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1710061" y="810492"/>
              <a:ext cx="468535" cy="3181508"/>
              <a:chOff x="3264635" y="937071"/>
              <a:chExt cx="468535" cy="3181508"/>
            </a:xfrm>
          </p:grpSpPr>
          <p:sp>
            <p:nvSpPr>
              <p:cNvPr id="112" name="Freeform 11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Freeform 11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2319661" y="810492"/>
              <a:ext cx="468535" cy="3181508"/>
              <a:chOff x="3264635" y="937071"/>
              <a:chExt cx="468535" cy="3181508"/>
            </a:xfrm>
          </p:grpSpPr>
          <p:sp>
            <p:nvSpPr>
              <p:cNvPr id="98" name="Freeform 9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9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2973343" y="810492"/>
              <a:ext cx="468535" cy="3181508"/>
              <a:chOff x="3264635" y="937071"/>
              <a:chExt cx="468535" cy="3181508"/>
            </a:xfrm>
          </p:grpSpPr>
          <p:sp>
            <p:nvSpPr>
              <p:cNvPr id="84" name="Freeform 8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Freeform 8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3615061" y="810492"/>
              <a:ext cx="468535" cy="3181508"/>
              <a:chOff x="3264635" y="937071"/>
              <a:chExt cx="468535" cy="3181508"/>
            </a:xfrm>
          </p:grpSpPr>
          <p:sp>
            <p:nvSpPr>
              <p:cNvPr id="70" name="Freeform 6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4300861" y="810492"/>
              <a:ext cx="468535" cy="3181508"/>
              <a:chOff x="3264635" y="937071"/>
              <a:chExt cx="468535" cy="3181508"/>
            </a:xfrm>
          </p:grpSpPr>
          <p:sp>
            <p:nvSpPr>
              <p:cNvPr id="56" name="Freeform 5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Freeform 5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 name="Freeform 45"/>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28"/>
          <p:cNvSpPr>
            <a:spLocks noChangeArrowheads="1"/>
          </p:cNvSpPr>
          <p:nvPr/>
        </p:nvSpPr>
        <p:spPr bwMode="auto">
          <a:xfrm>
            <a:off x="1066800" y="6096000"/>
            <a:ext cx="1982915"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dirty="0" smtClean="0"/>
              <a:t>Blogs</a:t>
            </a:r>
          </a:p>
          <a:p>
            <a:r>
              <a:rPr lang="en-US" sz="2000" dirty="0" smtClean="0"/>
              <a:t>Social networks</a:t>
            </a:r>
            <a:endParaRPr lang="en-US" sz="2000" dirty="0"/>
          </a:p>
        </p:txBody>
      </p:sp>
      <p:sp>
        <p:nvSpPr>
          <p:cNvPr id="142" name="Line 9"/>
          <p:cNvSpPr>
            <a:spLocks noChangeShapeType="1"/>
          </p:cNvSpPr>
          <p:nvPr/>
        </p:nvSpPr>
        <p:spPr bwMode="auto">
          <a:xfrm flipV="1">
            <a:off x="1905000" y="3657600"/>
            <a:ext cx="1981200" cy="1981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3124200" y="6248400"/>
            <a:ext cx="1710725" cy="400110"/>
          </a:xfrm>
          <a:prstGeom prst="rect">
            <a:avLst/>
          </a:prstGeom>
        </p:spPr>
        <p:txBody>
          <a:bodyPr wrap="none">
            <a:spAutoFit/>
          </a:bodyPr>
          <a:lstStyle/>
          <a:p>
            <a:r>
              <a:rPr lang="en-US" sz="2000" dirty="0"/>
              <a:t>organizations</a:t>
            </a:r>
          </a:p>
        </p:txBody>
      </p:sp>
    </p:spTree>
    <p:extLst>
      <p:ext uri="{BB962C8B-B14F-4D97-AF65-F5344CB8AC3E}">
        <p14:creationId xmlns:p14="http://schemas.microsoft.com/office/powerpoint/2010/main" val="33860388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Responsibility and Ethics</a:t>
            </a:r>
          </a:p>
        </p:txBody>
      </p:sp>
      <p:sp>
        <p:nvSpPr>
          <p:cNvPr id="41987" name="Rectangle 3"/>
          <p:cNvSpPr>
            <a:spLocks noGrp="1" noChangeArrowheads="1"/>
          </p:cNvSpPr>
          <p:nvPr>
            <p:ph idx="1"/>
          </p:nvPr>
        </p:nvSpPr>
        <p:spPr/>
        <p:txBody>
          <a:bodyPr>
            <a:normAutofit lnSpcReduction="10000"/>
          </a:bodyPr>
          <a:lstStyle/>
          <a:p>
            <a:pPr>
              <a:lnSpc>
                <a:spcPct val="90000"/>
              </a:lnSpc>
            </a:pPr>
            <a:r>
              <a:rPr lang="en-US" sz="2000" smtClean="0"/>
              <a:t>Users</a:t>
            </a:r>
          </a:p>
          <a:p>
            <a:pPr lvl="1">
              <a:lnSpc>
                <a:spcPct val="90000"/>
              </a:lnSpc>
            </a:pPr>
            <a:r>
              <a:rPr lang="en-US" sz="1800" smtClean="0"/>
              <a:t>Copyright Laws</a:t>
            </a:r>
          </a:p>
          <a:p>
            <a:pPr lvl="1">
              <a:lnSpc>
                <a:spcPct val="90000"/>
              </a:lnSpc>
            </a:pPr>
            <a:r>
              <a:rPr lang="en-US" sz="1800" smtClean="0"/>
              <a:t>Confidentiality</a:t>
            </a:r>
          </a:p>
          <a:p>
            <a:pPr>
              <a:lnSpc>
                <a:spcPct val="90000"/>
              </a:lnSpc>
            </a:pPr>
            <a:r>
              <a:rPr lang="en-US" sz="2000" smtClean="0"/>
              <a:t>Programmers and Developers</a:t>
            </a:r>
          </a:p>
          <a:p>
            <a:pPr lvl="1">
              <a:lnSpc>
                <a:spcPct val="90000"/>
              </a:lnSpc>
            </a:pPr>
            <a:r>
              <a:rPr lang="en-US" sz="1800" smtClean="0"/>
              <a:t>Secure Code</a:t>
            </a:r>
          </a:p>
          <a:p>
            <a:pPr lvl="1">
              <a:lnSpc>
                <a:spcPct val="90000"/>
              </a:lnSpc>
            </a:pPr>
            <a:r>
              <a:rPr lang="en-US" sz="1800" smtClean="0"/>
              <a:t>Confidentiality and Privacy</a:t>
            </a:r>
          </a:p>
          <a:p>
            <a:pPr lvl="1">
              <a:lnSpc>
                <a:spcPct val="90000"/>
              </a:lnSpc>
            </a:pPr>
            <a:r>
              <a:rPr lang="en-US" sz="1800" smtClean="0"/>
              <a:t>Know your Limitations</a:t>
            </a:r>
          </a:p>
          <a:p>
            <a:pPr>
              <a:lnSpc>
                <a:spcPct val="90000"/>
              </a:lnSpc>
            </a:pPr>
            <a:r>
              <a:rPr lang="en-US" sz="2000" smtClean="0"/>
              <a:t>Companies</a:t>
            </a:r>
          </a:p>
          <a:p>
            <a:pPr lvl="1">
              <a:lnSpc>
                <a:spcPct val="90000"/>
              </a:lnSpc>
            </a:pPr>
            <a:r>
              <a:rPr lang="en-US" sz="1800" smtClean="0"/>
              <a:t>Provide the tools to enable employees to do their jobs efficiently and legally.</a:t>
            </a:r>
          </a:p>
          <a:p>
            <a:pPr lvl="1">
              <a:lnSpc>
                <a:spcPct val="90000"/>
              </a:lnSpc>
            </a:pPr>
            <a:r>
              <a:rPr lang="en-US" sz="1800" smtClean="0"/>
              <a:t>Training, compliance, security, backup.</a:t>
            </a:r>
          </a:p>
          <a:p>
            <a:pPr lvl="1">
              <a:lnSpc>
                <a:spcPct val="90000"/>
              </a:lnSpc>
            </a:pPr>
            <a:r>
              <a:rPr lang="en-US" sz="1800" smtClean="0"/>
              <a:t>Partnerships and non-disclosure agreements.</a:t>
            </a:r>
          </a:p>
          <a:p>
            <a:pPr>
              <a:lnSpc>
                <a:spcPct val="90000"/>
              </a:lnSpc>
            </a:pPr>
            <a:r>
              <a:rPr lang="en-US" sz="2000" smtClean="0"/>
              <a:t>Governments</a:t>
            </a:r>
          </a:p>
          <a:p>
            <a:pPr lvl="1">
              <a:lnSpc>
                <a:spcPct val="90000"/>
              </a:lnSpc>
            </a:pPr>
            <a:r>
              <a:rPr lang="en-US" sz="1800" smtClean="0"/>
              <a:t>Infrastructure</a:t>
            </a:r>
          </a:p>
          <a:p>
            <a:pPr lvl="1">
              <a:lnSpc>
                <a:spcPct val="90000"/>
              </a:lnSpc>
            </a:pPr>
            <a:r>
              <a:rPr lang="en-US" sz="1800" smtClean="0"/>
              <a:t>Laws</a:t>
            </a:r>
          </a:p>
          <a:p>
            <a:pPr lvl="1">
              <a:lnSpc>
                <a:spcPct val="90000"/>
              </a:lnSpc>
            </a:pPr>
            <a:r>
              <a:rPr lang="en-US" sz="1800" smtClean="0"/>
              <a:t>Privacy</a:t>
            </a:r>
          </a:p>
        </p:txBody>
      </p:sp>
    </p:spTree>
    <p:extLst>
      <p:ext uri="{BB962C8B-B14F-4D97-AF65-F5344CB8AC3E}">
        <p14:creationId xmlns:p14="http://schemas.microsoft.com/office/powerpoint/2010/main" val="1817920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p:txBody>
          <a:bodyPr/>
          <a:lstStyle/>
          <a:p>
            <a:r>
              <a:rPr lang="en-US" smtClean="0"/>
              <a:t>Legal Environment</a:t>
            </a:r>
          </a:p>
        </p:txBody>
      </p:sp>
      <p:sp>
        <p:nvSpPr>
          <p:cNvPr id="43011" name="Rectangle 2051"/>
          <p:cNvSpPr>
            <a:spLocks noGrp="1" noChangeArrowheads="1"/>
          </p:cNvSpPr>
          <p:nvPr>
            <p:ph idx="1"/>
          </p:nvPr>
        </p:nvSpPr>
        <p:spPr/>
        <p:txBody>
          <a:bodyPr/>
          <a:lstStyle/>
          <a:p>
            <a:r>
              <a:rPr lang="en-US" sz="2000" smtClean="0"/>
              <a:t>Property Rights (ownership)</a:t>
            </a:r>
          </a:p>
          <a:p>
            <a:r>
              <a:rPr lang="en-US" sz="2000" smtClean="0"/>
              <a:t>Privacy</a:t>
            </a:r>
          </a:p>
          <a:p>
            <a:r>
              <a:rPr lang="en-US" sz="2000" smtClean="0"/>
              <a:t>Crime (destruction)</a:t>
            </a:r>
          </a:p>
        </p:txBody>
      </p:sp>
    </p:spTree>
    <p:extLst>
      <p:ext uri="{BB962C8B-B14F-4D97-AF65-F5344CB8AC3E}">
        <p14:creationId xmlns:p14="http://schemas.microsoft.com/office/powerpoint/2010/main" val="2871810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en-US" smtClean="0"/>
              <a:t>Property Rights</a:t>
            </a:r>
          </a:p>
        </p:txBody>
      </p:sp>
      <p:sp>
        <p:nvSpPr>
          <p:cNvPr id="44035" name="Rectangle 1027"/>
          <p:cNvSpPr>
            <a:spLocks noGrp="1" noChangeArrowheads="1"/>
          </p:cNvSpPr>
          <p:nvPr>
            <p:ph idx="1"/>
          </p:nvPr>
        </p:nvSpPr>
        <p:spPr/>
        <p:txBody>
          <a:bodyPr>
            <a:normAutofit fontScale="85000" lnSpcReduction="20000"/>
          </a:bodyPr>
          <a:lstStyle/>
          <a:p>
            <a:pPr>
              <a:lnSpc>
                <a:spcPct val="90000"/>
              </a:lnSpc>
            </a:pPr>
            <a:r>
              <a:rPr lang="en-US" sz="1800" smtClean="0"/>
              <a:t>Copyright</a:t>
            </a:r>
          </a:p>
          <a:p>
            <a:pPr lvl="1">
              <a:lnSpc>
                <a:spcPct val="90000"/>
              </a:lnSpc>
            </a:pPr>
            <a:r>
              <a:rPr lang="en-US" sz="1600" smtClean="0"/>
              <a:t>Right to sell</a:t>
            </a:r>
          </a:p>
          <a:p>
            <a:pPr lvl="1">
              <a:lnSpc>
                <a:spcPct val="90000"/>
              </a:lnSpc>
            </a:pPr>
            <a:r>
              <a:rPr lang="en-US" sz="1600" smtClean="0"/>
              <a:t>Right to make copies</a:t>
            </a:r>
          </a:p>
          <a:p>
            <a:pPr lvl="1">
              <a:lnSpc>
                <a:spcPct val="90000"/>
              </a:lnSpc>
            </a:pPr>
            <a:r>
              <a:rPr lang="en-US" sz="1600" smtClean="0"/>
              <a:t>Right to make derivative works</a:t>
            </a:r>
          </a:p>
          <a:p>
            <a:pPr lvl="1">
              <a:lnSpc>
                <a:spcPct val="90000"/>
              </a:lnSpc>
            </a:pPr>
            <a:r>
              <a:rPr lang="en-US" sz="1600" smtClean="0"/>
              <a:t>Registration is not required, but increases the amount of money you can receive in a lawsuit</a:t>
            </a:r>
          </a:p>
          <a:p>
            <a:pPr lvl="1">
              <a:lnSpc>
                <a:spcPct val="90000"/>
              </a:lnSpc>
            </a:pPr>
            <a:r>
              <a:rPr lang="en-US" sz="1600" smtClean="0"/>
              <a:t>In force for “life” + 50 years (corporate is 75 years total)</a:t>
            </a:r>
          </a:p>
          <a:p>
            <a:pPr lvl="1">
              <a:lnSpc>
                <a:spcPct val="90000"/>
              </a:lnSpc>
            </a:pPr>
            <a:r>
              <a:rPr lang="en-US" sz="1600" smtClean="0"/>
              <a:t>Cannot copyright raw data</a:t>
            </a:r>
          </a:p>
          <a:p>
            <a:pPr>
              <a:lnSpc>
                <a:spcPct val="90000"/>
              </a:lnSpc>
            </a:pPr>
            <a:r>
              <a:rPr lang="en-US" sz="1800" smtClean="0"/>
              <a:t>Patent</a:t>
            </a:r>
          </a:p>
          <a:p>
            <a:pPr lvl="1">
              <a:lnSpc>
                <a:spcPct val="90000"/>
              </a:lnSpc>
            </a:pPr>
            <a:r>
              <a:rPr lang="en-US" sz="1600" smtClean="0"/>
              <a:t>More expensive to obtain ($10,000 +)</a:t>
            </a:r>
          </a:p>
          <a:p>
            <a:pPr lvl="1">
              <a:lnSpc>
                <a:spcPct val="90000"/>
              </a:lnSpc>
            </a:pPr>
            <a:r>
              <a:rPr lang="en-US" sz="1600" smtClean="0"/>
              <a:t>Prohibits similar works, even if created independently.</a:t>
            </a:r>
          </a:p>
          <a:p>
            <a:pPr lvl="1">
              <a:lnSpc>
                <a:spcPct val="90000"/>
              </a:lnSpc>
            </a:pPr>
            <a:r>
              <a:rPr lang="en-US" sz="1600" smtClean="0"/>
              <a:t>20-year limitation (from date of filing)</a:t>
            </a:r>
          </a:p>
          <a:p>
            <a:pPr lvl="1">
              <a:lnSpc>
                <a:spcPct val="90000"/>
              </a:lnSpc>
            </a:pPr>
            <a:r>
              <a:rPr lang="en-US" sz="1600" smtClean="0"/>
              <a:t>Useful and innovative</a:t>
            </a:r>
          </a:p>
          <a:p>
            <a:pPr>
              <a:lnSpc>
                <a:spcPct val="90000"/>
              </a:lnSpc>
            </a:pPr>
            <a:r>
              <a:rPr lang="en-US" sz="1800" smtClean="0"/>
              <a:t>Digital Millennium Copyright Act (DMCA) of 1998</a:t>
            </a:r>
          </a:p>
          <a:p>
            <a:pPr lvl="1">
              <a:lnSpc>
                <a:spcPct val="90000"/>
              </a:lnSpc>
            </a:pPr>
            <a:r>
              <a:rPr lang="en-US" sz="1600" smtClean="0"/>
              <a:t>Made it a federal crime to distribute devices that circumvent protection</a:t>
            </a:r>
          </a:p>
          <a:p>
            <a:pPr lvl="1">
              <a:lnSpc>
                <a:spcPct val="90000"/>
              </a:lnSpc>
            </a:pPr>
            <a:r>
              <a:rPr lang="en-US" sz="1600" smtClean="0"/>
              <a:t>(Probably) made it a federal crime to discuss ways to circumvent</a:t>
            </a:r>
          </a:p>
          <a:p>
            <a:pPr>
              <a:lnSpc>
                <a:spcPct val="90000"/>
              </a:lnSpc>
            </a:pPr>
            <a:r>
              <a:rPr lang="en-US" sz="1800" smtClean="0"/>
              <a:t>Trademark</a:t>
            </a:r>
          </a:p>
          <a:p>
            <a:pPr lvl="1">
              <a:lnSpc>
                <a:spcPct val="90000"/>
              </a:lnSpc>
            </a:pPr>
            <a:r>
              <a:rPr lang="en-US" sz="1600" smtClean="0"/>
              <a:t>Prevents use of a name or logo</a:t>
            </a:r>
          </a:p>
          <a:p>
            <a:pPr>
              <a:lnSpc>
                <a:spcPct val="90000"/>
              </a:lnSpc>
            </a:pPr>
            <a:r>
              <a:rPr lang="en-US" sz="1800" smtClean="0"/>
              <a:t>Trade Secret</a:t>
            </a:r>
          </a:p>
          <a:p>
            <a:pPr lvl="1">
              <a:lnSpc>
                <a:spcPct val="90000"/>
              </a:lnSpc>
            </a:pPr>
            <a:r>
              <a:rPr lang="en-US" sz="1600" smtClean="0"/>
              <a:t>Non-disclosure agreement (NDA)</a:t>
            </a:r>
          </a:p>
          <a:p>
            <a:pPr lvl="1">
              <a:lnSpc>
                <a:spcPct val="90000"/>
              </a:lnSpc>
            </a:pPr>
            <a:r>
              <a:rPr lang="en-US" sz="1600" smtClean="0"/>
              <a:t>Minimal legal protection, but establishes contract</a:t>
            </a:r>
          </a:p>
        </p:txBody>
      </p:sp>
    </p:spTree>
    <p:extLst>
      <p:ext uri="{BB962C8B-B14F-4D97-AF65-F5344CB8AC3E}">
        <p14:creationId xmlns:p14="http://schemas.microsoft.com/office/powerpoint/2010/main" val="2401260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51" name="Group 131"/>
          <p:cNvGraphicFramePr>
            <a:graphicFrameLocks noGrp="1"/>
          </p:cNvGraphicFramePr>
          <p:nvPr>
            <p:extLst>
              <p:ext uri="{D42A27DB-BD31-4B8C-83A1-F6EECF244321}">
                <p14:modId xmlns:p14="http://schemas.microsoft.com/office/powerpoint/2010/main" val="3767576208"/>
              </p:ext>
            </p:extLst>
          </p:nvPr>
        </p:nvGraphicFramePr>
        <p:xfrm>
          <a:off x="381000" y="1066800"/>
          <a:ext cx="8534400" cy="5734121"/>
        </p:xfrm>
        <a:graphic>
          <a:graphicData uri="http://schemas.openxmlformats.org/drawingml/2006/table">
            <a:tbl>
              <a:tblPr/>
              <a:tblGrid>
                <a:gridCol w="4267200"/>
                <a:gridCol w="4267200"/>
              </a:tblGrid>
              <a:tr h="3381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Freedom of Information Act</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Gives public access to most government files</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Family Educational Rights and Privacy Act</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Limits use of educational records</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Fair Credit Reporting Act</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Gives public access to their credit data</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5413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Privacy Act of 1974</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Limits collection of government data—Most provisions are superceded and eroded by later legislation.</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Electronic Communications Privacy Act of 1986</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Extended wiretap protections to cell phones and e-mail.</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Video Privacy Act of 1988</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Limits access to video and library rental lists (Bork Bill).</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79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Driver’s Privacy Protection Act of 1994</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Limits access to drivers’ license records to large companies (e.g., insurance).</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668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Graham-Leach-Bliley Act of 1999</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Added some minor financial privacy clauses into financial deregulation. Institutions must notify customers of the ability to remove their names from marketing lists.</a:t>
                      </a:r>
                    </a:p>
                  </a:txBody>
                  <a:tcPr marT="45723" marB="45723"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668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Communications Assistance for Law Enforcement Act (CALEA) 1994</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Requires telecommunication firms to pay for wiretap facilities. In 2004, the FTC began discussions to extend this requirement to computer systems.</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5087" name="Rectangle 133"/>
          <p:cNvSpPr>
            <a:spLocks noGrp="1" noChangeArrowheads="1"/>
          </p:cNvSpPr>
          <p:nvPr>
            <p:ph type="title"/>
          </p:nvPr>
        </p:nvSpPr>
        <p:spPr>
          <a:xfrm>
            <a:off x="1435608" y="152400"/>
            <a:ext cx="7498080" cy="1143000"/>
          </a:xfrm>
        </p:spPr>
        <p:txBody>
          <a:bodyPr>
            <a:normAutofit/>
          </a:bodyPr>
          <a:lstStyle/>
          <a:p>
            <a:r>
              <a:rPr lang="en-US" smtClean="0"/>
              <a:t>Privacy</a:t>
            </a:r>
          </a:p>
        </p:txBody>
      </p:sp>
    </p:spTree>
    <p:extLst>
      <p:ext uri="{BB962C8B-B14F-4D97-AF65-F5344CB8AC3E}">
        <p14:creationId xmlns:p14="http://schemas.microsoft.com/office/powerpoint/2010/main" val="1260513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smtClean="0"/>
              <a:t>Privacy</a:t>
            </a:r>
          </a:p>
        </p:txBody>
      </p:sp>
      <p:graphicFrame>
        <p:nvGraphicFramePr>
          <p:cNvPr id="151654" name="Group 102"/>
          <p:cNvGraphicFramePr>
            <a:graphicFrameLocks noGrp="1"/>
          </p:cNvGraphicFramePr>
          <p:nvPr>
            <p:ph idx="1"/>
            <p:extLst>
              <p:ext uri="{D42A27DB-BD31-4B8C-83A1-F6EECF244321}">
                <p14:modId xmlns:p14="http://schemas.microsoft.com/office/powerpoint/2010/main" val="2257648576"/>
              </p:ext>
            </p:extLst>
          </p:nvPr>
        </p:nvGraphicFramePr>
        <p:xfrm>
          <a:off x="1435100" y="1447800"/>
          <a:ext cx="7499350" cy="5008654"/>
        </p:xfrm>
        <a:graphic>
          <a:graphicData uri="http://schemas.openxmlformats.org/drawingml/2006/table">
            <a:tbl>
              <a:tblPr/>
              <a:tblGrid>
                <a:gridCol w="3749675"/>
                <a:gridCol w="3749675"/>
              </a:tblGrid>
              <a:tr h="8127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Health Insurance Portability and Accountability Act (HIPAA) of 1996</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Requires healthcare organizations to obtain patient signatures to release data.</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365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Identity Theft and Assumption Deterrence Act of 1998</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Makes it illegal to steal identification data, not just the use of the data.</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365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Children’s Online Privacy Protection Act of 1998</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Places limits on the collection of data online from minors.</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666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U.S. Patriot Act (antiterrorism) of 2001</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Pretty much lets police agencies do anything they want for a given period of time as long as they claim it is related to terrorism.</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228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CAN-SPAM Act of 2003</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Requires commercial e-mail to include legitimate opt-out provisions and to list physical addresses.</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8228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Fair and Accurate Credit Transactions Act of 2003 (FACTA)</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Access to free reports and to add fraud alerts. Merchants can print no more than the last 5 digits of a CC number.</a:t>
                      </a:r>
                    </a:p>
                  </a:txBody>
                  <a:tcPr marL="88228" marR="88228" marT="45714" marB="4571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4838412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smtClean="0"/>
              <a:t>Privacy</a:t>
            </a:r>
          </a:p>
        </p:txBody>
      </p:sp>
      <p:sp>
        <p:nvSpPr>
          <p:cNvPr id="47107" name="Rectangle 1027"/>
          <p:cNvSpPr>
            <a:spLocks noGrp="1" noChangeArrowheads="1"/>
          </p:cNvSpPr>
          <p:nvPr>
            <p:ph idx="1"/>
          </p:nvPr>
        </p:nvSpPr>
        <p:spPr/>
        <p:txBody>
          <a:bodyPr/>
          <a:lstStyle/>
          <a:p>
            <a:r>
              <a:rPr lang="en-US" sz="2000" dirty="0" smtClean="0"/>
              <a:t>Government expansion/intrusion</a:t>
            </a:r>
          </a:p>
          <a:p>
            <a:pPr lvl="1"/>
            <a:r>
              <a:rPr lang="en-US" sz="1800" dirty="0" smtClean="0"/>
              <a:t>Welfare laws require identification because of fraud--some states use fingerprints</a:t>
            </a:r>
          </a:p>
          <a:p>
            <a:pPr lvl="1"/>
            <a:r>
              <a:rPr lang="en-US" sz="1800" dirty="0" smtClean="0"/>
              <a:t>Identification databases: fingerprints nationwide, DNA proposal</a:t>
            </a:r>
          </a:p>
          <a:p>
            <a:pPr lvl="1"/>
            <a:r>
              <a:rPr lang="en-US" sz="1800" dirty="0" smtClean="0"/>
              <a:t>“Deadbeat dads” 1999 act requires SSN to receive any license (driver’s, fishing, building, etc.)</a:t>
            </a:r>
          </a:p>
          <a:p>
            <a:endParaRPr lang="en-US" sz="2000" dirty="0" smtClean="0"/>
          </a:p>
          <a:p>
            <a:endParaRPr lang="en-US" sz="2000" dirty="0" smtClean="0"/>
          </a:p>
        </p:txBody>
      </p:sp>
    </p:spTree>
    <p:extLst>
      <p:ext uri="{BB962C8B-B14F-4D97-AF65-F5344CB8AC3E}">
        <p14:creationId xmlns:p14="http://schemas.microsoft.com/office/powerpoint/2010/main" val="1930449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Crime</a:t>
            </a:r>
          </a:p>
        </p:txBody>
      </p:sp>
      <p:sp>
        <p:nvSpPr>
          <p:cNvPr id="48131" name="Rectangle 3"/>
          <p:cNvSpPr>
            <a:spLocks noGrp="1" noChangeArrowheads="1"/>
          </p:cNvSpPr>
          <p:nvPr>
            <p:ph idx="1"/>
          </p:nvPr>
        </p:nvSpPr>
        <p:spPr/>
        <p:txBody>
          <a:bodyPr/>
          <a:lstStyle/>
          <a:p>
            <a:r>
              <a:rPr lang="en-US" sz="2000" smtClean="0"/>
              <a:t>Computer Fraud and Abuse Act of 1986 outlaws </a:t>
            </a:r>
          </a:p>
          <a:p>
            <a:pPr lvl="1"/>
            <a:r>
              <a:rPr lang="en-US" sz="1800" smtClean="0"/>
              <a:t>access to computers without authorization</a:t>
            </a:r>
          </a:p>
          <a:p>
            <a:pPr lvl="1"/>
            <a:r>
              <a:rPr lang="en-US" sz="1800" smtClean="0"/>
              <a:t>damage to computers, networks, data, and so on</a:t>
            </a:r>
          </a:p>
          <a:p>
            <a:pPr lvl="1"/>
            <a:r>
              <a:rPr lang="en-US" sz="1800" smtClean="0"/>
              <a:t>actions that lead to denial of service</a:t>
            </a:r>
          </a:p>
          <a:p>
            <a:pPr lvl="1"/>
            <a:r>
              <a:rPr lang="en-US" sz="1800" smtClean="0"/>
              <a:t>interference with medical care</a:t>
            </a:r>
          </a:p>
          <a:p>
            <a:r>
              <a:rPr lang="en-US" sz="2000" smtClean="0"/>
              <a:t>Enforcement by U.S. Secret Service</a:t>
            </a:r>
          </a:p>
          <a:p>
            <a:r>
              <a:rPr lang="en-US" sz="2000" smtClean="0"/>
              <a:t>Enforcement has been difficult, but some successes</a:t>
            </a:r>
          </a:p>
        </p:txBody>
      </p:sp>
    </p:spTree>
    <p:extLst>
      <p:ext uri="{BB962C8B-B14F-4D97-AF65-F5344CB8AC3E}">
        <p14:creationId xmlns:p14="http://schemas.microsoft.com/office/powerpoint/2010/main" val="1560838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944" name="Group 384"/>
          <p:cNvGraphicFramePr>
            <a:graphicFrameLocks noGrp="1"/>
          </p:cNvGraphicFramePr>
          <p:nvPr>
            <p:ph idx="4294967295"/>
            <p:extLst>
              <p:ext uri="{D42A27DB-BD31-4B8C-83A1-F6EECF244321}">
                <p14:modId xmlns:p14="http://schemas.microsoft.com/office/powerpoint/2010/main" val="683247280"/>
              </p:ext>
            </p:extLst>
          </p:nvPr>
        </p:nvGraphicFramePr>
        <p:xfrm>
          <a:off x="1143000" y="381000"/>
          <a:ext cx="7831137" cy="6004370"/>
        </p:xfrm>
        <a:graphic>
          <a:graphicData uri="http://schemas.openxmlformats.org/drawingml/2006/table">
            <a:tbl>
              <a:tblPr/>
              <a:tblGrid>
                <a:gridCol w="595312"/>
                <a:gridCol w="1897063"/>
                <a:gridCol w="5338762"/>
              </a:tblGrid>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Unicode MS" pitchFamily="34" charset="-128"/>
                          <a:cs typeface="Times New Roman" pitchFamily="18" charset="0"/>
                        </a:rPr>
                        <a:t>Year</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Unicode MS" pitchFamily="34" charset="-128"/>
                          <a:cs typeface="Times New Roman" pitchFamily="18" charset="0"/>
                        </a:rPr>
                        <a:t>US Code</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Unicode MS" pitchFamily="34" charset="-128"/>
                          <a:cs typeface="Times New Roman" pitchFamily="18" charset="0"/>
                        </a:rPr>
                        <a:t>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1970</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15 §1681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Fair Credit Reporting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1974</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20 §1232g</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Family Educational Rights and Privacy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1974</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5 §552a</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Privacy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1984</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§1029-2030</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Computer Fraud and Abuse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1986</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§2510</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Electronic Communications Privacy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1987</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15 §271-278; 40 §759</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Computer Security Act (federal computers)</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1988</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§2701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Video Privacy Act (Bork Bill)</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1994</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§2721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Driver’s Privacy Protection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1994</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47 §1001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Communications Assistance for Law Enforcement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1996</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42 §201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Health Insurance Portability and Accountability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1998</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15 §6501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Children’s Online Privacy Protection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1998</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17 §1201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Digital Millennium Copyright Act (non-circumvention)</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1998</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§1028</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Identity Theft and Assumption Deterrence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181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1999</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15 §6801-6810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15 §6821-6827</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Graham-Leach-Bliley Act (privacy and fraudulent access to financial information)</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2001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cs typeface="Times New Roman" pitchFamily="18" charset="0"/>
                        </a:rPr>
                        <a:t>USA Patriot Act</a:t>
                      </a:r>
                      <a:endParaRPr kumimoji="0" lang="en-US" sz="1400" b="0" i="0" u="none" strike="noStrike" cap="none" normalizeH="0" baseline="0" dirty="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2002</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§1030</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Cyber Security Enhancements Act (Homeland Security)</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2003</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15 §1681</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Fair and Accurate Credit Transactions Act</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47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2003</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cs typeface="Times New Roman" pitchFamily="18" charset="0"/>
                        </a:rPr>
                        <a:t>18 §1037</a:t>
                      </a:r>
                      <a:endParaRPr kumimoji="0" lang="en-US" sz="1400" b="0" i="0" u="none" strike="noStrike" cap="none" normalizeH="0" baseline="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cs typeface="Times New Roman" pitchFamily="18" charset="0"/>
                        </a:rPr>
                        <a:t>CAN-SPAM Act</a:t>
                      </a:r>
                      <a:endParaRPr kumimoji="0" lang="en-US" sz="1400" b="0" i="0" u="none" strike="noStrike" cap="none" normalizeH="0" baseline="0" dirty="0" smtClean="0">
                        <a:ln>
                          <a:noFill/>
                        </a:ln>
                        <a:solidFill>
                          <a:schemeClr val="tx1"/>
                        </a:solidFill>
                        <a:effectLst/>
                        <a:latin typeface="Arial Unicode MS" pitchFamily="34" charset="-128"/>
                      </a:endParaRPr>
                    </a:p>
                  </a:txBody>
                  <a:tcPr marT="45715" marB="4571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2253779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r>
              <a:rPr lang="en-US" smtClean="0"/>
              <a:t>Law Web References</a:t>
            </a:r>
          </a:p>
        </p:txBody>
      </p:sp>
      <p:sp>
        <p:nvSpPr>
          <p:cNvPr id="50179" name="Text Box 1030"/>
          <p:cNvSpPr txBox="1">
            <a:spLocks noChangeArrowheads="1"/>
          </p:cNvSpPr>
          <p:nvPr/>
        </p:nvSpPr>
        <p:spPr bwMode="auto">
          <a:xfrm>
            <a:off x="1295400" y="1295400"/>
            <a:ext cx="7391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3767138" algn="l"/>
              </a:tabLst>
              <a:defRPr sz="2400">
                <a:solidFill>
                  <a:schemeClr val="tx1"/>
                </a:solidFill>
                <a:latin typeface="Arial" charset="0"/>
              </a:defRPr>
            </a:lvl1pPr>
            <a:lvl2pPr marL="742950" indent="-285750">
              <a:tabLst>
                <a:tab pos="3767138" algn="l"/>
              </a:tabLst>
              <a:defRPr sz="2400">
                <a:solidFill>
                  <a:schemeClr val="tx1"/>
                </a:solidFill>
                <a:latin typeface="Arial" charset="0"/>
              </a:defRPr>
            </a:lvl2pPr>
            <a:lvl3pPr marL="1143000" indent="-228600">
              <a:tabLst>
                <a:tab pos="3767138" algn="l"/>
              </a:tabLst>
              <a:defRPr sz="2400">
                <a:solidFill>
                  <a:schemeClr val="tx1"/>
                </a:solidFill>
                <a:latin typeface="Arial" charset="0"/>
              </a:defRPr>
            </a:lvl3pPr>
            <a:lvl4pPr marL="1600200" indent="-228600">
              <a:tabLst>
                <a:tab pos="3767138" algn="l"/>
              </a:tabLst>
              <a:defRPr sz="2400">
                <a:solidFill>
                  <a:schemeClr val="tx1"/>
                </a:solidFill>
                <a:latin typeface="Arial" charset="0"/>
              </a:defRPr>
            </a:lvl4pPr>
            <a:lvl5pPr marL="2057400" indent="-228600">
              <a:tabLst>
                <a:tab pos="3767138" algn="l"/>
              </a:tabLst>
              <a:defRPr sz="2400">
                <a:solidFill>
                  <a:schemeClr val="tx1"/>
                </a:solidFill>
                <a:latin typeface="Arial" charset="0"/>
              </a:defRPr>
            </a:lvl5pPr>
            <a:lvl6pPr marL="2514600" indent="-228600" eaLnBrk="0" fontAlgn="base" hangingPunct="0">
              <a:spcBef>
                <a:spcPct val="0"/>
              </a:spcBef>
              <a:spcAft>
                <a:spcPct val="0"/>
              </a:spcAft>
              <a:tabLst>
                <a:tab pos="3767138" algn="l"/>
              </a:tabLst>
              <a:defRPr sz="2400">
                <a:solidFill>
                  <a:schemeClr val="tx1"/>
                </a:solidFill>
                <a:latin typeface="Arial" charset="0"/>
              </a:defRPr>
            </a:lvl6pPr>
            <a:lvl7pPr marL="2971800" indent="-228600" eaLnBrk="0" fontAlgn="base" hangingPunct="0">
              <a:spcBef>
                <a:spcPct val="0"/>
              </a:spcBef>
              <a:spcAft>
                <a:spcPct val="0"/>
              </a:spcAft>
              <a:tabLst>
                <a:tab pos="3767138" algn="l"/>
              </a:tabLst>
              <a:defRPr sz="2400">
                <a:solidFill>
                  <a:schemeClr val="tx1"/>
                </a:solidFill>
                <a:latin typeface="Arial" charset="0"/>
              </a:defRPr>
            </a:lvl7pPr>
            <a:lvl8pPr marL="3429000" indent="-228600" eaLnBrk="0" fontAlgn="base" hangingPunct="0">
              <a:spcBef>
                <a:spcPct val="0"/>
              </a:spcBef>
              <a:spcAft>
                <a:spcPct val="0"/>
              </a:spcAft>
              <a:tabLst>
                <a:tab pos="3767138" algn="l"/>
              </a:tabLst>
              <a:defRPr sz="2400">
                <a:solidFill>
                  <a:schemeClr val="tx1"/>
                </a:solidFill>
                <a:latin typeface="Arial" charset="0"/>
              </a:defRPr>
            </a:lvl8pPr>
            <a:lvl9pPr marL="3886200" indent="-228600" eaLnBrk="0" fontAlgn="base" hangingPunct="0">
              <a:spcBef>
                <a:spcPct val="0"/>
              </a:spcBef>
              <a:spcAft>
                <a:spcPct val="0"/>
              </a:spcAft>
              <a:tabLst>
                <a:tab pos="3767138" algn="l"/>
              </a:tabLst>
              <a:defRPr sz="2400">
                <a:solidFill>
                  <a:schemeClr val="tx1"/>
                </a:solidFill>
                <a:latin typeface="Arial" charset="0"/>
              </a:defRPr>
            </a:lvl9pPr>
          </a:lstStyle>
          <a:p>
            <a:r>
              <a:rPr lang="en-US" dirty="0">
                <a:latin typeface="Times New Roman" pitchFamily="18" charset="0"/>
                <a:hlinkClick r:id="rId2"/>
              </a:rPr>
              <a:t>fedlaw.gsa.gov</a:t>
            </a:r>
            <a:r>
              <a:rPr lang="en-US" dirty="0">
                <a:latin typeface="Times New Roman" pitchFamily="18" charset="0"/>
              </a:rPr>
              <a:t>	Basic links</a:t>
            </a:r>
          </a:p>
          <a:p>
            <a:r>
              <a:rPr lang="en-US" dirty="0">
                <a:latin typeface="Times New Roman" pitchFamily="18" charset="0"/>
                <a:hlinkClick r:id="rId3"/>
              </a:rPr>
              <a:t>thomas.loc.gov</a:t>
            </a:r>
            <a:r>
              <a:rPr lang="en-US" dirty="0">
                <a:latin typeface="Times New Roman" pitchFamily="18" charset="0"/>
              </a:rPr>
              <a:t>	U.S. Code and C.F.R.</a:t>
            </a:r>
          </a:p>
          <a:p>
            <a:r>
              <a:rPr lang="en-US" dirty="0">
                <a:latin typeface="Times New Roman" pitchFamily="18" charset="0"/>
                <a:hlinkClick r:id="rId4"/>
              </a:rPr>
              <a:t>www.lawcircle.com/observer</a:t>
            </a:r>
            <a:r>
              <a:rPr lang="en-US" dirty="0">
                <a:latin typeface="Times New Roman" pitchFamily="18" charset="0"/>
              </a:rPr>
              <a:t>	Commentary</a:t>
            </a:r>
          </a:p>
          <a:p>
            <a:r>
              <a:rPr lang="en-US" dirty="0">
                <a:latin typeface="Times New Roman" pitchFamily="18" charset="0"/>
                <a:hlinkClick r:id="rId5"/>
              </a:rPr>
              <a:t>lcweb.loc.gov/copyright</a:t>
            </a:r>
            <a:r>
              <a:rPr lang="en-US" dirty="0">
                <a:latin typeface="Times New Roman" pitchFamily="18" charset="0"/>
              </a:rPr>
              <a:t>	U.S. copyright office</a:t>
            </a:r>
          </a:p>
          <a:p>
            <a:r>
              <a:rPr lang="en-US" dirty="0">
                <a:latin typeface="Times New Roman" pitchFamily="18" charset="0"/>
                <a:hlinkClick r:id="rId6"/>
              </a:rPr>
              <a:t>www.uspto.gov</a:t>
            </a:r>
            <a:r>
              <a:rPr lang="en-US" dirty="0">
                <a:latin typeface="Times New Roman" pitchFamily="18" charset="0"/>
              </a:rPr>
              <a:t>	U.S. patent office</a:t>
            </a:r>
          </a:p>
          <a:p>
            <a:r>
              <a:rPr lang="en-US" dirty="0">
                <a:latin typeface="Times New Roman" pitchFamily="18" charset="0"/>
                <a:hlinkClick r:id="rId7"/>
              </a:rPr>
              <a:t>www.copyright.com</a:t>
            </a:r>
            <a:r>
              <a:rPr lang="en-US" dirty="0">
                <a:latin typeface="Times New Roman" pitchFamily="18" charset="0"/>
              </a:rPr>
              <a:t>	Copyright clearance</a:t>
            </a:r>
          </a:p>
          <a:p>
            <a:r>
              <a:rPr lang="en-US" dirty="0">
                <a:latin typeface="Times New Roman" pitchFamily="18" charset="0"/>
                <a:hlinkClick r:id="rId8"/>
              </a:rPr>
              <a:t>www.eff.org</a:t>
            </a:r>
            <a:r>
              <a:rPr lang="en-US" dirty="0">
                <a:latin typeface="Times New Roman" pitchFamily="18" charset="0"/>
              </a:rPr>
              <a:t>	Electronic frontier found.</a:t>
            </a:r>
          </a:p>
          <a:p>
            <a:r>
              <a:rPr lang="en-US" dirty="0">
                <a:latin typeface="Times New Roman" pitchFamily="18" charset="0"/>
                <a:hlinkClick r:id="rId9"/>
              </a:rPr>
              <a:t>www.epic.org</a:t>
            </a:r>
            <a:r>
              <a:rPr lang="en-US" dirty="0">
                <a:latin typeface="Times New Roman" pitchFamily="18" charset="0"/>
              </a:rPr>
              <a:t>	Privacy information center</a:t>
            </a:r>
          </a:p>
          <a:p>
            <a:r>
              <a:rPr lang="en-US" dirty="0">
                <a:latin typeface="Times New Roman" pitchFamily="18" charset="0"/>
                <a:hlinkClick r:id="rId10"/>
              </a:rPr>
              <a:t>www.uspto.gov/web/offices</a:t>
            </a:r>
            <a:r>
              <a:rPr lang="en-US" dirty="0">
                <a:latin typeface="Times New Roman" pitchFamily="18" charset="0"/>
              </a:rPr>
              <a:t>	IITF white paper,</a:t>
            </a:r>
          </a:p>
          <a:p>
            <a:r>
              <a:rPr lang="en-US" dirty="0">
                <a:latin typeface="Times New Roman" pitchFamily="18" charset="0"/>
              </a:rPr>
              <a:t>/com/doc/</a:t>
            </a:r>
            <a:r>
              <a:rPr lang="en-US" dirty="0" err="1">
                <a:latin typeface="Times New Roman" pitchFamily="18" charset="0"/>
              </a:rPr>
              <a:t>ipnii</a:t>
            </a:r>
            <a:r>
              <a:rPr lang="en-US" dirty="0">
                <a:latin typeface="Times New Roman" pitchFamily="18" charset="0"/>
              </a:rPr>
              <a:t>	proposed copyright changes</a:t>
            </a:r>
          </a:p>
          <a:p>
            <a:r>
              <a:rPr lang="en-US" dirty="0">
                <a:latin typeface="Times New Roman" pitchFamily="18" charset="0"/>
                <a:hlinkClick r:id="rId11"/>
              </a:rPr>
              <a:t>www.wired.com</a:t>
            </a:r>
            <a:r>
              <a:rPr lang="en-US" dirty="0">
                <a:latin typeface="Times New Roman" pitchFamily="18" charset="0"/>
              </a:rPr>
              <a:t>	Issue 4(1): Analysis of IITF</a:t>
            </a:r>
          </a:p>
        </p:txBody>
      </p:sp>
    </p:spTree>
    <p:extLst>
      <p:ext uri="{BB962C8B-B14F-4D97-AF65-F5344CB8AC3E}">
        <p14:creationId xmlns:p14="http://schemas.microsoft.com/office/powerpoint/2010/main" val="24570700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Post\AppData\Local\Microsoft\Windows\Temporary Internet Files\Content.IE5\J63LDFCN\MC910216337.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19200" y="1295400"/>
            <a:ext cx="7557739" cy="42418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Public Cloud Computing: Data Location</a:t>
            </a:r>
            <a:endParaRPr lang="en-US" dirty="0"/>
          </a:p>
        </p:txBody>
      </p:sp>
      <p:grpSp>
        <p:nvGrpSpPr>
          <p:cNvPr id="3" name="Group 2"/>
          <p:cNvGrpSpPr/>
          <p:nvPr/>
        </p:nvGrpSpPr>
        <p:grpSpPr>
          <a:xfrm>
            <a:off x="1917866" y="2641693"/>
            <a:ext cx="228600" cy="170199"/>
            <a:chOff x="939760" y="666908"/>
            <a:chExt cx="5623170" cy="4186592"/>
          </a:xfrm>
        </p:grpSpPr>
        <p:sp>
          <p:nvSpPr>
            <p:cNvPr id="4" name="Freeform 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1012296" y="810492"/>
              <a:ext cx="468535" cy="3181508"/>
              <a:chOff x="3264635" y="937071"/>
              <a:chExt cx="468535" cy="3181508"/>
            </a:xfrm>
          </p:grpSpPr>
          <p:sp>
            <p:nvSpPr>
              <p:cNvPr id="94" name="Freeform 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reeform 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1710061" y="810492"/>
              <a:ext cx="468535" cy="3181508"/>
              <a:chOff x="3264635" y="937071"/>
              <a:chExt cx="468535" cy="3181508"/>
            </a:xfrm>
          </p:grpSpPr>
          <p:sp>
            <p:nvSpPr>
              <p:cNvPr id="80" name="Freeform 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2319661" y="810492"/>
              <a:ext cx="468535" cy="3181508"/>
              <a:chOff x="3264635" y="937071"/>
              <a:chExt cx="468535" cy="3181508"/>
            </a:xfrm>
          </p:grpSpPr>
          <p:sp>
            <p:nvSpPr>
              <p:cNvPr id="66" name="Freeform 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Freeform 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2973343" y="810492"/>
              <a:ext cx="468535" cy="3181508"/>
              <a:chOff x="3264635" y="937071"/>
              <a:chExt cx="468535" cy="3181508"/>
            </a:xfrm>
          </p:grpSpPr>
          <p:sp>
            <p:nvSpPr>
              <p:cNvPr id="52" name="Freeform 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reeform 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615061" y="810492"/>
              <a:ext cx="468535" cy="3181508"/>
              <a:chOff x="3264635" y="937071"/>
              <a:chExt cx="468535" cy="3181508"/>
            </a:xfrm>
          </p:grpSpPr>
          <p:sp>
            <p:nvSpPr>
              <p:cNvPr id="38" name="Freeform 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4300861" y="810492"/>
              <a:ext cx="468535" cy="3181508"/>
              <a:chOff x="3264635" y="937071"/>
              <a:chExt cx="468535" cy="3181508"/>
            </a:xfrm>
          </p:grpSpPr>
          <p:sp>
            <p:nvSpPr>
              <p:cNvPr id="24" name="Freeform 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1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4051466" y="2717893"/>
            <a:ext cx="204694" cy="152400"/>
            <a:chOff x="939760" y="666908"/>
            <a:chExt cx="5623170" cy="4186592"/>
          </a:xfrm>
        </p:grpSpPr>
        <p:sp>
          <p:nvSpPr>
            <p:cNvPr id="109" name="Freeform 108"/>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Freeform 111"/>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3" name="Group 112"/>
            <p:cNvGrpSpPr/>
            <p:nvPr/>
          </p:nvGrpSpPr>
          <p:grpSpPr>
            <a:xfrm>
              <a:off x="1012296" y="810492"/>
              <a:ext cx="468535" cy="3181508"/>
              <a:chOff x="3264635" y="937071"/>
              <a:chExt cx="468535" cy="3181508"/>
            </a:xfrm>
          </p:grpSpPr>
          <p:sp>
            <p:nvSpPr>
              <p:cNvPr id="199" name="Freeform 19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0" name="Freeform 19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1710061" y="810492"/>
              <a:ext cx="468535" cy="3181508"/>
              <a:chOff x="3264635" y="937071"/>
              <a:chExt cx="468535" cy="3181508"/>
            </a:xfrm>
          </p:grpSpPr>
          <p:sp>
            <p:nvSpPr>
              <p:cNvPr id="185" name="Freeform 18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6" name="Freeform 18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Group 114"/>
            <p:cNvGrpSpPr/>
            <p:nvPr/>
          </p:nvGrpSpPr>
          <p:grpSpPr>
            <a:xfrm>
              <a:off x="2319661" y="810492"/>
              <a:ext cx="468535" cy="3181508"/>
              <a:chOff x="3264635" y="937071"/>
              <a:chExt cx="468535" cy="3181508"/>
            </a:xfrm>
          </p:grpSpPr>
          <p:sp>
            <p:nvSpPr>
              <p:cNvPr id="171" name="Freeform 17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2" name="Freeform 17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Group 115"/>
            <p:cNvGrpSpPr/>
            <p:nvPr/>
          </p:nvGrpSpPr>
          <p:grpSpPr>
            <a:xfrm>
              <a:off x="2973343" y="810492"/>
              <a:ext cx="468535" cy="3181508"/>
              <a:chOff x="3264635" y="937071"/>
              <a:chExt cx="468535" cy="3181508"/>
            </a:xfrm>
          </p:grpSpPr>
          <p:sp>
            <p:nvSpPr>
              <p:cNvPr id="157" name="Freeform 15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Freeform 15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p:cNvGrpSpPr/>
            <p:nvPr/>
          </p:nvGrpSpPr>
          <p:grpSpPr>
            <a:xfrm>
              <a:off x="3615061" y="810492"/>
              <a:ext cx="468535" cy="3181508"/>
              <a:chOff x="3264635" y="937071"/>
              <a:chExt cx="468535" cy="3181508"/>
            </a:xfrm>
          </p:grpSpPr>
          <p:sp>
            <p:nvSpPr>
              <p:cNvPr id="143" name="Freeform 14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4" name="Freeform 14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4300861" y="810492"/>
              <a:ext cx="468535" cy="3181508"/>
              <a:chOff x="3264635" y="937071"/>
              <a:chExt cx="468535" cy="3181508"/>
            </a:xfrm>
          </p:grpSpPr>
          <p:sp>
            <p:nvSpPr>
              <p:cNvPr id="129" name="Freeform 12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Freeform 12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9" name="Freeform 118"/>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5651666" y="3327493"/>
            <a:ext cx="204694" cy="152400"/>
            <a:chOff x="939760" y="666908"/>
            <a:chExt cx="5623170" cy="4186592"/>
          </a:xfrm>
        </p:grpSpPr>
        <p:sp>
          <p:nvSpPr>
            <p:cNvPr id="214" name="Freeform 21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Freeform 21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18" name="Group 217"/>
            <p:cNvGrpSpPr/>
            <p:nvPr/>
          </p:nvGrpSpPr>
          <p:grpSpPr>
            <a:xfrm>
              <a:off x="1012296" y="810492"/>
              <a:ext cx="468535" cy="3181508"/>
              <a:chOff x="3264635" y="937071"/>
              <a:chExt cx="468535" cy="3181508"/>
            </a:xfrm>
          </p:grpSpPr>
          <p:sp>
            <p:nvSpPr>
              <p:cNvPr id="304" name="Freeform 30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5" name="Freeform 30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30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30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9" name="Group 218"/>
            <p:cNvGrpSpPr/>
            <p:nvPr/>
          </p:nvGrpSpPr>
          <p:grpSpPr>
            <a:xfrm>
              <a:off x="1710061" y="810492"/>
              <a:ext cx="468535" cy="3181508"/>
              <a:chOff x="3264635" y="937071"/>
              <a:chExt cx="468535" cy="3181508"/>
            </a:xfrm>
          </p:grpSpPr>
          <p:sp>
            <p:nvSpPr>
              <p:cNvPr id="290" name="Freeform 28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1" name="Freeform 29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0" name="Group 219"/>
            <p:cNvGrpSpPr/>
            <p:nvPr/>
          </p:nvGrpSpPr>
          <p:grpSpPr>
            <a:xfrm>
              <a:off x="2319661" y="810492"/>
              <a:ext cx="468535" cy="3181508"/>
              <a:chOff x="3264635" y="937071"/>
              <a:chExt cx="468535" cy="3181508"/>
            </a:xfrm>
          </p:grpSpPr>
          <p:sp>
            <p:nvSpPr>
              <p:cNvPr id="276" name="Freeform 27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7" name="Freeform 27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28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 name="Group 220"/>
            <p:cNvGrpSpPr/>
            <p:nvPr/>
          </p:nvGrpSpPr>
          <p:grpSpPr>
            <a:xfrm>
              <a:off x="2973343" y="810492"/>
              <a:ext cx="468535" cy="3181508"/>
              <a:chOff x="3264635" y="937071"/>
              <a:chExt cx="468535" cy="3181508"/>
            </a:xfrm>
          </p:grpSpPr>
          <p:sp>
            <p:nvSpPr>
              <p:cNvPr id="262" name="Freeform 26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3" name="Freeform 26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Group 221"/>
            <p:cNvGrpSpPr/>
            <p:nvPr/>
          </p:nvGrpSpPr>
          <p:grpSpPr>
            <a:xfrm>
              <a:off x="3615061" y="810492"/>
              <a:ext cx="468535" cy="3181508"/>
              <a:chOff x="3264635" y="937071"/>
              <a:chExt cx="468535" cy="3181508"/>
            </a:xfrm>
          </p:grpSpPr>
          <p:sp>
            <p:nvSpPr>
              <p:cNvPr id="248" name="Freeform 24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9" name="Freeform 24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Group 222"/>
            <p:cNvGrpSpPr/>
            <p:nvPr/>
          </p:nvGrpSpPr>
          <p:grpSpPr>
            <a:xfrm>
              <a:off x="4300861" y="810492"/>
              <a:ext cx="468535" cy="3181508"/>
              <a:chOff x="3264635" y="937071"/>
              <a:chExt cx="468535" cy="3181508"/>
            </a:xfrm>
          </p:grpSpPr>
          <p:sp>
            <p:nvSpPr>
              <p:cNvPr id="234" name="Freeform 23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5" name="Freeform 23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Freeform 22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a:off x="7086600" y="4953000"/>
            <a:ext cx="204694" cy="152400"/>
            <a:chOff x="939760" y="666908"/>
            <a:chExt cx="5623170" cy="4186592"/>
          </a:xfrm>
        </p:grpSpPr>
        <p:sp>
          <p:nvSpPr>
            <p:cNvPr id="320" name="Freeform 319"/>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321"/>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3" name="Freeform 322"/>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24" name="Group 323"/>
            <p:cNvGrpSpPr/>
            <p:nvPr/>
          </p:nvGrpSpPr>
          <p:grpSpPr>
            <a:xfrm>
              <a:off x="1012296" y="810492"/>
              <a:ext cx="468535" cy="3181508"/>
              <a:chOff x="3264635" y="937071"/>
              <a:chExt cx="468535" cy="3181508"/>
            </a:xfrm>
          </p:grpSpPr>
          <p:sp>
            <p:nvSpPr>
              <p:cNvPr id="410" name="Freeform 40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1" name="Freeform 41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41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41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41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41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41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41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41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41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41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42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42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Group 324"/>
            <p:cNvGrpSpPr/>
            <p:nvPr/>
          </p:nvGrpSpPr>
          <p:grpSpPr>
            <a:xfrm>
              <a:off x="1710061" y="810492"/>
              <a:ext cx="468535" cy="3181508"/>
              <a:chOff x="3264635" y="937071"/>
              <a:chExt cx="468535" cy="3181508"/>
            </a:xfrm>
          </p:grpSpPr>
          <p:sp>
            <p:nvSpPr>
              <p:cNvPr id="396" name="Freeform 39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7" name="Freeform 39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39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40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40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40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40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40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40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40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Group 325"/>
            <p:cNvGrpSpPr/>
            <p:nvPr/>
          </p:nvGrpSpPr>
          <p:grpSpPr>
            <a:xfrm>
              <a:off x="2319661" y="810492"/>
              <a:ext cx="468535" cy="3181508"/>
              <a:chOff x="3264635" y="937071"/>
              <a:chExt cx="468535" cy="3181508"/>
            </a:xfrm>
          </p:grpSpPr>
          <p:sp>
            <p:nvSpPr>
              <p:cNvPr id="382" name="Freeform 38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3" name="Freeform 38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38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38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38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38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38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38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39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39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39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39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7" name="Group 326"/>
            <p:cNvGrpSpPr/>
            <p:nvPr/>
          </p:nvGrpSpPr>
          <p:grpSpPr>
            <a:xfrm>
              <a:off x="2973343" y="810492"/>
              <a:ext cx="468535" cy="3181508"/>
              <a:chOff x="3264635" y="937071"/>
              <a:chExt cx="468535" cy="3181508"/>
            </a:xfrm>
          </p:grpSpPr>
          <p:sp>
            <p:nvSpPr>
              <p:cNvPr id="368" name="Freeform 36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9" name="Freeform 36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36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37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37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37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37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37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37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37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38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8" name="Group 327"/>
            <p:cNvGrpSpPr/>
            <p:nvPr/>
          </p:nvGrpSpPr>
          <p:grpSpPr>
            <a:xfrm>
              <a:off x="3615061" y="810492"/>
              <a:ext cx="468535" cy="3181508"/>
              <a:chOff x="3264635" y="937071"/>
              <a:chExt cx="468535" cy="3181508"/>
            </a:xfrm>
          </p:grpSpPr>
          <p:sp>
            <p:nvSpPr>
              <p:cNvPr id="354" name="Freeform 35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5" name="Freeform 35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35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35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35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35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35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36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36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36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36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36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36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36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Group 328"/>
            <p:cNvGrpSpPr/>
            <p:nvPr/>
          </p:nvGrpSpPr>
          <p:grpSpPr>
            <a:xfrm>
              <a:off x="4300861" y="810492"/>
              <a:ext cx="468535" cy="3181508"/>
              <a:chOff x="3264635" y="937071"/>
              <a:chExt cx="468535" cy="3181508"/>
            </a:xfrm>
          </p:grpSpPr>
          <p:sp>
            <p:nvSpPr>
              <p:cNvPr id="340" name="Freeform 33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1" name="Freeform 34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34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34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34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35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35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0" name="Freeform 329"/>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Freeform 330"/>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Freeform 331"/>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332"/>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Freeform 335"/>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336"/>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Freeform 337"/>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338"/>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TextBox 317"/>
          <p:cNvSpPr txBox="1"/>
          <p:nvPr/>
        </p:nvSpPr>
        <p:spPr>
          <a:xfrm>
            <a:off x="1447800" y="5334000"/>
            <a:ext cx="7086600" cy="923330"/>
          </a:xfrm>
          <a:prstGeom prst="rect">
            <a:avLst/>
          </a:prstGeom>
          <a:noFill/>
        </p:spPr>
        <p:txBody>
          <a:bodyPr wrap="square" rtlCol="0">
            <a:spAutoFit/>
          </a:bodyPr>
          <a:lstStyle/>
          <a:p>
            <a:r>
              <a:rPr lang="en-US" sz="1800" dirty="0" smtClean="0">
                <a:solidFill>
                  <a:schemeClr val="accent6"/>
                </a:solidFill>
              </a:rPr>
              <a:t>If your data is transferred across multiple borders and stored in multiple countries. What national rules need to be followed? What countries might seek to control or limit your use of the data?</a:t>
            </a:r>
            <a:endParaRPr lang="en-US" sz="1800" dirty="0">
              <a:solidFill>
                <a:schemeClr val="accent6"/>
              </a:solidFill>
            </a:endParaRPr>
          </a:p>
        </p:txBody>
      </p:sp>
      <p:sp>
        <p:nvSpPr>
          <p:cNvPr id="424" name="Freeform 423"/>
          <p:cNvSpPr/>
          <p:nvPr/>
        </p:nvSpPr>
        <p:spPr>
          <a:xfrm>
            <a:off x="2143593" y="2733498"/>
            <a:ext cx="1918741" cy="204574"/>
          </a:xfrm>
          <a:custGeom>
            <a:avLst/>
            <a:gdLst>
              <a:gd name="connsiteX0" fmla="*/ 0 w 1918741"/>
              <a:gd name="connsiteY0" fmla="*/ 9702 h 204574"/>
              <a:gd name="connsiteX1" fmla="*/ 757004 w 1918741"/>
              <a:gd name="connsiteY1" fmla="*/ 204574 h 204574"/>
              <a:gd name="connsiteX2" fmla="*/ 1603948 w 1918741"/>
              <a:gd name="connsiteY2" fmla="*/ 9702 h 204574"/>
              <a:gd name="connsiteX3" fmla="*/ 1918741 w 1918741"/>
              <a:gd name="connsiteY3" fmla="*/ 47177 h 204574"/>
            </a:gdLst>
            <a:ahLst/>
            <a:cxnLst>
              <a:cxn ang="0">
                <a:pos x="connsiteX0" y="connsiteY0"/>
              </a:cxn>
              <a:cxn ang="0">
                <a:pos x="connsiteX1" y="connsiteY1"/>
              </a:cxn>
              <a:cxn ang="0">
                <a:pos x="connsiteX2" y="connsiteY2"/>
              </a:cxn>
              <a:cxn ang="0">
                <a:pos x="connsiteX3" y="connsiteY3"/>
              </a:cxn>
            </a:cxnLst>
            <a:rect l="l" t="t" r="r" b="b"/>
            <a:pathLst>
              <a:path w="1918741" h="204574">
                <a:moveTo>
                  <a:pt x="0" y="9702"/>
                </a:moveTo>
                <a:cubicBezTo>
                  <a:pt x="244839" y="107138"/>
                  <a:pt x="489679" y="204574"/>
                  <a:pt x="757004" y="204574"/>
                </a:cubicBezTo>
                <a:cubicBezTo>
                  <a:pt x="1024329" y="204574"/>
                  <a:pt x="1410325" y="35935"/>
                  <a:pt x="1603948" y="9702"/>
                </a:cubicBezTo>
                <a:cubicBezTo>
                  <a:pt x="1797571" y="-16531"/>
                  <a:pt x="1858156" y="15323"/>
                  <a:pt x="1918741" y="471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Freeform 424"/>
          <p:cNvSpPr/>
          <p:nvPr/>
        </p:nvSpPr>
        <p:spPr>
          <a:xfrm>
            <a:off x="4212236" y="2658417"/>
            <a:ext cx="1815073" cy="654409"/>
          </a:xfrm>
          <a:custGeom>
            <a:avLst/>
            <a:gdLst>
              <a:gd name="connsiteX0" fmla="*/ 0 w 1815073"/>
              <a:gd name="connsiteY0" fmla="*/ 152239 h 654409"/>
              <a:gd name="connsiteX1" fmla="*/ 839449 w 1815073"/>
              <a:gd name="connsiteY1" fmla="*/ 2337 h 654409"/>
              <a:gd name="connsiteX2" fmla="*/ 1446551 w 1815073"/>
              <a:gd name="connsiteY2" fmla="*/ 257170 h 654409"/>
              <a:gd name="connsiteX3" fmla="*/ 1813810 w 1815073"/>
              <a:gd name="connsiteY3" fmla="*/ 384586 h 654409"/>
              <a:gd name="connsiteX4" fmla="*/ 1543987 w 1815073"/>
              <a:gd name="connsiteY4" fmla="*/ 654409 h 654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073" h="654409">
                <a:moveTo>
                  <a:pt x="0" y="152239"/>
                </a:moveTo>
                <a:cubicBezTo>
                  <a:pt x="299178" y="68543"/>
                  <a:pt x="598357" y="-15152"/>
                  <a:pt x="839449" y="2337"/>
                </a:cubicBezTo>
                <a:cubicBezTo>
                  <a:pt x="1080541" y="19826"/>
                  <a:pt x="1284158" y="193462"/>
                  <a:pt x="1446551" y="257170"/>
                </a:cubicBezTo>
                <a:cubicBezTo>
                  <a:pt x="1608944" y="320878"/>
                  <a:pt x="1797571" y="318379"/>
                  <a:pt x="1813810" y="384586"/>
                </a:cubicBezTo>
                <a:cubicBezTo>
                  <a:pt x="1830049" y="450793"/>
                  <a:pt x="1687018" y="552601"/>
                  <a:pt x="1543987" y="65440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Freeform 425"/>
          <p:cNvSpPr/>
          <p:nvPr/>
        </p:nvSpPr>
        <p:spPr>
          <a:xfrm>
            <a:off x="5741233" y="3492708"/>
            <a:ext cx="1356610" cy="1506512"/>
          </a:xfrm>
          <a:custGeom>
            <a:avLst/>
            <a:gdLst>
              <a:gd name="connsiteX0" fmla="*/ 0 w 1356610"/>
              <a:gd name="connsiteY0" fmla="*/ 0 h 1506512"/>
              <a:gd name="connsiteX1" fmla="*/ 247337 w 1356610"/>
              <a:gd name="connsiteY1" fmla="*/ 951876 h 1506512"/>
              <a:gd name="connsiteX2" fmla="*/ 1356610 w 1356610"/>
              <a:gd name="connsiteY2" fmla="*/ 1506512 h 1506512"/>
            </a:gdLst>
            <a:ahLst/>
            <a:cxnLst>
              <a:cxn ang="0">
                <a:pos x="connsiteX0" y="connsiteY0"/>
              </a:cxn>
              <a:cxn ang="0">
                <a:pos x="connsiteX1" y="connsiteY1"/>
              </a:cxn>
              <a:cxn ang="0">
                <a:pos x="connsiteX2" y="connsiteY2"/>
              </a:cxn>
            </a:cxnLst>
            <a:rect l="l" t="t" r="r" b="b"/>
            <a:pathLst>
              <a:path w="1356610" h="1506512">
                <a:moveTo>
                  <a:pt x="0" y="0"/>
                </a:moveTo>
                <a:cubicBezTo>
                  <a:pt x="10617" y="350395"/>
                  <a:pt x="21235" y="700791"/>
                  <a:pt x="247337" y="951876"/>
                </a:cubicBezTo>
                <a:cubicBezTo>
                  <a:pt x="473439" y="1202961"/>
                  <a:pt x="915024" y="1354736"/>
                  <a:pt x="1356610" y="150651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Rectangle 426"/>
          <p:cNvSpPr/>
          <p:nvPr/>
        </p:nvSpPr>
        <p:spPr>
          <a:xfrm>
            <a:off x="1447800" y="6324600"/>
            <a:ext cx="6324600" cy="338554"/>
          </a:xfrm>
          <a:prstGeom prst="rect">
            <a:avLst/>
          </a:prstGeom>
        </p:spPr>
        <p:txBody>
          <a:bodyPr wrap="square">
            <a:spAutoFit/>
          </a:bodyPr>
          <a:lstStyle/>
          <a:p>
            <a:r>
              <a:rPr lang="en-US" sz="1600" dirty="0">
                <a:hlinkClick r:id="rId4"/>
              </a:rPr>
              <a:t>http://www.google.com/transparencyreport/governmentrequests</a:t>
            </a:r>
            <a:r>
              <a:rPr lang="en-US" sz="1600" dirty="0" smtClean="0">
                <a:hlinkClick r:id="rId4"/>
              </a:rPr>
              <a:t>/</a:t>
            </a:r>
            <a:r>
              <a:rPr lang="en-US" sz="1600" dirty="0" smtClean="0"/>
              <a:t> </a:t>
            </a:r>
            <a:endParaRPr lang="en-US" sz="1600" dirty="0"/>
          </a:p>
        </p:txBody>
      </p:sp>
    </p:spTree>
    <p:extLst>
      <p:ext uri="{BB962C8B-B14F-4D97-AF65-F5344CB8AC3E}">
        <p14:creationId xmlns:p14="http://schemas.microsoft.com/office/powerpoint/2010/main" val="46099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Cookies</a:t>
            </a:r>
          </a:p>
        </p:txBody>
      </p:sp>
      <p:sp>
        <p:nvSpPr>
          <p:cNvPr id="15363" name="Text Box 5"/>
          <p:cNvSpPr txBox="1">
            <a:spLocks noChangeArrowheads="1"/>
          </p:cNvSpPr>
          <p:nvPr/>
        </p:nvSpPr>
        <p:spPr bwMode="auto">
          <a:xfrm>
            <a:off x="4038600" y="457200"/>
            <a:ext cx="1481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solidFill>
                  <a:schemeClr val="hlink"/>
                </a:solidFill>
              </a:rPr>
              <a:t>Web server</a:t>
            </a:r>
          </a:p>
        </p:txBody>
      </p:sp>
      <p:sp>
        <p:nvSpPr>
          <p:cNvPr id="15364" name="Text Box 6"/>
          <p:cNvSpPr txBox="1">
            <a:spLocks noChangeArrowheads="1"/>
          </p:cNvSpPr>
          <p:nvPr/>
        </p:nvSpPr>
        <p:spPr bwMode="auto">
          <a:xfrm>
            <a:off x="3810000" y="5715000"/>
            <a:ext cx="114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solidFill>
                  <a:schemeClr val="hlink"/>
                </a:solidFill>
              </a:rPr>
              <a:t>User PC</a:t>
            </a:r>
          </a:p>
        </p:txBody>
      </p:sp>
      <p:sp>
        <p:nvSpPr>
          <p:cNvPr id="15365" name="Line 7"/>
          <p:cNvSpPr>
            <a:spLocks noChangeShapeType="1"/>
          </p:cNvSpPr>
          <p:nvPr/>
        </p:nvSpPr>
        <p:spPr bwMode="auto">
          <a:xfrm>
            <a:off x="914400" y="3263900"/>
            <a:ext cx="6629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15366" name="Text Box 8"/>
          <p:cNvSpPr txBox="1">
            <a:spLocks noChangeArrowheads="1"/>
          </p:cNvSpPr>
          <p:nvPr/>
        </p:nvSpPr>
        <p:spPr bwMode="auto">
          <a:xfrm>
            <a:off x="7604125" y="3046413"/>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time</a:t>
            </a:r>
          </a:p>
        </p:txBody>
      </p:sp>
      <p:sp>
        <p:nvSpPr>
          <p:cNvPr id="15367" name="Line 9"/>
          <p:cNvSpPr>
            <a:spLocks noChangeShapeType="1"/>
          </p:cNvSpPr>
          <p:nvPr/>
        </p:nvSpPr>
        <p:spPr bwMode="auto">
          <a:xfrm flipV="1">
            <a:off x="1371600" y="2698750"/>
            <a:ext cx="381000" cy="9906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Text Box 10"/>
          <p:cNvSpPr txBox="1">
            <a:spLocks noChangeArrowheads="1"/>
          </p:cNvSpPr>
          <p:nvPr/>
        </p:nvSpPr>
        <p:spPr bwMode="auto">
          <a:xfrm>
            <a:off x="609600" y="376555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i="1"/>
              <a:t>Request page.</a:t>
            </a:r>
          </a:p>
        </p:txBody>
      </p:sp>
      <p:sp>
        <p:nvSpPr>
          <p:cNvPr id="15369" name="Line 11"/>
          <p:cNvSpPr>
            <a:spLocks noChangeShapeType="1"/>
          </p:cNvSpPr>
          <p:nvPr/>
        </p:nvSpPr>
        <p:spPr bwMode="auto">
          <a:xfrm>
            <a:off x="2590800" y="2774950"/>
            <a:ext cx="228600" cy="8382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Text Box 12"/>
          <p:cNvSpPr txBox="1">
            <a:spLocks noChangeArrowheads="1"/>
          </p:cNvSpPr>
          <p:nvPr/>
        </p:nvSpPr>
        <p:spPr bwMode="auto">
          <a:xfrm>
            <a:off x="2286000" y="19812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Send page and cookie.</a:t>
            </a:r>
          </a:p>
        </p:txBody>
      </p:sp>
      <p:sp>
        <p:nvSpPr>
          <p:cNvPr id="15371" name="Text Box 13"/>
          <p:cNvSpPr txBox="1">
            <a:spLocks noChangeArrowheads="1"/>
          </p:cNvSpPr>
          <p:nvPr/>
        </p:nvSpPr>
        <p:spPr bwMode="auto">
          <a:xfrm>
            <a:off x="2286000" y="376555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Display page, store cookie.</a:t>
            </a:r>
          </a:p>
        </p:txBody>
      </p:sp>
      <p:sp>
        <p:nvSpPr>
          <p:cNvPr id="15372" name="Text Box 14"/>
          <p:cNvSpPr txBox="1">
            <a:spLocks noChangeArrowheads="1"/>
          </p:cNvSpPr>
          <p:nvPr/>
        </p:nvSpPr>
        <p:spPr bwMode="auto">
          <a:xfrm>
            <a:off x="990600" y="22240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Find page.</a:t>
            </a:r>
          </a:p>
        </p:txBody>
      </p:sp>
      <p:sp>
        <p:nvSpPr>
          <p:cNvPr id="15373" name="Line 15"/>
          <p:cNvSpPr>
            <a:spLocks noChangeShapeType="1"/>
          </p:cNvSpPr>
          <p:nvPr/>
        </p:nvSpPr>
        <p:spPr bwMode="auto">
          <a:xfrm flipV="1">
            <a:off x="4495800" y="2895600"/>
            <a:ext cx="381000" cy="7620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Text Box 16"/>
          <p:cNvSpPr txBox="1">
            <a:spLocks noChangeArrowheads="1"/>
          </p:cNvSpPr>
          <p:nvPr/>
        </p:nvSpPr>
        <p:spPr bwMode="auto">
          <a:xfrm>
            <a:off x="3962400" y="376555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Request new page and send cookie.</a:t>
            </a:r>
          </a:p>
        </p:txBody>
      </p:sp>
      <p:sp>
        <p:nvSpPr>
          <p:cNvPr id="15375" name="Text Box 17"/>
          <p:cNvSpPr txBox="1">
            <a:spLocks noChangeArrowheads="1"/>
          </p:cNvSpPr>
          <p:nvPr/>
        </p:nvSpPr>
        <p:spPr bwMode="auto">
          <a:xfrm>
            <a:off x="4114800" y="19812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Use cookie to identify user.</a:t>
            </a:r>
          </a:p>
        </p:txBody>
      </p:sp>
      <p:sp>
        <p:nvSpPr>
          <p:cNvPr id="15376" name="Text Box 18"/>
          <p:cNvSpPr txBox="1">
            <a:spLocks noChangeArrowheads="1"/>
          </p:cNvSpPr>
          <p:nvPr/>
        </p:nvSpPr>
        <p:spPr bwMode="auto">
          <a:xfrm>
            <a:off x="6019800" y="19812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Send customized page.</a:t>
            </a:r>
          </a:p>
        </p:txBody>
      </p:sp>
      <p:sp>
        <p:nvSpPr>
          <p:cNvPr id="15377" name="Line 19"/>
          <p:cNvSpPr>
            <a:spLocks noChangeShapeType="1"/>
          </p:cNvSpPr>
          <p:nvPr/>
        </p:nvSpPr>
        <p:spPr bwMode="auto">
          <a:xfrm>
            <a:off x="6248400" y="2895600"/>
            <a:ext cx="457200" cy="8382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78" name="Picture 20" descr="Computer Box (Offi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627">
            <a:off x="4419600" y="838200"/>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21" descr="Computer Screen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648200"/>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7552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Cloud Computing</a:t>
            </a:r>
            <a:r>
              <a:rPr lang="en-US" dirty="0" smtClean="0"/>
              <a:t>: Shared Servers</a:t>
            </a:r>
            <a:endParaRPr lang="en-US" dirty="0"/>
          </a:p>
        </p:txBody>
      </p:sp>
      <p:grpSp>
        <p:nvGrpSpPr>
          <p:cNvPr id="3" name="Group 2"/>
          <p:cNvGrpSpPr/>
          <p:nvPr/>
        </p:nvGrpSpPr>
        <p:grpSpPr>
          <a:xfrm>
            <a:off x="4343400" y="1657290"/>
            <a:ext cx="1981201" cy="1475055"/>
            <a:chOff x="939760" y="666908"/>
            <a:chExt cx="5623170" cy="4186592"/>
          </a:xfrm>
        </p:grpSpPr>
        <p:sp>
          <p:nvSpPr>
            <p:cNvPr id="4" name="Freeform 3"/>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p:nvGrpSpPr>
          <p:grpSpPr>
            <a:xfrm>
              <a:off x="1012296" y="810492"/>
              <a:ext cx="468535" cy="3181508"/>
              <a:chOff x="3264635" y="937071"/>
              <a:chExt cx="468535" cy="3181508"/>
            </a:xfrm>
          </p:grpSpPr>
          <p:sp>
            <p:nvSpPr>
              <p:cNvPr id="94" name="Freeform 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reeform 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1710061" y="810492"/>
              <a:ext cx="468535" cy="3181508"/>
              <a:chOff x="3264635" y="937071"/>
              <a:chExt cx="468535" cy="3181508"/>
            </a:xfrm>
          </p:grpSpPr>
          <p:sp>
            <p:nvSpPr>
              <p:cNvPr id="80" name="Freeform 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reeform 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2319661" y="810492"/>
              <a:ext cx="468535" cy="3181508"/>
              <a:chOff x="3264635" y="937071"/>
              <a:chExt cx="468535" cy="3181508"/>
            </a:xfrm>
          </p:grpSpPr>
          <p:sp>
            <p:nvSpPr>
              <p:cNvPr id="66" name="Freeform 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7" name="Freeform 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2973343" y="810492"/>
              <a:ext cx="468535" cy="3181508"/>
              <a:chOff x="3264635" y="937071"/>
              <a:chExt cx="468535" cy="3181508"/>
            </a:xfrm>
          </p:grpSpPr>
          <p:sp>
            <p:nvSpPr>
              <p:cNvPr id="52" name="Freeform 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reeform 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615061" y="810492"/>
              <a:ext cx="468535" cy="3181508"/>
              <a:chOff x="3264635" y="937071"/>
              <a:chExt cx="468535" cy="3181508"/>
            </a:xfrm>
          </p:grpSpPr>
          <p:sp>
            <p:nvSpPr>
              <p:cNvPr id="38" name="Freeform 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reeform 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4300861" y="810492"/>
              <a:ext cx="468535" cy="3181508"/>
              <a:chOff x="3264635" y="937071"/>
              <a:chExt cx="468535" cy="3181508"/>
            </a:xfrm>
          </p:grpSpPr>
          <p:sp>
            <p:nvSpPr>
              <p:cNvPr id="24" name="Freeform 2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2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Freeform 13"/>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8" name="Picture 5" descr="j02849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295400" y="1809690"/>
            <a:ext cx="2095500" cy="1376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9" name="Picture 26" descr="j00786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66890"/>
            <a:ext cx="152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C:\Users\JPost\AppData\Local\Microsoft\Windows\Temporary Internet Files\Content.IE5\ALGJIO6Z\MC9001500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324290"/>
            <a:ext cx="959240" cy="1435100"/>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p:cNvSpPr txBox="1"/>
          <p:nvPr/>
        </p:nvSpPr>
        <p:spPr>
          <a:xfrm>
            <a:off x="1295400" y="3352800"/>
            <a:ext cx="2149948" cy="400110"/>
          </a:xfrm>
          <a:prstGeom prst="rect">
            <a:avLst/>
          </a:prstGeom>
          <a:noFill/>
        </p:spPr>
        <p:txBody>
          <a:bodyPr wrap="none" rtlCol="0">
            <a:spAutoFit/>
          </a:bodyPr>
          <a:lstStyle/>
          <a:p>
            <a:r>
              <a:rPr lang="en-US" sz="2000" dirty="0" smtClean="0"/>
              <a:t>Company 1 (you)</a:t>
            </a:r>
            <a:endParaRPr lang="en-US" sz="2000" dirty="0"/>
          </a:p>
        </p:txBody>
      </p:sp>
      <p:sp>
        <p:nvSpPr>
          <p:cNvPr id="113" name="TextBox 112"/>
          <p:cNvSpPr txBox="1"/>
          <p:nvPr/>
        </p:nvSpPr>
        <p:spPr>
          <a:xfrm>
            <a:off x="7239000" y="3352800"/>
            <a:ext cx="1495922" cy="400110"/>
          </a:xfrm>
          <a:prstGeom prst="rect">
            <a:avLst/>
          </a:prstGeom>
          <a:noFill/>
        </p:spPr>
        <p:txBody>
          <a:bodyPr wrap="none" rtlCol="0">
            <a:spAutoFit/>
          </a:bodyPr>
          <a:lstStyle/>
          <a:p>
            <a:r>
              <a:rPr lang="en-US" sz="2000" dirty="0" smtClean="0"/>
              <a:t>Company 2</a:t>
            </a:r>
            <a:endParaRPr lang="en-US" sz="2000" dirty="0"/>
          </a:p>
        </p:txBody>
      </p:sp>
      <p:sp>
        <p:nvSpPr>
          <p:cNvPr id="112" name="Freeform 111"/>
          <p:cNvSpPr/>
          <p:nvPr/>
        </p:nvSpPr>
        <p:spPr>
          <a:xfrm>
            <a:off x="3365770" y="2466307"/>
            <a:ext cx="992221" cy="350796"/>
          </a:xfrm>
          <a:custGeom>
            <a:avLst/>
            <a:gdLst>
              <a:gd name="connsiteX0" fmla="*/ 0 w 992221"/>
              <a:gd name="connsiteY0" fmla="*/ 77821 h 350796"/>
              <a:gd name="connsiteX1" fmla="*/ 38911 w 992221"/>
              <a:gd name="connsiteY1" fmla="*/ 116732 h 350796"/>
              <a:gd name="connsiteX2" fmla="*/ 116732 w 992221"/>
              <a:gd name="connsiteY2" fmla="*/ 350196 h 350796"/>
              <a:gd name="connsiteX3" fmla="*/ 486383 w 992221"/>
              <a:gd name="connsiteY3" fmla="*/ 38911 h 350796"/>
              <a:gd name="connsiteX4" fmla="*/ 544749 w 992221"/>
              <a:gd name="connsiteY4" fmla="*/ 252919 h 350796"/>
              <a:gd name="connsiteX5" fmla="*/ 992221 w 992221"/>
              <a:gd name="connsiteY5" fmla="*/ 0 h 35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221" h="350796">
                <a:moveTo>
                  <a:pt x="0" y="77821"/>
                </a:moveTo>
                <a:cubicBezTo>
                  <a:pt x="9728" y="74578"/>
                  <a:pt x="19456" y="71336"/>
                  <a:pt x="38911" y="116732"/>
                </a:cubicBezTo>
                <a:cubicBezTo>
                  <a:pt x="58366" y="162128"/>
                  <a:pt x="42153" y="363166"/>
                  <a:pt x="116732" y="350196"/>
                </a:cubicBezTo>
                <a:cubicBezTo>
                  <a:pt x="191311" y="337226"/>
                  <a:pt x="415047" y="55124"/>
                  <a:pt x="486383" y="38911"/>
                </a:cubicBezTo>
                <a:cubicBezTo>
                  <a:pt x="557719" y="22698"/>
                  <a:pt x="460443" y="259404"/>
                  <a:pt x="544749" y="252919"/>
                </a:cubicBezTo>
                <a:cubicBezTo>
                  <a:pt x="629055" y="246434"/>
                  <a:pt x="810638" y="123217"/>
                  <a:pt x="99222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6342434" y="2645097"/>
            <a:ext cx="856034" cy="443780"/>
          </a:xfrm>
          <a:custGeom>
            <a:avLst/>
            <a:gdLst>
              <a:gd name="connsiteX0" fmla="*/ 856034 w 856034"/>
              <a:gd name="connsiteY0" fmla="*/ 443780 h 443780"/>
              <a:gd name="connsiteX1" fmla="*/ 758757 w 856034"/>
              <a:gd name="connsiteY1" fmla="*/ 249227 h 443780"/>
              <a:gd name="connsiteX2" fmla="*/ 408562 w 856034"/>
              <a:gd name="connsiteY2" fmla="*/ 327048 h 443780"/>
              <a:gd name="connsiteX3" fmla="*/ 369651 w 856034"/>
              <a:gd name="connsiteY3" fmla="*/ 15763 h 443780"/>
              <a:gd name="connsiteX4" fmla="*/ 0 w 856034"/>
              <a:gd name="connsiteY4" fmla="*/ 74129 h 44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34" h="443780">
                <a:moveTo>
                  <a:pt x="856034" y="443780"/>
                </a:moveTo>
                <a:cubicBezTo>
                  <a:pt x="844685" y="356231"/>
                  <a:pt x="833336" y="268682"/>
                  <a:pt x="758757" y="249227"/>
                </a:cubicBezTo>
                <a:cubicBezTo>
                  <a:pt x="684178" y="229772"/>
                  <a:pt x="473413" y="365959"/>
                  <a:pt x="408562" y="327048"/>
                </a:cubicBezTo>
                <a:cubicBezTo>
                  <a:pt x="343711" y="288137"/>
                  <a:pt x="437745" y="57916"/>
                  <a:pt x="369651" y="15763"/>
                </a:cubicBezTo>
                <a:cubicBezTo>
                  <a:pt x="301557" y="-26390"/>
                  <a:pt x="150778" y="23869"/>
                  <a:pt x="0" y="7412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TextBox 114"/>
          <p:cNvSpPr txBox="1"/>
          <p:nvPr/>
        </p:nvSpPr>
        <p:spPr>
          <a:xfrm>
            <a:off x="6172200" y="5924490"/>
            <a:ext cx="885179" cy="400110"/>
          </a:xfrm>
          <a:prstGeom prst="rect">
            <a:avLst/>
          </a:prstGeom>
          <a:noFill/>
        </p:spPr>
        <p:txBody>
          <a:bodyPr wrap="none" rtlCol="0">
            <a:spAutoFit/>
          </a:bodyPr>
          <a:lstStyle/>
          <a:p>
            <a:r>
              <a:rPr lang="en-US" sz="2000" dirty="0" smtClean="0"/>
              <a:t>Police</a:t>
            </a:r>
            <a:endParaRPr lang="en-US" sz="2000" dirty="0"/>
          </a:p>
        </p:txBody>
      </p:sp>
      <p:sp>
        <p:nvSpPr>
          <p:cNvPr id="116" name="Freeform 115"/>
          <p:cNvSpPr/>
          <p:nvPr/>
        </p:nvSpPr>
        <p:spPr>
          <a:xfrm>
            <a:off x="3903340" y="1249683"/>
            <a:ext cx="3110438" cy="2948147"/>
          </a:xfrm>
          <a:custGeom>
            <a:avLst/>
            <a:gdLst>
              <a:gd name="connsiteX0" fmla="*/ 2439094 w 3110438"/>
              <a:gd name="connsiteY0" fmla="*/ 2948147 h 2948147"/>
              <a:gd name="connsiteX1" fmla="*/ 2322362 w 3110438"/>
              <a:gd name="connsiteY1" fmla="*/ 2247756 h 2948147"/>
              <a:gd name="connsiteX2" fmla="*/ 221188 w 3110438"/>
              <a:gd name="connsiteY2" fmla="*/ 1955926 h 2948147"/>
              <a:gd name="connsiteX3" fmla="*/ 376830 w 3110438"/>
              <a:gd name="connsiteY3" fmla="*/ 107671 h 2948147"/>
              <a:gd name="connsiteX4" fmla="*/ 3003298 w 3110438"/>
              <a:gd name="connsiteY4" fmla="*/ 418956 h 2948147"/>
              <a:gd name="connsiteX5" fmla="*/ 2614192 w 3110438"/>
              <a:gd name="connsiteY5" fmla="*/ 2072658 h 2948147"/>
              <a:gd name="connsiteX6" fmla="*/ 2730924 w 3110438"/>
              <a:gd name="connsiteY6" fmla="*/ 2422854 h 2948147"/>
              <a:gd name="connsiteX7" fmla="*/ 2516915 w 3110438"/>
              <a:gd name="connsiteY7" fmla="*/ 2928692 h 294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0438" h="2948147">
                <a:moveTo>
                  <a:pt x="2439094" y="2948147"/>
                </a:moveTo>
                <a:cubicBezTo>
                  <a:pt x="2565553" y="2680636"/>
                  <a:pt x="2692013" y="2413126"/>
                  <a:pt x="2322362" y="2247756"/>
                </a:cubicBezTo>
                <a:cubicBezTo>
                  <a:pt x="1952711" y="2082386"/>
                  <a:pt x="545443" y="2312607"/>
                  <a:pt x="221188" y="1955926"/>
                </a:cubicBezTo>
                <a:cubicBezTo>
                  <a:pt x="-103067" y="1599245"/>
                  <a:pt x="-86855" y="363833"/>
                  <a:pt x="376830" y="107671"/>
                </a:cubicBezTo>
                <a:cubicBezTo>
                  <a:pt x="840515" y="-148491"/>
                  <a:pt x="2630404" y="91458"/>
                  <a:pt x="3003298" y="418956"/>
                </a:cubicBezTo>
                <a:cubicBezTo>
                  <a:pt x="3376192" y="746454"/>
                  <a:pt x="2659588" y="1738675"/>
                  <a:pt x="2614192" y="2072658"/>
                </a:cubicBezTo>
                <a:cubicBezTo>
                  <a:pt x="2568796" y="2406641"/>
                  <a:pt x="2747137" y="2280182"/>
                  <a:pt x="2730924" y="2422854"/>
                </a:cubicBezTo>
                <a:cubicBezTo>
                  <a:pt x="2714711" y="2565526"/>
                  <a:pt x="2615813" y="2747109"/>
                  <a:pt x="2516915" y="2928692"/>
                </a:cubicBezTo>
              </a:path>
            </a:pathLst>
          </a:cu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8" name="Straight Arrow Connector 117"/>
          <p:cNvCxnSpPr>
            <a:stCxn id="10243" idx="0"/>
            <a:endCxn id="113" idx="1"/>
          </p:cNvCxnSpPr>
          <p:nvPr/>
        </p:nvCxnSpPr>
        <p:spPr>
          <a:xfrm flipV="1">
            <a:off x="6728020" y="3552855"/>
            <a:ext cx="510980" cy="771435"/>
          </a:xfrm>
          <a:prstGeom prst="straightConnector1">
            <a:avLst/>
          </a:prstGeom>
          <a:ln>
            <a:solidFill>
              <a:schemeClr val="accent3"/>
            </a:solidFill>
            <a:tailEnd type="stealth" w="lg" len="med"/>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143000" y="3962400"/>
            <a:ext cx="4724400" cy="2554545"/>
          </a:xfrm>
          <a:prstGeom prst="rect">
            <a:avLst/>
          </a:prstGeom>
          <a:noFill/>
        </p:spPr>
        <p:txBody>
          <a:bodyPr wrap="square" rtlCol="0">
            <a:spAutoFit/>
          </a:bodyPr>
          <a:lstStyle/>
          <a:p>
            <a:r>
              <a:rPr lang="en-US" sz="2000" dirty="0" smtClean="0">
                <a:solidFill>
                  <a:schemeClr val="accent6"/>
                </a:solidFill>
              </a:rPr>
              <a:t>What happens to your data if the police confiscate a server because of the actions of second company sharing that server?</a:t>
            </a:r>
          </a:p>
          <a:p>
            <a:endParaRPr lang="en-US" sz="2000" dirty="0" smtClean="0">
              <a:solidFill>
                <a:schemeClr val="accent6"/>
              </a:solidFill>
            </a:endParaRPr>
          </a:p>
          <a:p>
            <a:r>
              <a:rPr lang="en-US" sz="2000" dirty="0" smtClean="0">
                <a:solidFill>
                  <a:schemeClr val="accent6"/>
                </a:solidFill>
              </a:rPr>
              <a:t>What happens if people attack a second company that is sharing your cloud-based server?</a:t>
            </a:r>
            <a:endParaRPr lang="en-US" sz="2000" dirty="0">
              <a:solidFill>
                <a:schemeClr val="accent6"/>
              </a:solidFill>
            </a:endParaRPr>
          </a:p>
        </p:txBody>
      </p:sp>
    </p:spTree>
    <p:extLst>
      <p:ext uri="{BB962C8B-B14F-4D97-AF65-F5344CB8AC3E}">
        <p14:creationId xmlns:p14="http://schemas.microsoft.com/office/powerpoint/2010/main" val="3443371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Cloud Computing</a:t>
            </a:r>
            <a:r>
              <a:rPr lang="en-US" dirty="0" smtClean="0"/>
              <a:t>: Subcontractors</a:t>
            </a:r>
            <a:endParaRPr lang="en-US" dirty="0"/>
          </a:p>
        </p:txBody>
      </p:sp>
      <p:pic>
        <p:nvPicPr>
          <p:cNvPr id="108" name="Picture 5" descr="j02849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71600" y="1412874"/>
            <a:ext cx="2095500" cy="1376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 name="TextBox 108"/>
          <p:cNvSpPr txBox="1"/>
          <p:nvPr/>
        </p:nvSpPr>
        <p:spPr>
          <a:xfrm>
            <a:off x="1447800" y="2895600"/>
            <a:ext cx="1813830" cy="400110"/>
          </a:xfrm>
          <a:prstGeom prst="rect">
            <a:avLst/>
          </a:prstGeom>
          <a:noFill/>
        </p:spPr>
        <p:txBody>
          <a:bodyPr wrap="none" rtlCol="0">
            <a:spAutoFit/>
          </a:bodyPr>
          <a:lstStyle/>
          <a:p>
            <a:r>
              <a:rPr lang="en-US" sz="2000" dirty="0" smtClean="0"/>
              <a:t>Your company</a:t>
            </a:r>
            <a:endParaRPr lang="en-US" sz="2000" dirty="0"/>
          </a:p>
        </p:txBody>
      </p:sp>
      <p:pic>
        <p:nvPicPr>
          <p:cNvPr id="11266" name="Picture 2" descr="C:\Users\JPost\AppData\Local\Microsoft\Windows\Temporary Internet Files\Content.IE5\BZR5PGSQ\MP9004003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371600"/>
            <a:ext cx="972854" cy="145891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JPost\AppData\Local\Microsoft\Windows\Temporary Internet Files\Content.IE5\ALGJIO6Z\MP90040003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352800"/>
            <a:ext cx="2111072" cy="14065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JPost\AppData\Local\Microsoft\Windows\Temporary Internet Files\Content.IE5\BZR5PGSQ\MP90040003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5334000"/>
            <a:ext cx="1310483" cy="873124"/>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JPost\AppData\Local\Microsoft\Windows\Temporary Internet Files\Content.IE5\ALGJIO6Z\MP90026221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3429000"/>
            <a:ext cx="1790400" cy="1184275"/>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6705600" y="1828800"/>
            <a:ext cx="1949573" cy="400110"/>
          </a:xfrm>
          <a:prstGeom prst="rect">
            <a:avLst/>
          </a:prstGeom>
          <a:noFill/>
        </p:spPr>
        <p:txBody>
          <a:bodyPr wrap="none" rtlCol="0">
            <a:spAutoFit/>
          </a:bodyPr>
          <a:lstStyle/>
          <a:p>
            <a:r>
              <a:rPr lang="en-US" sz="2000" dirty="0" smtClean="0"/>
              <a:t>Main contractor</a:t>
            </a:r>
            <a:endParaRPr lang="en-US" sz="2000" dirty="0"/>
          </a:p>
        </p:txBody>
      </p:sp>
      <p:sp>
        <p:nvSpPr>
          <p:cNvPr id="115" name="TextBox 114"/>
          <p:cNvSpPr txBox="1"/>
          <p:nvPr/>
        </p:nvSpPr>
        <p:spPr>
          <a:xfrm>
            <a:off x="3810000" y="4648200"/>
            <a:ext cx="1779654" cy="400110"/>
          </a:xfrm>
          <a:prstGeom prst="rect">
            <a:avLst/>
          </a:prstGeom>
          <a:noFill/>
        </p:spPr>
        <p:txBody>
          <a:bodyPr wrap="none" rtlCol="0">
            <a:spAutoFit/>
          </a:bodyPr>
          <a:lstStyle/>
          <a:p>
            <a:r>
              <a:rPr lang="en-US" sz="2000" dirty="0" smtClean="0"/>
              <a:t>Subcontractor</a:t>
            </a:r>
            <a:endParaRPr lang="en-US" sz="2000" dirty="0"/>
          </a:p>
        </p:txBody>
      </p:sp>
      <p:sp>
        <p:nvSpPr>
          <p:cNvPr id="116" name="TextBox 115"/>
          <p:cNvSpPr txBox="1"/>
          <p:nvPr/>
        </p:nvSpPr>
        <p:spPr>
          <a:xfrm>
            <a:off x="6400800" y="4800600"/>
            <a:ext cx="1779654" cy="400110"/>
          </a:xfrm>
          <a:prstGeom prst="rect">
            <a:avLst/>
          </a:prstGeom>
          <a:noFill/>
        </p:spPr>
        <p:txBody>
          <a:bodyPr wrap="none" rtlCol="0">
            <a:spAutoFit/>
          </a:bodyPr>
          <a:lstStyle/>
          <a:p>
            <a:r>
              <a:rPr lang="en-US" sz="2000" dirty="0" smtClean="0"/>
              <a:t>Subcontractor</a:t>
            </a:r>
            <a:endParaRPr lang="en-US" sz="2000" dirty="0"/>
          </a:p>
        </p:txBody>
      </p:sp>
      <p:sp>
        <p:nvSpPr>
          <p:cNvPr id="117" name="TextBox 116"/>
          <p:cNvSpPr txBox="1"/>
          <p:nvPr/>
        </p:nvSpPr>
        <p:spPr>
          <a:xfrm>
            <a:off x="6400800" y="6172200"/>
            <a:ext cx="1766830" cy="400110"/>
          </a:xfrm>
          <a:prstGeom prst="rect">
            <a:avLst/>
          </a:prstGeom>
          <a:noFill/>
        </p:spPr>
        <p:txBody>
          <a:bodyPr wrap="none" rtlCol="0">
            <a:spAutoFit/>
          </a:bodyPr>
          <a:lstStyle/>
          <a:p>
            <a:r>
              <a:rPr lang="en-US" sz="2000" dirty="0" smtClean="0"/>
              <a:t>Hired workers</a:t>
            </a:r>
            <a:endParaRPr lang="en-US" sz="2000" dirty="0"/>
          </a:p>
        </p:txBody>
      </p:sp>
      <p:cxnSp>
        <p:nvCxnSpPr>
          <p:cNvPr id="111" name="Straight Arrow Connector 110"/>
          <p:cNvCxnSpPr>
            <a:stCxn id="108" idx="3"/>
            <a:endCxn id="11266" idx="1"/>
          </p:cNvCxnSpPr>
          <p:nvPr/>
        </p:nvCxnSpPr>
        <p:spPr>
          <a:xfrm>
            <a:off x="3467100" y="2101056"/>
            <a:ext cx="2171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266" idx="2"/>
            <a:endCxn id="11269" idx="0"/>
          </p:cNvCxnSpPr>
          <p:nvPr/>
        </p:nvCxnSpPr>
        <p:spPr>
          <a:xfrm flipH="1">
            <a:off x="4629000" y="2830511"/>
            <a:ext cx="1496227" cy="598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266" idx="2"/>
            <a:endCxn id="11267" idx="0"/>
          </p:cNvCxnSpPr>
          <p:nvPr/>
        </p:nvCxnSpPr>
        <p:spPr>
          <a:xfrm>
            <a:off x="6125227" y="2830511"/>
            <a:ext cx="1178709" cy="522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267" idx="2"/>
            <a:endCxn id="116" idx="2"/>
          </p:cNvCxnSpPr>
          <p:nvPr/>
        </p:nvCxnSpPr>
        <p:spPr>
          <a:xfrm flipH="1">
            <a:off x="7290627" y="4759325"/>
            <a:ext cx="13309" cy="441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143000" y="3352800"/>
            <a:ext cx="2438400" cy="3477875"/>
          </a:xfrm>
          <a:prstGeom prst="rect">
            <a:avLst/>
          </a:prstGeom>
          <a:noFill/>
        </p:spPr>
        <p:txBody>
          <a:bodyPr wrap="square" rtlCol="0">
            <a:spAutoFit/>
          </a:bodyPr>
          <a:lstStyle/>
          <a:p>
            <a:r>
              <a:rPr lang="en-US" sz="2000" dirty="0" smtClean="0">
                <a:solidFill>
                  <a:schemeClr val="accent6"/>
                </a:solidFill>
              </a:rPr>
              <a:t>You are responsible for security and privacy of your data. You can add conditions to the main contract.</a:t>
            </a:r>
          </a:p>
          <a:p>
            <a:r>
              <a:rPr lang="en-US" sz="2000" dirty="0" smtClean="0">
                <a:solidFill>
                  <a:schemeClr val="accent6"/>
                </a:solidFill>
              </a:rPr>
              <a:t>But how do you control all levels of subcontractors and hired workers—in different countries?</a:t>
            </a:r>
            <a:endParaRPr lang="en-US" sz="2000" dirty="0">
              <a:solidFill>
                <a:schemeClr val="accent6"/>
              </a:solidFill>
            </a:endParaRPr>
          </a:p>
        </p:txBody>
      </p:sp>
    </p:spTree>
    <p:extLst>
      <p:ext uri="{BB962C8B-B14F-4D97-AF65-F5344CB8AC3E}">
        <p14:creationId xmlns:p14="http://schemas.microsoft.com/office/powerpoint/2010/main" val="16776212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normAutofit/>
          </a:bodyPr>
          <a:lstStyle/>
          <a:p>
            <a:r>
              <a:rPr lang="en-US" dirty="0" smtClean="0"/>
              <a:t>Technology Toolbox: Privacy</a:t>
            </a:r>
          </a:p>
        </p:txBody>
      </p:sp>
      <p:sp>
        <p:nvSpPr>
          <p:cNvPr id="2" name="Content Placeholder 1"/>
          <p:cNvSpPr>
            <a:spLocks noGrp="1"/>
          </p:cNvSpPr>
          <p:nvPr>
            <p:ph idx="1"/>
          </p:nvPr>
        </p:nvSpPr>
        <p:spPr/>
        <p:txBody>
          <a:bodyPr>
            <a:normAutofit fontScale="92500" lnSpcReduction="10000"/>
          </a:bodyPr>
          <a:lstStyle/>
          <a:p>
            <a:r>
              <a:rPr lang="en-US" dirty="0" smtClean="0"/>
              <a:t>Web Browsers</a:t>
            </a:r>
          </a:p>
          <a:p>
            <a:pPr lvl="1"/>
            <a:r>
              <a:rPr lang="en-US" dirty="0" smtClean="0"/>
              <a:t>Microsoft IE: </a:t>
            </a:r>
            <a:r>
              <a:rPr lang="en-US" dirty="0" err="1" smtClean="0"/>
              <a:t>InPrivate</a:t>
            </a:r>
            <a:endParaRPr lang="en-US" dirty="0" smtClean="0"/>
          </a:p>
          <a:p>
            <a:pPr lvl="1"/>
            <a:r>
              <a:rPr lang="en-US" dirty="0" smtClean="0"/>
              <a:t>Google Chrome: Incognito (through settings)</a:t>
            </a:r>
          </a:p>
          <a:p>
            <a:pPr lvl="1"/>
            <a:r>
              <a:rPr lang="en-US" dirty="0" smtClean="0"/>
              <a:t>Mozilla Firefox: Private browsing</a:t>
            </a:r>
          </a:p>
          <a:p>
            <a:r>
              <a:rPr lang="en-US" dirty="0" smtClean="0"/>
              <a:t>Control Cookies</a:t>
            </a:r>
          </a:p>
          <a:p>
            <a:pPr lvl="1"/>
            <a:r>
              <a:rPr lang="en-US" dirty="0" smtClean="0"/>
              <a:t>Never accept third-party cookies</a:t>
            </a:r>
          </a:p>
          <a:p>
            <a:r>
              <a:rPr lang="en-US" dirty="0" smtClean="0"/>
              <a:t>Experimental</a:t>
            </a:r>
          </a:p>
          <a:p>
            <a:pPr lvl="1"/>
            <a:r>
              <a:rPr lang="en-US" dirty="0" smtClean="0"/>
              <a:t>Tell sites not to track</a:t>
            </a:r>
          </a:p>
          <a:p>
            <a:pPr lvl="1"/>
            <a:r>
              <a:rPr lang="en-US" dirty="0" smtClean="0"/>
              <a:t>Currently (2011) no standards exist, no site reads, much less follows the directive, and no laws exist to require its use</a:t>
            </a:r>
            <a:endParaRPr lang="en-US" dirty="0"/>
          </a:p>
        </p:txBody>
      </p:sp>
    </p:spTree>
    <p:extLst>
      <p:ext uri="{BB962C8B-B14F-4D97-AF65-F5344CB8AC3E}">
        <p14:creationId xmlns:p14="http://schemas.microsoft.com/office/powerpoint/2010/main" val="3634444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US" dirty="0" smtClean="0"/>
              <a:t>Quick Quiz</a:t>
            </a:r>
            <a:r>
              <a:rPr lang="en-US" smtClean="0"/>
              <a:t>: Privacy</a:t>
            </a:r>
            <a:endParaRPr lang="en-US" dirty="0" smtClean="0"/>
          </a:p>
        </p:txBody>
      </p:sp>
      <p:sp>
        <p:nvSpPr>
          <p:cNvPr id="52227" name="Rectangle 5"/>
          <p:cNvSpPr>
            <a:spLocks noChangeArrowheads="1"/>
          </p:cNvSpPr>
          <p:nvPr/>
        </p:nvSpPr>
        <p:spPr bwMode="auto">
          <a:xfrm>
            <a:off x="1447800" y="1295400"/>
            <a:ext cx="7239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sz="2000" dirty="0"/>
              <a:t>1.	Can you prevent Web sites from collecting your personal data?</a:t>
            </a:r>
          </a:p>
          <a:p>
            <a:pPr marL="457200" indent="-457200">
              <a:spcBef>
                <a:spcPct val="50000"/>
              </a:spcBef>
              <a:tabLst>
                <a:tab pos="457200" algn="l"/>
              </a:tabLst>
            </a:pPr>
            <a:r>
              <a:rPr lang="en-US" sz="2000" dirty="0"/>
              <a:t>2.	What do you gain by blocking third-party cookies?</a:t>
            </a:r>
          </a:p>
          <a:p>
            <a:pPr marL="457200" indent="-457200">
              <a:spcBef>
                <a:spcPct val="50000"/>
              </a:spcBef>
              <a:tabLst>
                <a:tab pos="457200" algn="l"/>
              </a:tabLst>
            </a:pPr>
            <a:r>
              <a:rPr lang="en-US" sz="2000" dirty="0"/>
              <a:t>3.	Why would you not want to use “Private” or “Incognito” browsing all the time?</a:t>
            </a:r>
          </a:p>
        </p:txBody>
      </p:sp>
    </p:spTree>
    <p:extLst>
      <p:ext uri="{BB962C8B-B14F-4D97-AF65-F5344CB8AC3E}">
        <p14:creationId xmlns:p14="http://schemas.microsoft.com/office/powerpoint/2010/main" val="1467864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normAutofit fontScale="90000"/>
          </a:bodyPr>
          <a:lstStyle/>
          <a:p>
            <a:r>
              <a:rPr lang="en-US" dirty="0" smtClean="0"/>
              <a:t>Technology Toolbox: Global Environment</a:t>
            </a:r>
          </a:p>
        </p:txBody>
      </p:sp>
      <p:graphicFrame>
        <p:nvGraphicFramePr>
          <p:cNvPr id="169051" name="Group 91"/>
          <p:cNvGraphicFramePr>
            <a:graphicFrameLocks noGrp="1"/>
          </p:cNvGraphicFramePr>
          <p:nvPr>
            <p:ph idx="4294967295"/>
            <p:extLst>
              <p:ext uri="{D42A27DB-BD31-4B8C-83A1-F6EECF244321}">
                <p14:modId xmlns:p14="http://schemas.microsoft.com/office/powerpoint/2010/main" val="3423628200"/>
              </p:ext>
            </p:extLst>
          </p:nvPr>
        </p:nvGraphicFramePr>
        <p:xfrm>
          <a:off x="1295400" y="1295400"/>
          <a:ext cx="4648200" cy="2017713"/>
        </p:xfrm>
        <a:graphic>
          <a:graphicData uri="http://schemas.openxmlformats.org/drawingml/2006/table">
            <a:tbl>
              <a:tblPr/>
              <a:tblGrid>
                <a:gridCol w="2474913"/>
                <a:gridCol w="2173287"/>
              </a:tblGrid>
              <a:tr h="3413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Foreign Currency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1 US Dollar Equals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651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Euro (EUR)</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0.83724</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635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Japanese Yen (JPY)</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106.650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651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British Pound (GBP)</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0.54975</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651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Australian Dollar (AUD)</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1.32556</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651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Mexican Peso (MXN)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11.27800</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53274" name="Text Box 85">
            <a:hlinkClick r:id="rId2"/>
          </p:cNvPr>
          <p:cNvSpPr txBox="1">
            <a:spLocks noChangeArrowheads="1"/>
          </p:cNvSpPr>
          <p:nvPr/>
        </p:nvSpPr>
        <p:spPr bwMode="auto">
          <a:xfrm>
            <a:off x="6172200" y="1371600"/>
            <a:ext cx="2832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hlinkClick r:id="rId2"/>
              </a:rPr>
              <a:t>http://www.oanda.com</a:t>
            </a:r>
            <a:endParaRPr lang="en-US" sz="2000"/>
          </a:p>
          <a:p>
            <a:r>
              <a:rPr lang="en-US" sz="2000">
                <a:hlinkClick r:id="rId3"/>
              </a:rPr>
              <a:t>http://www.xe.com/ucc</a:t>
            </a:r>
            <a:endParaRPr lang="en-US" sz="2000"/>
          </a:p>
          <a:p>
            <a:r>
              <a:rPr lang="en-US" sz="2000">
                <a:hlinkClick r:id="rId4"/>
              </a:rPr>
              <a:t>http://www.x-rates.com</a:t>
            </a:r>
            <a:r>
              <a:rPr lang="en-US" sz="2000"/>
              <a:t> </a:t>
            </a:r>
          </a:p>
        </p:txBody>
      </p:sp>
      <p:sp>
        <p:nvSpPr>
          <p:cNvPr id="53275" name="Text Box 86"/>
          <p:cNvSpPr txBox="1">
            <a:spLocks noChangeArrowheads="1"/>
          </p:cNvSpPr>
          <p:nvPr/>
        </p:nvSpPr>
        <p:spPr bwMode="auto">
          <a:xfrm>
            <a:off x="1295400" y="3505200"/>
            <a:ext cx="7378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Language translation by machine is weak but sometimes useful.</a:t>
            </a:r>
          </a:p>
        </p:txBody>
      </p:sp>
      <p:sp>
        <p:nvSpPr>
          <p:cNvPr id="53276" name="Text Box 87"/>
          <p:cNvSpPr txBox="1">
            <a:spLocks noChangeArrowheads="1"/>
          </p:cNvSpPr>
          <p:nvPr/>
        </p:nvSpPr>
        <p:spPr bwMode="auto">
          <a:xfrm>
            <a:off x="1584325" y="4049713"/>
            <a:ext cx="3815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smtClean="0">
                <a:hlinkClick r:id="rId5"/>
              </a:rPr>
              <a:t>http://www.google.com/translate</a:t>
            </a:r>
          </a:p>
          <a:p>
            <a:r>
              <a:rPr lang="en-US" sz="2000" dirty="0" smtClean="0">
                <a:hlinkClick r:id="rId5"/>
              </a:rPr>
              <a:t>http</a:t>
            </a:r>
            <a:r>
              <a:rPr lang="en-US" sz="2000" dirty="0">
                <a:hlinkClick r:id="rId5"/>
              </a:rPr>
              <a:t>://babel.altavista.com</a:t>
            </a:r>
            <a:endParaRPr lang="en-US" sz="2000" dirty="0"/>
          </a:p>
          <a:p>
            <a:r>
              <a:rPr lang="en-US" sz="2000" dirty="0">
                <a:hlinkClick r:id="rId6"/>
              </a:rPr>
              <a:t>http://www.freetranslation.com</a:t>
            </a:r>
            <a:endParaRPr lang="en-US" sz="2000" dirty="0"/>
          </a:p>
          <a:p>
            <a:r>
              <a:rPr lang="en-US" sz="2000" dirty="0">
                <a:hlinkClick r:id="rId7"/>
              </a:rPr>
              <a:t>http://www.worldlingo.com</a:t>
            </a:r>
            <a:endParaRPr lang="en-US" sz="2000" dirty="0"/>
          </a:p>
          <a:p>
            <a:r>
              <a:rPr lang="en-US" sz="2000" dirty="0">
                <a:hlinkClick r:id="rId8"/>
              </a:rPr>
              <a:t>http://www.tranexp.com</a:t>
            </a:r>
            <a:endParaRPr lang="en-US" sz="2000" dirty="0"/>
          </a:p>
          <a:p>
            <a:r>
              <a:rPr lang="en-US" sz="2000" dirty="0">
                <a:hlinkClick r:id="rId9"/>
              </a:rPr>
              <a:t>http://www.dictionary.com</a:t>
            </a:r>
            <a:r>
              <a:rPr lang="en-US" sz="2000" dirty="0"/>
              <a:t> </a:t>
            </a:r>
          </a:p>
        </p:txBody>
      </p:sp>
    </p:spTree>
    <p:extLst>
      <p:ext uri="{BB962C8B-B14F-4D97-AF65-F5344CB8AC3E}">
        <p14:creationId xmlns:p14="http://schemas.microsoft.com/office/powerpoint/2010/main" val="1489174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smtClean="0"/>
              <a:t>Quick Quiz: Global Environment</a:t>
            </a:r>
          </a:p>
        </p:txBody>
      </p:sp>
      <p:sp>
        <p:nvSpPr>
          <p:cNvPr id="54275" name="Rectangle 5"/>
          <p:cNvSpPr>
            <a:spLocks noChangeArrowheads="1"/>
          </p:cNvSpPr>
          <p:nvPr/>
        </p:nvSpPr>
        <p:spPr bwMode="auto">
          <a:xfrm>
            <a:off x="1295400" y="1295400"/>
            <a:ext cx="7239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a:t>1.	What cautionary messages do global websites use when converting currencies?</a:t>
            </a:r>
          </a:p>
          <a:p>
            <a:pPr marL="457200" indent="-457200">
              <a:spcBef>
                <a:spcPct val="50000"/>
              </a:spcBef>
              <a:tabLst>
                <a:tab pos="457200" algn="l"/>
              </a:tabLst>
            </a:pPr>
            <a:r>
              <a:rPr lang="en-US"/>
              <a:t>2.	If you cannot afford a human translator, is it better to leave your website in English, or to use a machine translation?</a:t>
            </a:r>
          </a:p>
        </p:txBody>
      </p:sp>
    </p:spTree>
    <p:extLst>
      <p:ext uri="{BB962C8B-B14F-4D97-AF65-F5344CB8AC3E}">
        <p14:creationId xmlns:p14="http://schemas.microsoft.com/office/powerpoint/2010/main" val="13225693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smtClean="0"/>
              <a:t>Cases: Healthcare</a:t>
            </a:r>
          </a:p>
        </p:txBody>
      </p:sp>
      <p:graphicFrame>
        <p:nvGraphicFramePr>
          <p:cNvPr id="4" name="Chart 3"/>
          <p:cNvGraphicFramePr>
            <a:graphicFrameLocks/>
          </p:cNvGraphicFramePr>
          <p:nvPr>
            <p:extLst>
              <p:ext uri="{D42A27DB-BD31-4B8C-83A1-F6EECF244321}">
                <p14:modId xmlns:p14="http://schemas.microsoft.com/office/powerpoint/2010/main" val="1622046245"/>
              </p:ext>
            </p:extLst>
          </p:nvPr>
        </p:nvGraphicFramePr>
        <p:xfrm>
          <a:off x="1295400" y="1447800"/>
          <a:ext cx="7290255" cy="4383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17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flipV="1">
            <a:off x="2391095" y="2761424"/>
            <a:ext cx="4114800" cy="2514600"/>
          </a:xfrm>
          <a:prstGeom prst="line">
            <a:avLst/>
          </a:prstGeom>
          <a:noFill/>
          <a:ln w="12700">
            <a:solidFill>
              <a:schemeClr val="tx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7" name="Rectangle 3"/>
          <p:cNvSpPr>
            <a:spLocks noGrp="1" noChangeArrowheads="1"/>
          </p:cNvSpPr>
          <p:nvPr>
            <p:ph type="title"/>
          </p:nvPr>
        </p:nvSpPr>
        <p:spPr/>
        <p:txBody>
          <a:bodyPr/>
          <a:lstStyle/>
          <a:p>
            <a:r>
              <a:rPr lang="en-US" smtClean="0"/>
              <a:t>Misuse of Cookies: Third Party Ads</a:t>
            </a:r>
          </a:p>
        </p:txBody>
      </p:sp>
      <p:sp>
        <p:nvSpPr>
          <p:cNvPr id="16388" name="Text Box 6"/>
          <p:cNvSpPr txBox="1">
            <a:spLocks noChangeArrowheads="1"/>
          </p:cNvSpPr>
          <p:nvPr/>
        </p:nvSpPr>
        <p:spPr bwMode="auto">
          <a:xfrm>
            <a:off x="1979933" y="1466024"/>
            <a:ext cx="196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Useful Web site</a:t>
            </a:r>
          </a:p>
        </p:txBody>
      </p:sp>
      <p:sp>
        <p:nvSpPr>
          <p:cNvPr id="16389" name="Text Box 7"/>
          <p:cNvSpPr txBox="1">
            <a:spLocks noChangeArrowheads="1"/>
          </p:cNvSpPr>
          <p:nvPr/>
        </p:nvSpPr>
        <p:spPr bwMode="auto">
          <a:xfrm>
            <a:off x="1627508" y="5809424"/>
            <a:ext cx="1144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User PC</a:t>
            </a:r>
          </a:p>
        </p:txBody>
      </p:sp>
      <p:sp>
        <p:nvSpPr>
          <p:cNvPr id="16390" name="Text Box 8"/>
          <p:cNvSpPr txBox="1">
            <a:spLocks noChangeArrowheads="1"/>
          </p:cNvSpPr>
          <p:nvPr/>
        </p:nvSpPr>
        <p:spPr bwMode="auto">
          <a:xfrm>
            <a:off x="3991295" y="3752024"/>
            <a:ext cx="2057400" cy="1816100"/>
          </a:xfrm>
          <a:prstGeom prst="rect">
            <a:avLst/>
          </a:prstGeom>
          <a:solidFill>
            <a:srgbClr val="FFFFFF"/>
          </a:solidFill>
          <a:ln w="12700">
            <a:solidFill>
              <a:schemeClr val="tx1"/>
            </a:solidFill>
            <a:miter lim="800000"/>
            <a:headEnd type="none" w="sm" len="sm"/>
            <a:tailEnd type="none" w="sm" len="sm"/>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t>Useful Web Page</a:t>
            </a:r>
          </a:p>
          <a:p>
            <a:pPr>
              <a:spcBef>
                <a:spcPct val="50000"/>
              </a:spcBef>
            </a:pPr>
            <a:r>
              <a:rPr lang="en-US" sz="1600"/>
              <a:t>Text and graphics</a:t>
            </a:r>
          </a:p>
          <a:p>
            <a:pPr>
              <a:spcBef>
                <a:spcPct val="50000"/>
              </a:spcBef>
            </a:pPr>
            <a:endParaRPr lang="en-US" sz="1600"/>
          </a:p>
          <a:p>
            <a:pPr algn="ctr">
              <a:spcBef>
                <a:spcPct val="50000"/>
              </a:spcBef>
            </a:pPr>
            <a:r>
              <a:rPr lang="en-US" sz="1600">
                <a:solidFill>
                  <a:schemeClr val="tx2"/>
                </a:solidFill>
              </a:rPr>
              <a:t>[Advertisements]</a:t>
            </a:r>
          </a:p>
          <a:p>
            <a:pPr>
              <a:spcBef>
                <a:spcPct val="50000"/>
              </a:spcBef>
            </a:pPr>
            <a:endParaRPr lang="en-US" sz="1600"/>
          </a:p>
        </p:txBody>
      </p:sp>
      <p:sp>
        <p:nvSpPr>
          <p:cNvPr id="16391" name="Text Box 10"/>
          <p:cNvSpPr txBox="1">
            <a:spLocks noChangeArrowheads="1"/>
          </p:cNvSpPr>
          <p:nvPr/>
        </p:nvSpPr>
        <p:spPr bwMode="auto">
          <a:xfrm>
            <a:off x="6112195" y="1466024"/>
            <a:ext cx="2527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National ad Web site</a:t>
            </a:r>
          </a:p>
          <a:p>
            <a:r>
              <a:rPr lang="en-US" sz="2000"/>
              <a:t>Doubleclick.com</a:t>
            </a:r>
          </a:p>
        </p:txBody>
      </p:sp>
      <p:sp>
        <p:nvSpPr>
          <p:cNvPr id="16392" name="Line 11"/>
          <p:cNvSpPr>
            <a:spLocks noChangeShapeType="1"/>
          </p:cNvSpPr>
          <p:nvPr/>
        </p:nvSpPr>
        <p:spPr bwMode="auto">
          <a:xfrm flipH="1">
            <a:off x="5350195" y="2990024"/>
            <a:ext cx="1371600" cy="19812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Line 12"/>
          <p:cNvSpPr>
            <a:spLocks noChangeShapeType="1"/>
          </p:cNvSpPr>
          <p:nvPr/>
        </p:nvSpPr>
        <p:spPr bwMode="auto">
          <a:xfrm>
            <a:off x="3368995" y="2456624"/>
            <a:ext cx="1231900" cy="1371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13"/>
          <p:cNvSpPr>
            <a:spLocks noChangeShapeType="1"/>
          </p:cNvSpPr>
          <p:nvPr/>
        </p:nvSpPr>
        <p:spPr bwMode="auto">
          <a:xfrm>
            <a:off x="3445195" y="2380424"/>
            <a:ext cx="3124200" cy="228600"/>
          </a:xfrm>
          <a:prstGeom prst="line">
            <a:avLst/>
          </a:prstGeom>
          <a:noFill/>
          <a:ln w="12700">
            <a:solidFill>
              <a:schemeClr val="tx2"/>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Text Box 14"/>
          <p:cNvSpPr txBox="1">
            <a:spLocks noChangeArrowheads="1"/>
          </p:cNvSpPr>
          <p:nvPr/>
        </p:nvSpPr>
        <p:spPr bwMode="auto">
          <a:xfrm>
            <a:off x="4283395" y="2075624"/>
            <a:ext cx="1411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solidFill>
                  <a:schemeClr val="tx2"/>
                </a:solidFill>
              </a:rPr>
              <a:t>Link to ads</a:t>
            </a:r>
          </a:p>
        </p:txBody>
      </p:sp>
      <p:sp>
        <p:nvSpPr>
          <p:cNvPr id="16396" name="Text Box 15"/>
          <p:cNvSpPr txBox="1">
            <a:spLocks noChangeArrowheads="1"/>
          </p:cNvSpPr>
          <p:nvPr/>
        </p:nvSpPr>
        <p:spPr bwMode="auto">
          <a:xfrm>
            <a:off x="4143695" y="2685224"/>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t>Requested page</a:t>
            </a:r>
          </a:p>
        </p:txBody>
      </p:sp>
      <p:sp>
        <p:nvSpPr>
          <p:cNvPr id="16397" name="Text Box 16"/>
          <p:cNvSpPr txBox="1">
            <a:spLocks noChangeArrowheads="1"/>
          </p:cNvSpPr>
          <p:nvPr/>
        </p:nvSpPr>
        <p:spPr bwMode="auto">
          <a:xfrm>
            <a:off x="6188395" y="3675824"/>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a:solidFill>
                  <a:schemeClr val="tx2"/>
                </a:solidFill>
              </a:rPr>
              <a:t>Ads, and cookie</a:t>
            </a:r>
          </a:p>
        </p:txBody>
      </p:sp>
      <p:sp>
        <p:nvSpPr>
          <p:cNvPr id="16398" name="Line 17"/>
          <p:cNvSpPr>
            <a:spLocks noChangeShapeType="1"/>
          </p:cNvSpPr>
          <p:nvPr/>
        </p:nvSpPr>
        <p:spPr bwMode="auto">
          <a:xfrm flipV="1">
            <a:off x="2086295" y="2990024"/>
            <a:ext cx="609600" cy="1905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Text Box 18"/>
          <p:cNvSpPr txBox="1">
            <a:spLocks noChangeArrowheads="1"/>
          </p:cNvSpPr>
          <p:nvPr/>
        </p:nvSpPr>
        <p:spPr bwMode="auto">
          <a:xfrm>
            <a:off x="1400495" y="3644074"/>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Request page</a:t>
            </a:r>
          </a:p>
        </p:txBody>
      </p:sp>
      <p:sp>
        <p:nvSpPr>
          <p:cNvPr id="16400" name="Text Box 19"/>
          <p:cNvSpPr txBox="1">
            <a:spLocks noChangeArrowheads="1"/>
          </p:cNvSpPr>
          <p:nvPr/>
        </p:nvSpPr>
        <p:spPr bwMode="auto">
          <a:xfrm>
            <a:off x="2772095" y="3752024"/>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solidFill>
                  <a:schemeClr val="tx2"/>
                </a:solidFill>
              </a:rPr>
              <a:t>Hidden prior cookie</a:t>
            </a:r>
          </a:p>
        </p:txBody>
      </p:sp>
      <p:pic>
        <p:nvPicPr>
          <p:cNvPr id="16401" name="Picture 20" descr="Computer Box (Offi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627">
            <a:off x="2391095" y="1770824"/>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1" descr="Computer Box (Offi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627">
            <a:off x="6810695" y="2151824"/>
            <a:ext cx="768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2" descr="Computer Screen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495" y="4666424"/>
            <a:ext cx="106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4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Wireless Privacy</a:t>
            </a:r>
          </a:p>
        </p:txBody>
      </p:sp>
      <p:sp>
        <p:nvSpPr>
          <p:cNvPr id="17411" name="Rectangle 3"/>
          <p:cNvSpPr>
            <a:spLocks noGrp="1" noChangeArrowheads="1"/>
          </p:cNvSpPr>
          <p:nvPr>
            <p:ph idx="1"/>
          </p:nvPr>
        </p:nvSpPr>
        <p:spPr/>
        <p:txBody>
          <a:bodyPr/>
          <a:lstStyle/>
          <a:p>
            <a:r>
              <a:rPr lang="en-US" sz="2000" dirty="0" smtClean="0"/>
              <a:t>Cell phones require connections to towers</a:t>
            </a:r>
          </a:p>
          <a:p>
            <a:r>
              <a:rPr lang="en-US" sz="2000" dirty="0" smtClean="0"/>
              <a:t>E-911 laws require location capability</a:t>
            </a:r>
          </a:p>
          <a:p>
            <a:r>
              <a:rPr lang="en-US" sz="2000" dirty="0" smtClean="0"/>
              <a:t>Many now come with integrated GPS units</a:t>
            </a:r>
          </a:p>
          <a:p>
            <a:r>
              <a:rPr lang="en-US" sz="2000" dirty="0" smtClean="0"/>
              <a:t>Business could market to customers “in the neighborhood”</a:t>
            </a:r>
          </a:p>
          <a:p>
            <a:r>
              <a:rPr lang="en-US" sz="2000" dirty="0" smtClean="0"/>
              <a:t>Tracking of employees is already common</a:t>
            </a:r>
          </a:p>
          <a:p>
            <a:endParaRPr lang="en-US" sz="2000" dirty="0" smtClean="0"/>
          </a:p>
        </p:txBody>
      </p:sp>
    </p:spTree>
    <p:extLst>
      <p:ext uri="{BB962C8B-B14F-4D97-AF65-F5344CB8AC3E}">
        <p14:creationId xmlns:p14="http://schemas.microsoft.com/office/powerpoint/2010/main" val="3607033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Location</a:t>
            </a:r>
            <a:endParaRPr lang="en-US" dirty="0"/>
          </a:p>
        </p:txBody>
      </p:sp>
      <p:sp>
        <p:nvSpPr>
          <p:cNvPr id="5" name="TextBox 4"/>
          <p:cNvSpPr txBox="1"/>
          <p:nvPr/>
        </p:nvSpPr>
        <p:spPr>
          <a:xfrm>
            <a:off x="1447800" y="1143000"/>
            <a:ext cx="6629400" cy="4093428"/>
          </a:xfrm>
          <a:prstGeom prst="rect">
            <a:avLst/>
          </a:prstGeom>
          <a:noFill/>
        </p:spPr>
        <p:txBody>
          <a:bodyPr wrap="square" rtlCol="0">
            <a:spAutoFit/>
          </a:bodyPr>
          <a:lstStyle/>
          <a:p>
            <a:r>
              <a:rPr lang="en-US" sz="2000" dirty="0" smtClean="0">
                <a:hlinkClick r:id="rId2"/>
              </a:rPr>
              <a:t>http://www.loopt.com</a:t>
            </a:r>
            <a:r>
              <a:rPr lang="en-US" sz="2000" dirty="0" smtClean="0"/>
              <a:t> </a:t>
            </a:r>
          </a:p>
          <a:p>
            <a:r>
              <a:rPr lang="en-US" sz="2000" dirty="0" smtClean="0"/>
              <a:t>Used by other applications as well.</a:t>
            </a:r>
          </a:p>
          <a:p>
            <a:r>
              <a:rPr lang="en-US" sz="2000" dirty="0" smtClean="0"/>
              <a:t>Set tracking for your friends to find you.</a:t>
            </a:r>
          </a:p>
          <a:p>
            <a:endParaRPr lang="en-US" sz="2000" dirty="0"/>
          </a:p>
          <a:p>
            <a:r>
              <a:rPr lang="en-US" sz="2000" dirty="0" smtClean="0">
                <a:hlinkClick r:id="rId3"/>
              </a:rPr>
              <a:t>http://www.foursquare.com</a:t>
            </a:r>
            <a:r>
              <a:rPr lang="en-US" sz="2000" dirty="0" smtClean="0"/>
              <a:t> </a:t>
            </a:r>
          </a:p>
          <a:p>
            <a:r>
              <a:rPr lang="en-US" sz="2000" dirty="0" smtClean="0"/>
              <a:t>Check-in to stores to tell everyone where you are.</a:t>
            </a:r>
          </a:p>
          <a:p>
            <a:endParaRPr lang="en-US" sz="2000" dirty="0"/>
          </a:p>
          <a:p>
            <a:r>
              <a:rPr lang="en-US" sz="2000" dirty="0" smtClean="0"/>
              <a:t>GM: On-Star</a:t>
            </a:r>
          </a:p>
          <a:p>
            <a:r>
              <a:rPr lang="en-US" sz="2000" dirty="0" smtClean="0"/>
              <a:t>Continuous tracking of your vehicle, for a fee.</a:t>
            </a:r>
          </a:p>
          <a:p>
            <a:endParaRPr lang="en-US" sz="2000" dirty="0"/>
          </a:p>
          <a:p>
            <a:r>
              <a:rPr lang="en-US" sz="2000" dirty="0" smtClean="0"/>
              <a:t>Insurance companies</a:t>
            </a:r>
          </a:p>
          <a:p>
            <a:r>
              <a:rPr lang="en-US" sz="2000" dirty="0" smtClean="0"/>
              <a:t>Install tracking device to monitor driving performance and location for a reduced rate. </a:t>
            </a:r>
            <a:endParaRPr lang="en-US" sz="2000" dirty="0"/>
          </a:p>
        </p:txBody>
      </p:sp>
      <p:sp>
        <p:nvSpPr>
          <p:cNvPr id="6" name="TextBox 5"/>
          <p:cNvSpPr txBox="1"/>
          <p:nvPr/>
        </p:nvSpPr>
        <p:spPr>
          <a:xfrm>
            <a:off x="1447800" y="5486400"/>
            <a:ext cx="7010400" cy="1015663"/>
          </a:xfrm>
          <a:prstGeom prst="rect">
            <a:avLst/>
          </a:prstGeom>
          <a:noFill/>
        </p:spPr>
        <p:txBody>
          <a:bodyPr wrap="square" rtlCol="0">
            <a:spAutoFit/>
          </a:bodyPr>
          <a:lstStyle/>
          <a:p>
            <a:r>
              <a:rPr lang="en-US" sz="2000" dirty="0" smtClean="0">
                <a:solidFill>
                  <a:schemeClr val="accent6"/>
                </a:solidFill>
              </a:rPr>
              <a:t>Any stored location data could be retrieved by the police or by lawyers in a court case. (And it has played a role for both prosecution and defense in several high-profile cases.)</a:t>
            </a:r>
            <a:endParaRPr lang="en-US" sz="2000" dirty="0">
              <a:solidFill>
                <a:schemeClr val="accent6"/>
              </a:solidFill>
            </a:endParaRPr>
          </a:p>
        </p:txBody>
      </p:sp>
    </p:spTree>
    <p:extLst>
      <p:ext uri="{BB962C8B-B14F-4D97-AF65-F5344CB8AC3E}">
        <p14:creationId xmlns:p14="http://schemas.microsoft.com/office/powerpoint/2010/main" val="138979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92650657</TotalTime>
  <Pages>25</Pages>
  <Words>4236</Words>
  <Application>Microsoft Office PowerPoint</Application>
  <PresentationFormat>On-screen Show (4:3)</PresentationFormat>
  <Paragraphs>1131</Paragraphs>
  <Slides>66</Slides>
  <Notes>7</Notes>
  <HiddenSlides>8</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Solstice</vt:lpstr>
      <vt:lpstr>ClipArt</vt:lpstr>
      <vt:lpstr>Chart</vt:lpstr>
      <vt:lpstr>Worksheet</vt:lpstr>
      <vt:lpstr>Introduction to MIS</vt:lpstr>
      <vt:lpstr>Outline</vt:lpstr>
      <vt:lpstr>The IT Environment</vt:lpstr>
      <vt:lpstr>Privacy</vt:lpstr>
      <vt:lpstr>Privacy</vt:lpstr>
      <vt:lpstr>Cookies</vt:lpstr>
      <vt:lpstr>Misuse of Cookies: Third Party Ads</vt:lpstr>
      <vt:lpstr>Wireless Privacy</vt:lpstr>
      <vt:lpstr>Location</vt:lpstr>
      <vt:lpstr>Privacy Problems</vt:lpstr>
      <vt:lpstr>Government and Privacy</vt:lpstr>
      <vt:lpstr>Google Transparency Report</vt:lpstr>
      <vt:lpstr>Privacy Laws</vt:lpstr>
      <vt:lpstr>Primary U.S. Privacy Laws</vt:lpstr>
      <vt:lpstr>Opt Out Lists</vt:lpstr>
      <vt:lpstr>Anonymity</vt:lpstr>
      <vt:lpstr>Anonymity Server</vt:lpstr>
      <vt:lpstr>Job Changes 1995-2002</vt:lpstr>
      <vt:lpstr>Job Changes</vt:lpstr>
      <vt:lpstr>Job Changes 2000-2010 (growth)</vt:lpstr>
      <vt:lpstr>Job Changes 2002-2012</vt:lpstr>
      <vt:lpstr>Job Changes 2004-2014</vt:lpstr>
      <vt:lpstr>Job Changes: 2010 forecast</vt:lpstr>
      <vt:lpstr>Growing Jobs 2004</vt:lpstr>
      <vt:lpstr>Declining Jobs 2004</vt:lpstr>
      <vt:lpstr>Growing Jobs: 2010</vt:lpstr>
      <vt:lpstr>Declining Jobs: 2010</vt:lpstr>
      <vt:lpstr>Adaptive Technology</vt:lpstr>
      <vt:lpstr>Telecommuting</vt:lpstr>
      <vt:lpstr>Vendors v. Consumers</vt:lpstr>
      <vt:lpstr>Digital Rights Management (Microsoft)</vt:lpstr>
      <vt:lpstr>Digital Rights Management</vt:lpstr>
      <vt:lpstr>Music Sales</vt:lpstr>
      <vt:lpstr>Price Discrimination-1st degree</vt:lpstr>
      <vt:lpstr>Education</vt:lpstr>
      <vt:lpstr>Social Group Interactions</vt:lpstr>
      <vt:lpstr>How Cynical Can You Be?</vt:lpstr>
      <vt:lpstr>More Cures</vt:lpstr>
      <vt:lpstr>International Internet Bandwidth</vt:lpstr>
      <vt:lpstr>International Voice Traffic</vt:lpstr>
      <vt:lpstr>Submarine Cable Map</vt:lpstr>
      <vt:lpstr>E-Government</vt:lpstr>
      <vt:lpstr>Electronic Voting Challenges</vt:lpstr>
      <vt:lpstr>Information Warfare</vt:lpstr>
      <vt:lpstr>Rise of the World-State</vt:lpstr>
      <vt:lpstr>France v. Yahoo</vt:lpstr>
      <vt:lpstr>Microsoft v. Fujian Dongbai Group</vt:lpstr>
      <vt:lpstr>America v. WikiLeaks</vt:lpstr>
      <vt:lpstr>Crime</vt:lpstr>
      <vt:lpstr>Responsibility and Ethics</vt:lpstr>
      <vt:lpstr>Legal Environment</vt:lpstr>
      <vt:lpstr>Property Rights</vt:lpstr>
      <vt:lpstr>Privacy</vt:lpstr>
      <vt:lpstr>Privacy</vt:lpstr>
      <vt:lpstr>Privacy</vt:lpstr>
      <vt:lpstr>Crime</vt:lpstr>
      <vt:lpstr>PowerPoint Presentation</vt:lpstr>
      <vt:lpstr>Law Web References</vt:lpstr>
      <vt:lpstr>Public Cloud Computing: Data Location</vt:lpstr>
      <vt:lpstr>Public Cloud Computing: Shared Servers</vt:lpstr>
      <vt:lpstr>Public Cloud Computing: Subcontractors</vt:lpstr>
      <vt:lpstr>Technology Toolbox: Privacy</vt:lpstr>
      <vt:lpstr>Quick Quiz: Privacy</vt:lpstr>
      <vt:lpstr>Technology Toolbox: Global Environment</vt:lpstr>
      <vt:lpstr>Quick Quiz: Global Environment</vt:lpstr>
      <vt:lpstr>Cases: Healthcare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171</cp:revision>
  <cp:lastPrinted>1996-08-02T15:11:44Z</cp:lastPrinted>
  <dcterms:created xsi:type="dcterms:W3CDTF">1994-08-11T09:03:52Z</dcterms:created>
  <dcterms:modified xsi:type="dcterms:W3CDTF">2011-10-26T18:48:05Z</dcterms:modified>
</cp:coreProperties>
</file>